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691CFE0" w14:textId="58EC17D3" w:rsidR="00F92E72" w:rsidRPr="004B64CE" w:rsidRDefault="6DC5F2BF" w:rsidP="0098246B">
      <w:pPr>
        <w:pStyle w:val="Chatperno"/>
        <w:rPr>
          <w:lang w:val="en-IE"/>
        </w:rPr>
      </w:pPr>
      <w:r w:rsidRPr="67753319">
        <w:rPr>
          <w:lang w:val="en-IE"/>
        </w:rPr>
        <w:t xml:space="preserve">Chapter </w:t>
      </w:r>
      <w:r w:rsidR="50399317" w:rsidRPr="67753319">
        <w:rPr>
          <w:lang w:val="en-IE"/>
        </w:rPr>
        <w:t>3</w:t>
      </w:r>
      <w:r w:rsidR="29C279C6" w:rsidRPr="67753319">
        <w:rPr>
          <w:lang w:val="en-IE"/>
        </w:rPr>
        <w:t>.</w:t>
      </w:r>
      <w:r w:rsidR="10919209" w:rsidRPr="67753319">
        <w:rPr>
          <w:lang w:val="en-IE"/>
        </w:rPr>
        <w:t>4.</w:t>
      </w:r>
      <w:r w:rsidR="47710182" w:rsidRPr="67753319">
        <w:rPr>
          <w:lang w:val="en-IE"/>
        </w:rPr>
        <w:t>4</w:t>
      </w:r>
      <w:r w:rsidR="29C279C6" w:rsidRPr="67753319">
        <w:rPr>
          <w:lang w:val="en-IE"/>
        </w:rPr>
        <w:t>.</w:t>
      </w:r>
    </w:p>
    <w:p w14:paraId="02E0C448" w14:textId="77777777" w:rsidR="00F92E72" w:rsidRPr="004B64CE" w:rsidRDefault="00F92E72" w:rsidP="009436D7">
      <w:pPr>
        <w:pStyle w:val="Chaptertitle"/>
        <w:pBdr>
          <w:bottom w:val="single" w:sz="6" w:space="19" w:color="auto"/>
        </w:pBdr>
        <w:rPr>
          <w:lang w:val="en-IE"/>
        </w:rPr>
      </w:pPr>
      <w:r w:rsidRPr="004B64CE">
        <w:rPr>
          <w:lang w:val="en-IE"/>
        </w:rPr>
        <w:t>bovine genital campylobacteriosis</w:t>
      </w:r>
    </w:p>
    <w:p w14:paraId="03D6B3F5" w14:textId="77777777" w:rsidR="00F92E72" w:rsidRPr="004B64CE" w:rsidRDefault="00C807E0">
      <w:pPr>
        <w:pStyle w:val="Summarytitle"/>
        <w:rPr>
          <w:lang w:val="en-IE"/>
        </w:rPr>
      </w:pPr>
      <w:r w:rsidRPr="004B64CE">
        <w:rPr>
          <w:lang w:val="en-IE"/>
        </w:rPr>
        <w:t>SUMMARY</w:t>
      </w:r>
    </w:p>
    <w:p w14:paraId="5EC28184" w14:textId="4F8DB28D" w:rsidR="00CE41CE" w:rsidRPr="004B64CE" w:rsidRDefault="00295B1A" w:rsidP="00BB11E3">
      <w:pPr>
        <w:pStyle w:val="sumtexte"/>
        <w:rPr>
          <w:lang w:val="en-IE"/>
        </w:rPr>
      </w:pPr>
      <w:r w:rsidRPr="004B64CE">
        <w:rPr>
          <w:b/>
          <w:lang w:val="en-IE"/>
        </w:rPr>
        <w:t>Description</w:t>
      </w:r>
      <w:r w:rsidR="00BE186E" w:rsidRPr="004B64CE">
        <w:rPr>
          <w:b/>
          <w:lang w:val="en-IE"/>
        </w:rPr>
        <w:t xml:space="preserve"> of the disease</w:t>
      </w:r>
      <w:r w:rsidR="00BE186E" w:rsidRPr="004B64CE">
        <w:rPr>
          <w:lang w:val="en-IE"/>
        </w:rPr>
        <w:t xml:space="preserve">: </w:t>
      </w:r>
      <w:r w:rsidR="00F92E72" w:rsidRPr="004B64CE">
        <w:rPr>
          <w:lang w:val="en-IE"/>
        </w:rPr>
        <w:t xml:space="preserve">Bovine </w:t>
      </w:r>
      <w:r w:rsidR="00BB11E3" w:rsidRPr="004B64CE">
        <w:rPr>
          <w:lang w:val="en-IE"/>
        </w:rPr>
        <w:t>g</w:t>
      </w:r>
      <w:r w:rsidR="00F92E72" w:rsidRPr="004B64CE">
        <w:rPr>
          <w:lang w:val="en-IE"/>
        </w:rPr>
        <w:t xml:space="preserve">enital </w:t>
      </w:r>
      <w:r w:rsidR="00BB11E3" w:rsidRPr="004B64CE">
        <w:rPr>
          <w:lang w:val="en-IE"/>
        </w:rPr>
        <w:t>c</w:t>
      </w:r>
      <w:r w:rsidR="00F92E72" w:rsidRPr="004B64CE">
        <w:rPr>
          <w:lang w:val="en-IE"/>
        </w:rPr>
        <w:t>ampylobacteriosis</w:t>
      </w:r>
      <w:r w:rsidR="005F0CB6" w:rsidRPr="004B64CE">
        <w:rPr>
          <w:lang w:val="en-IE"/>
        </w:rPr>
        <w:t xml:space="preserve"> </w:t>
      </w:r>
      <w:r w:rsidR="005F0CB6" w:rsidRPr="004B64CE">
        <w:rPr>
          <w:i w:val="0"/>
          <w:iCs w:val="0"/>
          <w:lang w:val="en-IE"/>
        </w:rPr>
        <w:t>(</w:t>
      </w:r>
      <w:r w:rsidR="005F0CB6" w:rsidRPr="004B64CE">
        <w:rPr>
          <w:lang w:val="en-IE"/>
        </w:rPr>
        <w:t>BGC</w:t>
      </w:r>
      <w:r w:rsidR="005F0CB6" w:rsidRPr="004B64CE">
        <w:rPr>
          <w:i w:val="0"/>
          <w:iCs w:val="0"/>
          <w:lang w:val="en-IE"/>
        </w:rPr>
        <w:t>)</w:t>
      </w:r>
      <w:r w:rsidR="005F0CB6" w:rsidRPr="004B64CE">
        <w:rPr>
          <w:lang w:val="en-IE"/>
        </w:rPr>
        <w:t xml:space="preserve"> </w:t>
      </w:r>
      <w:r w:rsidR="00F92E72" w:rsidRPr="004B64CE">
        <w:rPr>
          <w:lang w:val="en-IE"/>
        </w:rPr>
        <w:t xml:space="preserve">is a venereal disease </w:t>
      </w:r>
      <w:r w:rsidR="00F5196F" w:rsidRPr="004B64CE">
        <w:rPr>
          <w:lang w:val="en-IE"/>
        </w:rPr>
        <w:t xml:space="preserve">also known as </w:t>
      </w:r>
      <w:r w:rsidR="00BB11E3" w:rsidRPr="004B64CE">
        <w:rPr>
          <w:lang w:val="en-IE"/>
        </w:rPr>
        <w:t>bovine venereal campylobacteriosis</w:t>
      </w:r>
      <w:r w:rsidR="00F5196F" w:rsidRPr="004B64CE">
        <w:rPr>
          <w:lang w:val="en-IE"/>
        </w:rPr>
        <w:t xml:space="preserve">. </w:t>
      </w:r>
      <w:r w:rsidR="00F92E72" w:rsidRPr="004B64CE">
        <w:rPr>
          <w:lang w:val="en-IE"/>
        </w:rPr>
        <w:t xml:space="preserve">The causal agent of this sexually transmissible disease is </w:t>
      </w:r>
      <w:r w:rsidR="00F92E72" w:rsidRPr="004B64CE">
        <w:rPr>
          <w:i w:val="0"/>
          <w:lang w:val="en-IE"/>
        </w:rPr>
        <w:t xml:space="preserve">Campylobacter </w:t>
      </w:r>
      <w:proofErr w:type="spellStart"/>
      <w:r w:rsidR="00F92E72" w:rsidRPr="004B64CE">
        <w:rPr>
          <w:i w:val="0"/>
          <w:lang w:val="en-IE"/>
        </w:rPr>
        <w:t>fetus</w:t>
      </w:r>
      <w:proofErr w:type="spellEnd"/>
      <w:r w:rsidR="00F92E72" w:rsidRPr="004B64CE">
        <w:rPr>
          <w:i w:val="0"/>
          <w:lang w:val="en-IE"/>
        </w:rPr>
        <w:t xml:space="preserve"> </w:t>
      </w:r>
      <w:r w:rsidR="00F92E72" w:rsidRPr="004B64CE">
        <w:rPr>
          <w:lang w:val="en-IE"/>
        </w:rPr>
        <w:t>subsp</w:t>
      </w:r>
      <w:r w:rsidR="00F92E72" w:rsidRPr="004B64CE">
        <w:rPr>
          <w:i w:val="0"/>
          <w:lang w:val="en-IE"/>
        </w:rPr>
        <w:t xml:space="preserve">. </w:t>
      </w:r>
      <w:proofErr w:type="spellStart"/>
      <w:r w:rsidR="009534EE" w:rsidRPr="004B64CE">
        <w:rPr>
          <w:i w:val="0"/>
          <w:lang w:val="en-IE"/>
        </w:rPr>
        <w:t>v</w:t>
      </w:r>
      <w:r w:rsidR="00F92E72" w:rsidRPr="004B64CE">
        <w:rPr>
          <w:i w:val="0"/>
          <w:lang w:val="en-IE"/>
        </w:rPr>
        <w:t>enerealis</w:t>
      </w:r>
      <w:proofErr w:type="spellEnd"/>
      <w:r w:rsidR="009E0A4E" w:rsidRPr="004B64CE">
        <w:rPr>
          <w:i w:val="0"/>
          <w:lang w:val="en-IE"/>
        </w:rPr>
        <w:t>,</w:t>
      </w:r>
      <w:r w:rsidR="009E0A4E" w:rsidRPr="004B64CE">
        <w:rPr>
          <w:lang w:val="en-IE"/>
        </w:rPr>
        <w:t xml:space="preserve"> one of three</w:t>
      </w:r>
      <w:r w:rsidR="00012CEE" w:rsidRPr="004B64CE">
        <w:rPr>
          <w:lang w:val="en-IE"/>
        </w:rPr>
        <w:t xml:space="preserve"> subspecies</w:t>
      </w:r>
      <w:r w:rsidR="009E0A4E" w:rsidRPr="004B64CE">
        <w:rPr>
          <w:lang w:val="en-IE"/>
        </w:rPr>
        <w:t xml:space="preserve"> of</w:t>
      </w:r>
      <w:r w:rsidR="00012CEE" w:rsidRPr="004B64CE">
        <w:rPr>
          <w:lang w:val="en-IE"/>
        </w:rPr>
        <w:t xml:space="preserve"> </w:t>
      </w:r>
      <w:r w:rsidR="00012CEE" w:rsidRPr="004B64CE">
        <w:rPr>
          <w:i w:val="0"/>
          <w:lang w:val="en-IE"/>
        </w:rPr>
        <w:t>C.</w:t>
      </w:r>
      <w:r w:rsidR="00AE5EC5" w:rsidRPr="004B64CE">
        <w:rPr>
          <w:lang w:val="en-IE"/>
        </w:rPr>
        <w:t> </w:t>
      </w:r>
      <w:proofErr w:type="spellStart"/>
      <w:r w:rsidR="00012CEE" w:rsidRPr="004B64CE">
        <w:rPr>
          <w:i w:val="0"/>
          <w:lang w:val="en-IE"/>
        </w:rPr>
        <w:t>fetus</w:t>
      </w:r>
      <w:proofErr w:type="spellEnd"/>
      <w:r w:rsidR="009E0A4E" w:rsidRPr="004B64CE">
        <w:rPr>
          <w:i w:val="0"/>
          <w:lang w:val="en-IE"/>
        </w:rPr>
        <w:t>.</w:t>
      </w:r>
      <w:r w:rsidR="00012CEE" w:rsidRPr="004B64CE">
        <w:rPr>
          <w:lang w:val="en-IE"/>
        </w:rPr>
        <w:t xml:space="preserve"> </w:t>
      </w:r>
      <w:r w:rsidR="00DA4FC7" w:rsidRPr="004B64CE">
        <w:rPr>
          <w:lang w:val="en-IE" w:eastAsia="en-US"/>
        </w:rPr>
        <w:t xml:space="preserve">Bovine infections with </w:t>
      </w:r>
      <w:r w:rsidR="00DA4FC7" w:rsidRPr="004B64CE">
        <w:rPr>
          <w:i w:val="0"/>
          <w:iCs w:val="0"/>
          <w:lang w:val="en-IE" w:eastAsia="en-US"/>
        </w:rPr>
        <w:t xml:space="preserve">C. </w:t>
      </w:r>
      <w:proofErr w:type="spellStart"/>
      <w:r w:rsidR="00DA4FC7" w:rsidRPr="004B64CE">
        <w:rPr>
          <w:i w:val="0"/>
          <w:iCs w:val="0"/>
          <w:lang w:val="en-IE" w:eastAsia="en-US"/>
        </w:rPr>
        <w:t>fetus</w:t>
      </w:r>
      <w:proofErr w:type="spellEnd"/>
      <w:r w:rsidR="00DA4FC7" w:rsidRPr="004B64CE">
        <w:rPr>
          <w:lang w:val="en-IE" w:eastAsia="en-US"/>
        </w:rPr>
        <w:t xml:space="preserve"> subsp. </w:t>
      </w:r>
      <w:proofErr w:type="spellStart"/>
      <w:r w:rsidR="00DA4FC7" w:rsidRPr="004B64CE">
        <w:rPr>
          <w:i w:val="0"/>
          <w:iCs w:val="0"/>
          <w:lang w:val="en-IE" w:eastAsia="en-US"/>
        </w:rPr>
        <w:t>venerealis</w:t>
      </w:r>
      <w:proofErr w:type="spellEnd"/>
      <w:r w:rsidR="00DA4FC7" w:rsidRPr="004B64CE">
        <w:rPr>
          <w:lang w:val="en-IE" w:eastAsia="en-US"/>
        </w:rPr>
        <w:t xml:space="preserve"> are associated with</w:t>
      </w:r>
      <w:r w:rsidR="007305C8" w:rsidRPr="004B64CE">
        <w:rPr>
          <w:lang w:val="en-IE" w:eastAsia="en-US"/>
        </w:rPr>
        <w:t xml:space="preserve"> </w:t>
      </w:r>
      <w:r w:rsidR="009E0A4E" w:rsidRPr="004B64CE">
        <w:rPr>
          <w:lang w:val="en-IE"/>
        </w:rPr>
        <w:t>infertility, early embryonic death, and abortion</w:t>
      </w:r>
      <w:r w:rsidR="009E0A4E" w:rsidRPr="004B64CE" w:rsidDel="009E0A4E">
        <w:rPr>
          <w:lang w:val="en-IE" w:eastAsia="en-US"/>
        </w:rPr>
        <w:t xml:space="preserve"> </w:t>
      </w:r>
      <w:r w:rsidR="00B3443D" w:rsidRPr="004B64CE">
        <w:rPr>
          <w:lang w:val="en-IE" w:eastAsia="en-US"/>
        </w:rPr>
        <w:t>with co</w:t>
      </w:r>
      <w:r w:rsidR="009436D7" w:rsidRPr="004B64CE">
        <w:rPr>
          <w:lang w:val="en-IE" w:eastAsia="en-US"/>
        </w:rPr>
        <w:t>nsiderable economic losses</w:t>
      </w:r>
      <w:r w:rsidR="00491DA2" w:rsidRPr="004B64CE">
        <w:rPr>
          <w:lang w:val="en-IE" w:eastAsia="en-US"/>
        </w:rPr>
        <w:t>.</w:t>
      </w:r>
      <w:r w:rsidR="00B3443D" w:rsidRPr="004B64CE">
        <w:rPr>
          <w:lang w:val="en-IE" w:eastAsia="en-US"/>
        </w:rPr>
        <w:t xml:space="preserve"> </w:t>
      </w:r>
      <w:r w:rsidR="00892276" w:rsidRPr="004B64CE">
        <w:rPr>
          <w:lang w:val="en-IE" w:eastAsia="en-US"/>
        </w:rPr>
        <w:t>Bovine i</w:t>
      </w:r>
      <w:r w:rsidR="00B3443D" w:rsidRPr="004B64CE">
        <w:rPr>
          <w:lang w:val="en-IE" w:eastAsia="en-US"/>
        </w:rPr>
        <w:t xml:space="preserve">nfections with </w:t>
      </w:r>
      <w:r w:rsidR="00B3443D" w:rsidRPr="004B64CE">
        <w:rPr>
          <w:i w:val="0"/>
          <w:lang w:val="en-IE" w:eastAsia="en-US"/>
        </w:rPr>
        <w:t xml:space="preserve">C. </w:t>
      </w:r>
      <w:proofErr w:type="spellStart"/>
      <w:r w:rsidR="00B3443D" w:rsidRPr="004B64CE">
        <w:rPr>
          <w:i w:val="0"/>
          <w:lang w:val="en-IE" w:eastAsia="en-US"/>
        </w:rPr>
        <w:t>fetus</w:t>
      </w:r>
      <w:proofErr w:type="spellEnd"/>
      <w:r w:rsidR="00B3443D" w:rsidRPr="004B64CE">
        <w:rPr>
          <w:lang w:val="en-IE" w:eastAsia="en-US"/>
        </w:rPr>
        <w:t xml:space="preserve"> subsp. </w:t>
      </w:r>
      <w:proofErr w:type="spellStart"/>
      <w:r w:rsidR="00B3443D" w:rsidRPr="004B64CE">
        <w:rPr>
          <w:i w:val="0"/>
          <w:lang w:val="en-IE" w:eastAsia="en-US"/>
        </w:rPr>
        <w:t>fetus</w:t>
      </w:r>
      <w:proofErr w:type="spellEnd"/>
      <w:r w:rsidR="00B3443D" w:rsidRPr="004B64CE">
        <w:rPr>
          <w:lang w:val="en-IE" w:eastAsia="en-US"/>
        </w:rPr>
        <w:t xml:space="preserve"> </w:t>
      </w:r>
      <w:r w:rsidR="009436D7" w:rsidRPr="004B64CE">
        <w:rPr>
          <w:lang w:val="en-IE" w:eastAsia="en-US"/>
        </w:rPr>
        <w:t xml:space="preserve">are </w:t>
      </w:r>
      <w:r w:rsidR="00B3443D" w:rsidRPr="004B64CE">
        <w:rPr>
          <w:lang w:val="en-IE" w:eastAsia="en-US"/>
        </w:rPr>
        <w:t xml:space="preserve">associated with abortion </w:t>
      </w:r>
      <w:r w:rsidR="009436D7" w:rsidRPr="004B64CE">
        <w:rPr>
          <w:lang w:val="en-IE" w:eastAsia="en-US"/>
        </w:rPr>
        <w:t xml:space="preserve">and </w:t>
      </w:r>
      <w:r w:rsidR="00B3443D" w:rsidRPr="004B64CE">
        <w:rPr>
          <w:lang w:val="en-IE" w:eastAsia="en-US"/>
        </w:rPr>
        <w:t>hav</w:t>
      </w:r>
      <w:r w:rsidR="009436D7" w:rsidRPr="004B64CE">
        <w:rPr>
          <w:lang w:val="en-IE" w:eastAsia="en-US"/>
        </w:rPr>
        <w:t>e</w:t>
      </w:r>
      <w:r w:rsidR="00B3443D" w:rsidRPr="004B64CE">
        <w:rPr>
          <w:lang w:val="en-IE" w:eastAsia="en-US"/>
        </w:rPr>
        <w:t xml:space="preserve"> a more sporadic occurrence.</w:t>
      </w:r>
    </w:p>
    <w:p w14:paraId="66EF88AC" w14:textId="39F0A20D" w:rsidR="00012CEE" w:rsidRPr="004B64CE" w:rsidRDefault="00AE5EC5" w:rsidP="00BB11E3">
      <w:pPr>
        <w:pStyle w:val="sumtexte"/>
        <w:rPr>
          <w:lang w:val="en-IE"/>
        </w:rPr>
      </w:pPr>
      <w:r w:rsidRPr="004B64CE">
        <w:rPr>
          <w:i w:val="0"/>
          <w:lang w:val="en-IE"/>
        </w:rPr>
        <w:t>Campylobacter</w:t>
      </w:r>
      <w:r w:rsidR="00F5196F" w:rsidRPr="004B64CE">
        <w:rPr>
          <w:i w:val="0"/>
          <w:lang w:val="en-IE"/>
        </w:rPr>
        <w:t xml:space="preserve"> </w:t>
      </w:r>
      <w:proofErr w:type="spellStart"/>
      <w:r w:rsidR="00F5196F" w:rsidRPr="004B64CE">
        <w:rPr>
          <w:i w:val="0"/>
          <w:lang w:val="en-IE"/>
        </w:rPr>
        <w:t>fetus</w:t>
      </w:r>
      <w:proofErr w:type="spellEnd"/>
      <w:r w:rsidR="00F5196F" w:rsidRPr="004B64CE">
        <w:rPr>
          <w:lang w:val="en-IE"/>
        </w:rPr>
        <w:t xml:space="preserve"> subsp. </w:t>
      </w:r>
      <w:proofErr w:type="spellStart"/>
      <w:r w:rsidR="00F5196F" w:rsidRPr="004B64CE">
        <w:rPr>
          <w:i w:val="0"/>
          <w:lang w:val="en-IE"/>
        </w:rPr>
        <w:t>venerealis</w:t>
      </w:r>
      <w:proofErr w:type="spellEnd"/>
      <w:r w:rsidR="004F1D60" w:rsidRPr="004B64CE">
        <w:rPr>
          <w:lang w:val="en-IE"/>
        </w:rPr>
        <w:t xml:space="preserve"> </w:t>
      </w:r>
      <w:r w:rsidR="00F23577" w:rsidRPr="004B64CE">
        <w:rPr>
          <w:lang w:val="en-IE"/>
        </w:rPr>
        <w:t>has a</w:t>
      </w:r>
      <w:r w:rsidR="00F5196F" w:rsidRPr="004B64CE">
        <w:rPr>
          <w:lang w:val="en-IE"/>
        </w:rPr>
        <w:t xml:space="preserve"> pronounced tropism for the </w:t>
      </w:r>
      <w:r w:rsidR="00FD7AD7" w:rsidRPr="004B64CE">
        <w:rPr>
          <w:lang w:val="en-IE"/>
        </w:rPr>
        <w:t xml:space="preserve">male and female </w:t>
      </w:r>
      <w:r w:rsidR="00F5196F" w:rsidRPr="004B64CE">
        <w:rPr>
          <w:lang w:val="en-IE"/>
        </w:rPr>
        <w:t>genital system</w:t>
      </w:r>
      <w:r w:rsidR="00FD7AD7" w:rsidRPr="004B64CE">
        <w:rPr>
          <w:lang w:val="en-IE"/>
        </w:rPr>
        <w:t>s</w:t>
      </w:r>
      <w:r w:rsidR="00F5196F" w:rsidRPr="004B64CE">
        <w:rPr>
          <w:lang w:val="en-IE"/>
        </w:rPr>
        <w:t xml:space="preserve"> of cattle.</w:t>
      </w:r>
      <w:r w:rsidR="00F5196F" w:rsidRPr="004B64CE">
        <w:rPr>
          <w:i w:val="0"/>
          <w:lang w:val="en-IE"/>
        </w:rPr>
        <w:t xml:space="preserve"> </w:t>
      </w:r>
      <w:r w:rsidR="00FD7AD7" w:rsidRPr="004B64CE">
        <w:rPr>
          <w:lang w:val="en-IE"/>
        </w:rPr>
        <w:t>Bacterial t</w:t>
      </w:r>
      <w:r w:rsidR="00F5196F" w:rsidRPr="004B64CE">
        <w:rPr>
          <w:lang w:val="en-IE"/>
        </w:rPr>
        <w:t>ransmission takes place mainly during natural mating</w:t>
      </w:r>
      <w:r w:rsidR="00FD7AD7" w:rsidRPr="004B64CE">
        <w:rPr>
          <w:lang w:val="en-IE"/>
        </w:rPr>
        <w:t>.</w:t>
      </w:r>
      <w:r w:rsidR="008237B0" w:rsidRPr="004B64CE">
        <w:rPr>
          <w:lang w:val="en-IE"/>
        </w:rPr>
        <w:t xml:space="preserve"> </w:t>
      </w:r>
      <w:r w:rsidR="00FD7AD7" w:rsidRPr="004B64CE">
        <w:rPr>
          <w:lang w:val="en-IE"/>
        </w:rPr>
        <w:t>T</w:t>
      </w:r>
      <w:r w:rsidR="00F5196F" w:rsidRPr="004B64CE">
        <w:rPr>
          <w:lang w:val="en-IE"/>
        </w:rPr>
        <w:t>he disease</w:t>
      </w:r>
      <w:r w:rsidR="00FD7AD7" w:rsidRPr="004B64CE">
        <w:rPr>
          <w:lang w:val="en-IE"/>
        </w:rPr>
        <w:t xml:space="preserve"> may also spread</w:t>
      </w:r>
      <w:r w:rsidR="00F5196F" w:rsidRPr="004B64CE">
        <w:rPr>
          <w:lang w:val="en-IE"/>
        </w:rPr>
        <w:t xml:space="preserve"> through artificial insemination</w:t>
      </w:r>
      <w:r w:rsidR="00FD7AD7" w:rsidRPr="004B64CE">
        <w:rPr>
          <w:lang w:val="en-IE"/>
        </w:rPr>
        <w:t xml:space="preserve"> with semen from infected bulls</w:t>
      </w:r>
      <w:r w:rsidR="00F5196F" w:rsidRPr="004B64CE">
        <w:rPr>
          <w:lang w:val="en-IE"/>
        </w:rPr>
        <w:t xml:space="preserve">. </w:t>
      </w:r>
    </w:p>
    <w:p w14:paraId="0E5B1657" w14:textId="179A47B2" w:rsidR="00F92E72" w:rsidRPr="004B64CE" w:rsidRDefault="005A461A" w:rsidP="00025FDD">
      <w:pPr>
        <w:pStyle w:val="sumtexte"/>
        <w:rPr>
          <w:lang w:val="en-IE"/>
        </w:rPr>
      </w:pPr>
      <w:r w:rsidRPr="004B64CE">
        <w:rPr>
          <w:b/>
        </w:rPr>
        <w:t xml:space="preserve">Detection </w:t>
      </w:r>
      <w:r w:rsidR="00F92E72" w:rsidRPr="004B64CE">
        <w:rPr>
          <w:b/>
          <w:color w:val="000000"/>
          <w:lang w:val="en-IE"/>
        </w:rPr>
        <w:t>of the agent:</w:t>
      </w:r>
      <w:r w:rsidR="00F92E72" w:rsidRPr="004B64CE">
        <w:rPr>
          <w:color w:val="000000"/>
          <w:lang w:val="en-IE"/>
        </w:rPr>
        <w:t xml:space="preserve"> </w:t>
      </w:r>
      <w:r w:rsidR="000A201A" w:rsidRPr="004B64CE">
        <w:rPr>
          <w:lang w:val="en-IE"/>
        </w:rPr>
        <w:t xml:space="preserve">Samples taken from bulls, cows or aborted </w:t>
      </w:r>
      <w:proofErr w:type="spellStart"/>
      <w:r w:rsidR="000A201A" w:rsidRPr="004B64CE">
        <w:rPr>
          <w:lang w:val="en-IE"/>
        </w:rPr>
        <w:t>fetuses</w:t>
      </w:r>
      <w:proofErr w:type="spellEnd"/>
      <w:r w:rsidR="000A201A" w:rsidRPr="004B64CE">
        <w:rPr>
          <w:lang w:val="en-IE"/>
        </w:rPr>
        <w:t xml:space="preserve"> can be analysed for the presence of the causal organism. </w:t>
      </w:r>
      <w:r w:rsidR="00F92E72" w:rsidRPr="004B64CE">
        <w:rPr>
          <w:color w:val="000000"/>
          <w:lang w:val="en-IE"/>
        </w:rPr>
        <w:t>The organism is</w:t>
      </w:r>
      <w:r w:rsidR="00025FDD" w:rsidRPr="004B64CE">
        <w:rPr>
          <w:color w:val="000000"/>
          <w:lang w:val="en-IE"/>
        </w:rPr>
        <w:t xml:space="preserve"> a</w:t>
      </w:r>
      <w:r w:rsidR="00F92E72" w:rsidRPr="004B64CE">
        <w:rPr>
          <w:color w:val="000000"/>
          <w:lang w:val="en-IE"/>
        </w:rPr>
        <w:t xml:space="preserve"> </w:t>
      </w:r>
      <w:r w:rsidR="00DC5AE3" w:rsidRPr="004B64CE">
        <w:rPr>
          <w:color w:val="000000"/>
          <w:lang w:val="en-IE"/>
        </w:rPr>
        <w:t>thin</w:t>
      </w:r>
      <w:r w:rsidR="00F92E72" w:rsidRPr="004B64CE">
        <w:rPr>
          <w:color w:val="000000"/>
          <w:lang w:val="en-IE"/>
        </w:rPr>
        <w:t xml:space="preserve"> Gra</w:t>
      </w:r>
      <w:r w:rsidR="000A201A" w:rsidRPr="004B64CE">
        <w:rPr>
          <w:color w:val="000000"/>
          <w:lang w:val="en-IE"/>
        </w:rPr>
        <w:t>m</w:t>
      </w:r>
      <w:r w:rsidR="00BB11E3" w:rsidRPr="004B64CE">
        <w:rPr>
          <w:color w:val="000000"/>
          <w:lang w:val="en-IE"/>
        </w:rPr>
        <w:t xml:space="preserve">-negative </w:t>
      </w:r>
      <w:r w:rsidR="00DC5AE3" w:rsidRPr="004B64CE">
        <w:rPr>
          <w:color w:val="000000"/>
          <w:lang w:val="en-IE"/>
        </w:rPr>
        <w:t>curved rod</w:t>
      </w:r>
      <w:r w:rsidR="00025FDD" w:rsidRPr="004B64CE">
        <w:rPr>
          <w:color w:val="000000"/>
          <w:lang w:val="en-IE"/>
        </w:rPr>
        <w:t xml:space="preserve"> that </w:t>
      </w:r>
      <w:r w:rsidR="00DC5AE3" w:rsidRPr="004B64CE">
        <w:rPr>
          <w:color w:val="000000"/>
          <w:lang w:val="en-IE"/>
        </w:rPr>
        <w:t xml:space="preserve">may form S-shapes, </w:t>
      </w:r>
      <w:r w:rsidR="009534EE" w:rsidRPr="004B64CE">
        <w:rPr>
          <w:color w:val="000000"/>
          <w:lang w:val="en-IE"/>
        </w:rPr>
        <w:t xml:space="preserve">flying </w:t>
      </w:r>
      <w:r w:rsidR="00DC5AE3" w:rsidRPr="004B64CE">
        <w:rPr>
          <w:color w:val="000000"/>
          <w:lang w:val="en-IE"/>
        </w:rPr>
        <w:t>seagull</w:t>
      </w:r>
      <w:r w:rsidR="009534EE" w:rsidRPr="004B64CE">
        <w:rPr>
          <w:color w:val="000000"/>
          <w:lang w:val="en-IE"/>
        </w:rPr>
        <w:t xml:space="preserve"> silhouette </w:t>
      </w:r>
      <w:r w:rsidR="00DC5AE3" w:rsidRPr="004B64CE">
        <w:rPr>
          <w:color w:val="000000"/>
          <w:lang w:val="en-IE"/>
        </w:rPr>
        <w:t>shapes and spirals,</w:t>
      </w:r>
      <w:r w:rsidR="00BB11E3" w:rsidRPr="004B64CE">
        <w:rPr>
          <w:color w:val="000000"/>
          <w:lang w:val="en-IE"/>
        </w:rPr>
        <w:t xml:space="preserve"> </w:t>
      </w:r>
      <w:r w:rsidR="00025FDD" w:rsidRPr="004B64CE">
        <w:rPr>
          <w:color w:val="000000"/>
          <w:lang w:val="en-IE"/>
        </w:rPr>
        <w:t xml:space="preserve">and </w:t>
      </w:r>
      <w:r w:rsidR="00F92E72" w:rsidRPr="004B64CE">
        <w:rPr>
          <w:color w:val="000000"/>
          <w:lang w:val="en-IE"/>
        </w:rPr>
        <w:t xml:space="preserve">can be cultured </w:t>
      </w:r>
      <w:r w:rsidR="009534EE" w:rsidRPr="004B64CE">
        <w:rPr>
          <w:color w:val="000000"/>
          <w:lang w:val="en-IE"/>
        </w:rPr>
        <w:t xml:space="preserve">on selective media </w:t>
      </w:r>
      <w:r w:rsidR="000A201A" w:rsidRPr="004B64CE">
        <w:rPr>
          <w:color w:val="000000"/>
          <w:lang w:val="en-IE"/>
        </w:rPr>
        <w:t xml:space="preserve">at 37°C </w:t>
      </w:r>
      <w:r w:rsidR="009534EE" w:rsidRPr="004B64CE">
        <w:rPr>
          <w:color w:val="000000"/>
          <w:lang w:val="en-IE"/>
        </w:rPr>
        <w:t>after</w:t>
      </w:r>
      <w:r w:rsidR="000A201A" w:rsidRPr="004B64CE">
        <w:rPr>
          <w:color w:val="000000"/>
          <w:lang w:val="en-IE"/>
        </w:rPr>
        <w:t xml:space="preserve"> </w:t>
      </w:r>
      <w:r w:rsidR="000A201A" w:rsidRPr="009847DC">
        <w:rPr>
          <w:strike/>
          <w:color w:val="000000"/>
          <w:lang w:val="en-IE"/>
        </w:rPr>
        <w:t xml:space="preserve">at least </w:t>
      </w:r>
      <w:r w:rsidR="000662E8" w:rsidRPr="004B64CE">
        <w:rPr>
          <w:color w:val="000000"/>
          <w:lang w:val="en-IE"/>
        </w:rPr>
        <w:t>2</w:t>
      </w:r>
      <w:r w:rsidR="0092143E" w:rsidRPr="0092143E">
        <w:rPr>
          <w:color w:val="000000"/>
          <w:u w:val="double"/>
          <w:lang w:val="en-IE"/>
        </w:rPr>
        <w:t>–3</w:t>
      </w:r>
      <w:r w:rsidR="000662E8" w:rsidRPr="004B64CE">
        <w:rPr>
          <w:color w:val="000000"/>
          <w:lang w:val="en-IE"/>
        </w:rPr>
        <w:t xml:space="preserve"> </w:t>
      </w:r>
      <w:r w:rsidR="000A201A" w:rsidRPr="004B64CE">
        <w:rPr>
          <w:color w:val="000000"/>
          <w:lang w:val="en-IE"/>
        </w:rPr>
        <w:t xml:space="preserve">days in a </w:t>
      </w:r>
      <w:r w:rsidR="006C3D0A" w:rsidRPr="004B64CE">
        <w:rPr>
          <w:color w:val="000000"/>
          <w:lang w:val="en-IE"/>
        </w:rPr>
        <w:t>microaerobic</w:t>
      </w:r>
      <w:r w:rsidR="000A201A" w:rsidRPr="004B64CE">
        <w:rPr>
          <w:color w:val="000000"/>
          <w:lang w:val="en-IE"/>
        </w:rPr>
        <w:t xml:space="preserve"> atmosphere</w:t>
      </w:r>
      <w:r w:rsidR="00F92E72" w:rsidRPr="004B64CE">
        <w:rPr>
          <w:color w:val="000000"/>
          <w:lang w:val="en-IE"/>
        </w:rPr>
        <w:t xml:space="preserve">. Confirmation of </w:t>
      </w:r>
      <w:r w:rsidR="008237B0" w:rsidRPr="004B64CE">
        <w:rPr>
          <w:color w:val="000000"/>
          <w:lang w:val="en-IE"/>
        </w:rPr>
        <w:t>o</w:t>
      </w:r>
      <w:r w:rsidR="000662E8" w:rsidRPr="004B64CE">
        <w:rPr>
          <w:color w:val="000000"/>
          <w:lang w:val="en-IE"/>
        </w:rPr>
        <w:t xml:space="preserve">rganism </w:t>
      </w:r>
      <w:r w:rsidR="00F92E72" w:rsidRPr="004B64CE">
        <w:rPr>
          <w:color w:val="000000"/>
          <w:lang w:val="en-IE"/>
        </w:rPr>
        <w:t xml:space="preserve">and discrimination between the </w:t>
      </w:r>
      <w:r w:rsidR="00E22494" w:rsidRPr="004B64CE">
        <w:rPr>
          <w:i w:val="0"/>
          <w:color w:val="000000"/>
          <w:lang w:val="en-IE"/>
        </w:rPr>
        <w:t>C. </w:t>
      </w:r>
      <w:proofErr w:type="spellStart"/>
      <w:r w:rsidR="000662E8" w:rsidRPr="004B64CE">
        <w:rPr>
          <w:i w:val="0"/>
          <w:color w:val="000000"/>
          <w:lang w:val="en-IE"/>
        </w:rPr>
        <w:t>fetus</w:t>
      </w:r>
      <w:proofErr w:type="spellEnd"/>
      <w:r w:rsidR="000662E8" w:rsidRPr="004B64CE">
        <w:rPr>
          <w:color w:val="000000"/>
          <w:lang w:val="en-IE"/>
        </w:rPr>
        <w:t xml:space="preserve"> </w:t>
      </w:r>
      <w:r w:rsidR="00F92E72" w:rsidRPr="004B64CE">
        <w:rPr>
          <w:color w:val="000000"/>
          <w:lang w:val="en-IE"/>
        </w:rPr>
        <w:t xml:space="preserve">subspecies can be </w:t>
      </w:r>
      <w:r w:rsidR="00295B1A" w:rsidRPr="004B64CE">
        <w:rPr>
          <w:color w:val="000000"/>
          <w:lang w:val="en-IE"/>
        </w:rPr>
        <w:t>achieved using</w:t>
      </w:r>
      <w:r w:rsidR="00F92E72" w:rsidRPr="004B64CE">
        <w:rPr>
          <w:color w:val="000000"/>
          <w:lang w:val="en-IE"/>
        </w:rPr>
        <w:t xml:space="preserve"> biochemical or molecular methods</w:t>
      </w:r>
      <w:r w:rsidR="0092143E" w:rsidRPr="0092143E">
        <w:rPr>
          <w:color w:val="000000"/>
          <w:u w:val="double"/>
          <w:lang w:val="en-IE"/>
        </w:rPr>
        <w:t xml:space="preserve">, such as </w:t>
      </w:r>
      <w:r w:rsidR="003E4B4C" w:rsidRPr="003E4B4C">
        <w:rPr>
          <w:color w:val="000000"/>
          <w:u w:val="double"/>
          <w:lang w:val="en-IE"/>
        </w:rPr>
        <w:t xml:space="preserve">polymerase chain reaction </w:t>
      </w:r>
      <w:r w:rsidR="0092143E" w:rsidRPr="0092143E">
        <w:rPr>
          <w:color w:val="000000"/>
          <w:u w:val="double"/>
          <w:lang w:val="en-IE"/>
        </w:rPr>
        <w:t xml:space="preserve">and </w:t>
      </w:r>
      <w:r w:rsidR="00F663E4">
        <w:rPr>
          <w:color w:val="000000"/>
          <w:u w:val="double"/>
          <w:lang w:val="en-IE"/>
        </w:rPr>
        <w:t xml:space="preserve">whole </w:t>
      </w:r>
      <w:r w:rsidR="00B52F45">
        <w:rPr>
          <w:color w:val="000000"/>
          <w:u w:val="double"/>
          <w:lang w:val="en-IE"/>
        </w:rPr>
        <w:t xml:space="preserve">genome </w:t>
      </w:r>
      <w:r w:rsidR="005B1A10">
        <w:rPr>
          <w:color w:val="000000"/>
          <w:u w:val="double"/>
          <w:lang w:val="en-IE"/>
        </w:rPr>
        <w:t>sequencing</w:t>
      </w:r>
      <w:r w:rsidR="00F92E72" w:rsidRPr="004B64CE">
        <w:rPr>
          <w:color w:val="000000"/>
          <w:lang w:val="en-IE"/>
        </w:rPr>
        <w:t>.</w:t>
      </w:r>
      <w:r w:rsidR="00E264E7" w:rsidRPr="004B64CE">
        <w:rPr>
          <w:color w:val="000000"/>
          <w:lang w:val="en-IE"/>
        </w:rPr>
        <w:t xml:space="preserve"> </w:t>
      </w:r>
      <w:r w:rsidR="00F92E72" w:rsidRPr="004B64CE">
        <w:rPr>
          <w:lang w:val="en-IE"/>
        </w:rPr>
        <w:t>Immunofluorescence may also be used to identify the organism, but it will not differentiate between different subspecies.</w:t>
      </w:r>
      <w:r w:rsidR="00DC5AE3" w:rsidRPr="004B64CE">
        <w:rPr>
          <w:lang w:val="en-IE"/>
        </w:rPr>
        <w:t xml:space="preserve"> </w:t>
      </w:r>
    </w:p>
    <w:p w14:paraId="5774B1A4" w14:textId="5AB64003" w:rsidR="00803AB9" w:rsidRPr="004B64CE" w:rsidRDefault="00803AB9" w:rsidP="00025FDD">
      <w:pPr>
        <w:pStyle w:val="sumtexte"/>
        <w:rPr>
          <w:lang w:val="en-IE"/>
        </w:rPr>
      </w:pPr>
      <w:r w:rsidRPr="004B64CE">
        <w:rPr>
          <w:lang w:val="en-IE"/>
        </w:rPr>
        <w:t xml:space="preserve">A monoclonal antibody-based capture </w:t>
      </w:r>
      <w:r w:rsidRPr="004B64CE">
        <w:rPr>
          <w:bCs/>
          <w:lang w:val="en-IE"/>
        </w:rPr>
        <w:t xml:space="preserve">enzyme-linked immunosorbent assay </w:t>
      </w:r>
      <w:r w:rsidRPr="004B64CE">
        <w:rPr>
          <w:bCs/>
          <w:i w:val="0"/>
          <w:iCs w:val="0"/>
          <w:lang w:val="en-IE"/>
        </w:rPr>
        <w:t>(</w:t>
      </w:r>
      <w:r w:rsidRPr="004B64CE">
        <w:rPr>
          <w:lang w:val="en-IE"/>
        </w:rPr>
        <w:t>ELISA</w:t>
      </w:r>
      <w:r w:rsidRPr="004B64CE">
        <w:rPr>
          <w:i w:val="0"/>
          <w:iCs w:val="0"/>
          <w:lang w:val="en-IE"/>
        </w:rPr>
        <w:t>)</w:t>
      </w:r>
      <w:r w:rsidRPr="004B64CE">
        <w:rPr>
          <w:lang w:val="en-IE"/>
        </w:rPr>
        <w:t xml:space="preserve"> may also be used to detect </w:t>
      </w:r>
      <w:r w:rsidRPr="004B64CE">
        <w:rPr>
          <w:i w:val="0"/>
          <w:lang w:val="en-IE"/>
        </w:rPr>
        <w:t xml:space="preserve">C. </w:t>
      </w:r>
      <w:proofErr w:type="spellStart"/>
      <w:r w:rsidRPr="004B64CE">
        <w:rPr>
          <w:i w:val="0"/>
          <w:lang w:val="en-IE"/>
        </w:rPr>
        <w:t>fetus</w:t>
      </w:r>
      <w:proofErr w:type="spellEnd"/>
      <w:r w:rsidRPr="004B64CE">
        <w:rPr>
          <w:lang w:val="en-IE"/>
        </w:rPr>
        <w:t xml:space="preserve"> from Clarke’s transport enrichment medium</w:t>
      </w:r>
      <w:r w:rsidRPr="004B64CE">
        <w:rPr>
          <w:i w:val="0"/>
          <w:lang w:val="en-IE"/>
        </w:rPr>
        <w:t xml:space="preserve">. </w:t>
      </w:r>
      <w:r w:rsidRPr="004B64CE">
        <w:rPr>
          <w:lang w:val="en-IE"/>
        </w:rPr>
        <w:t xml:space="preserve">Like immunofluorescence, the ELISA cannot differentiate adequately between the two </w:t>
      </w:r>
      <w:r w:rsidRPr="004B64CE">
        <w:rPr>
          <w:i w:val="0"/>
          <w:lang w:val="en-IE"/>
        </w:rPr>
        <w:t xml:space="preserve">C. </w:t>
      </w:r>
      <w:proofErr w:type="spellStart"/>
      <w:r w:rsidRPr="004B64CE">
        <w:rPr>
          <w:i w:val="0"/>
          <w:lang w:val="en-IE"/>
        </w:rPr>
        <w:t>fetus</w:t>
      </w:r>
      <w:proofErr w:type="spellEnd"/>
      <w:r w:rsidRPr="004B64CE">
        <w:rPr>
          <w:lang w:val="en-IE"/>
        </w:rPr>
        <w:t xml:space="preserve"> subspecies and is limited to a screening method</w:t>
      </w:r>
      <w:r w:rsidR="00DA4FC7" w:rsidRPr="004B64CE">
        <w:rPr>
          <w:lang w:val="en-IE"/>
        </w:rPr>
        <w:t>,</w:t>
      </w:r>
      <w:r w:rsidRPr="004B64CE">
        <w:rPr>
          <w:lang w:val="en-IE"/>
        </w:rPr>
        <w:t xml:space="preserve"> with traditional cultural methods to confirm identification of any positive ELISA result. However, compared with immunofluorescence, it has the advantage of higher sensitivity and specificity for </w:t>
      </w:r>
      <w:r w:rsidRPr="004B64CE">
        <w:rPr>
          <w:i w:val="0"/>
          <w:lang w:val="en-IE"/>
        </w:rPr>
        <w:t xml:space="preserve">C. </w:t>
      </w:r>
      <w:proofErr w:type="spellStart"/>
      <w:r w:rsidRPr="004B64CE">
        <w:rPr>
          <w:i w:val="0"/>
          <w:lang w:val="en-IE"/>
        </w:rPr>
        <w:t>fetus</w:t>
      </w:r>
      <w:proofErr w:type="spellEnd"/>
      <w:r w:rsidRPr="004B64CE">
        <w:rPr>
          <w:lang w:val="en-IE"/>
        </w:rPr>
        <w:t xml:space="preserve"> identification and much higher throughput for both negative and positive results where larger volume testing is</w:t>
      </w:r>
      <w:r w:rsidR="008237B0" w:rsidRPr="004B64CE">
        <w:rPr>
          <w:lang w:val="en-IE"/>
        </w:rPr>
        <w:t xml:space="preserve"> </w:t>
      </w:r>
      <w:r w:rsidR="001F1EBE" w:rsidRPr="004B64CE">
        <w:rPr>
          <w:lang w:val="en-IE"/>
        </w:rPr>
        <w:t>conducted</w:t>
      </w:r>
      <w:r w:rsidRPr="004B64CE">
        <w:rPr>
          <w:lang w:val="en-IE"/>
        </w:rPr>
        <w:t>.</w:t>
      </w:r>
    </w:p>
    <w:p w14:paraId="32CFB699" w14:textId="55A1E8AA" w:rsidR="000A201A" w:rsidRPr="004B64CE" w:rsidRDefault="00F92E72" w:rsidP="00803AB9">
      <w:pPr>
        <w:pStyle w:val="sumtexte"/>
        <w:rPr>
          <w:lang w:val="en-IE"/>
        </w:rPr>
      </w:pPr>
      <w:r w:rsidRPr="004B64CE">
        <w:rPr>
          <w:b/>
          <w:lang w:val="en-IE"/>
        </w:rPr>
        <w:t>Serological tests:</w:t>
      </w:r>
      <w:r w:rsidR="00E4598B" w:rsidRPr="004B64CE">
        <w:rPr>
          <w:bCs/>
          <w:lang w:val="en-IE"/>
        </w:rPr>
        <w:t xml:space="preserve"> </w:t>
      </w:r>
      <w:r w:rsidR="00517BE3" w:rsidRPr="004B64CE">
        <w:rPr>
          <w:lang w:val="en-IE"/>
        </w:rPr>
        <w:t>ELISA</w:t>
      </w:r>
      <w:r w:rsidR="000A201A" w:rsidRPr="004B64CE">
        <w:rPr>
          <w:lang w:val="en-IE"/>
        </w:rPr>
        <w:t xml:space="preserve"> </w:t>
      </w:r>
      <w:r w:rsidR="00517BE3" w:rsidRPr="004B64CE">
        <w:rPr>
          <w:lang w:val="en-IE"/>
        </w:rPr>
        <w:t>can be used for</w:t>
      </w:r>
      <w:r w:rsidR="008237B0" w:rsidRPr="004B64CE">
        <w:rPr>
          <w:lang w:val="en-IE"/>
        </w:rPr>
        <w:t xml:space="preserve"> </w:t>
      </w:r>
      <w:r w:rsidR="001F1EBE" w:rsidRPr="004B64CE">
        <w:rPr>
          <w:lang w:val="en-IE"/>
        </w:rPr>
        <w:t xml:space="preserve">evaluating </w:t>
      </w:r>
      <w:r w:rsidR="00517BE3" w:rsidRPr="004B64CE">
        <w:rPr>
          <w:lang w:val="en-IE"/>
        </w:rPr>
        <w:t>herd</w:t>
      </w:r>
      <w:r w:rsidR="00BB11E3" w:rsidRPr="004B64CE">
        <w:rPr>
          <w:lang w:val="en-IE"/>
        </w:rPr>
        <w:t xml:space="preserve"> </w:t>
      </w:r>
      <w:r w:rsidR="00517BE3" w:rsidRPr="004B64CE">
        <w:rPr>
          <w:lang w:val="en-IE"/>
        </w:rPr>
        <w:t>immunity but is not suitable for diagnosis of the infection in individual animals. This test can</w:t>
      </w:r>
      <w:r w:rsidR="000A201A" w:rsidRPr="004B64CE">
        <w:rPr>
          <w:lang w:val="en-IE"/>
        </w:rPr>
        <w:t>n</w:t>
      </w:r>
      <w:r w:rsidR="00517BE3" w:rsidRPr="004B64CE">
        <w:rPr>
          <w:lang w:val="en-IE"/>
        </w:rPr>
        <w:t>ot differentiate between</w:t>
      </w:r>
      <w:r w:rsidR="000A201A" w:rsidRPr="004B64CE">
        <w:rPr>
          <w:lang w:val="en-IE"/>
        </w:rPr>
        <w:t xml:space="preserve"> </w:t>
      </w:r>
      <w:r w:rsidR="00517BE3" w:rsidRPr="004B64CE">
        <w:rPr>
          <w:lang w:val="en-IE"/>
        </w:rPr>
        <w:t>infections caused by the</w:t>
      </w:r>
      <w:r w:rsidR="000A201A" w:rsidRPr="004B64CE">
        <w:rPr>
          <w:lang w:val="en-IE"/>
        </w:rPr>
        <w:t xml:space="preserve"> two subspecies</w:t>
      </w:r>
      <w:r w:rsidR="00FD7AD7" w:rsidRPr="004B64CE">
        <w:rPr>
          <w:lang w:val="en-IE"/>
        </w:rPr>
        <w:t xml:space="preserve"> </w:t>
      </w:r>
      <w:r w:rsidR="00FD7AD7" w:rsidRPr="004B64CE">
        <w:rPr>
          <w:i w:val="0"/>
          <w:lang w:val="en-IE"/>
        </w:rPr>
        <w:t>C. </w:t>
      </w:r>
      <w:proofErr w:type="spellStart"/>
      <w:r w:rsidR="00FD7AD7" w:rsidRPr="004B64CE">
        <w:rPr>
          <w:i w:val="0"/>
          <w:lang w:val="en-IE"/>
        </w:rPr>
        <w:t>fetus</w:t>
      </w:r>
      <w:proofErr w:type="spellEnd"/>
      <w:r w:rsidR="00FD7AD7" w:rsidRPr="004B64CE">
        <w:rPr>
          <w:lang w:val="en-IE"/>
        </w:rPr>
        <w:t xml:space="preserve"> subsp. </w:t>
      </w:r>
      <w:proofErr w:type="spellStart"/>
      <w:r w:rsidR="00FD7AD7" w:rsidRPr="004B64CE">
        <w:rPr>
          <w:i w:val="0"/>
          <w:lang w:val="en-IE"/>
        </w:rPr>
        <w:t>venerealis</w:t>
      </w:r>
      <w:proofErr w:type="spellEnd"/>
      <w:r w:rsidR="00FD7AD7" w:rsidRPr="004B64CE">
        <w:rPr>
          <w:lang w:val="en-IE"/>
        </w:rPr>
        <w:t xml:space="preserve"> and </w:t>
      </w:r>
      <w:r w:rsidR="00FD7AD7" w:rsidRPr="004B64CE">
        <w:rPr>
          <w:i w:val="0"/>
          <w:lang w:val="en-IE"/>
        </w:rPr>
        <w:t>C.</w:t>
      </w:r>
      <w:r w:rsidR="00FD7AD7" w:rsidRPr="004B64CE">
        <w:rPr>
          <w:lang w:val="en-IE"/>
        </w:rPr>
        <w:t xml:space="preserve"> </w:t>
      </w:r>
      <w:proofErr w:type="spellStart"/>
      <w:r w:rsidR="00FD7AD7" w:rsidRPr="004B64CE">
        <w:rPr>
          <w:i w:val="0"/>
          <w:lang w:val="en-IE"/>
        </w:rPr>
        <w:t>fetus</w:t>
      </w:r>
      <w:proofErr w:type="spellEnd"/>
      <w:r w:rsidR="00FD7AD7" w:rsidRPr="004B64CE">
        <w:rPr>
          <w:lang w:val="en-IE"/>
        </w:rPr>
        <w:t xml:space="preserve"> subsp. </w:t>
      </w:r>
      <w:proofErr w:type="spellStart"/>
      <w:r w:rsidR="00FD7AD7" w:rsidRPr="004B64CE">
        <w:rPr>
          <w:i w:val="0"/>
          <w:lang w:val="en-IE"/>
        </w:rPr>
        <w:t>fetus</w:t>
      </w:r>
      <w:proofErr w:type="spellEnd"/>
      <w:r w:rsidR="000A201A" w:rsidRPr="004B64CE">
        <w:rPr>
          <w:lang w:val="en-IE"/>
        </w:rPr>
        <w:t>.</w:t>
      </w:r>
    </w:p>
    <w:p w14:paraId="659CD323" w14:textId="52CCBD0E" w:rsidR="00AB154A" w:rsidRDefault="00F92E72" w:rsidP="0010113A">
      <w:pPr>
        <w:pStyle w:val="sumtexte"/>
        <w:spacing w:after="480"/>
        <w:rPr>
          <w:lang w:val="en-IE"/>
        </w:rPr>
      </w:pPr>
      <w:r w:rsidRPr="004B64CE">
        <w:rPr>
          <w:b/>
          <w:lang w:val="en-IE"/>
        </w:rPr>
        <w:t>Requirements for vaccines:</w:t>
      </w:r>
      <w:r w:rsidRPr="004B64CE">
        <w:rPr>
          <w:lang w:val="en-IE"/>
        </w:rPr>
        <w:t xml:space="preserve"> </w:t>
      </w:r>
      <w:r w:rsidR="0033537A" w:rsidRPr="004B64CE">
        <w:rPr>
          <w:lang w:val="en-IE"/>
        </w:rPr>
        <w:t>While t</w:t>
      </w:r>
      <w:r w:rsidR="00E61348" w:rsidRPr="004B64CE">
        <w:rPr>
          <w:lang w:val="en-IE"/>
        </w:rPr>
        <w:t>here are commercial vaccines available</w:t>
      </w:r>
      <w:r w:rsidR="00937BE6" w:rsidRPr="004B64CE">
        <w:rPr>
          <w:lang w:val="en-IE"/>
        </w:rPr>
        <w:t>,</w:t>
      </w:r>
      <w:r w:rsidR="00E61348" w:rsidRPr="004B64CE">
        <w:rPr>
          <w:lang w:val="en-IE"/>
        </w:rPr>
        <w:t xml:space="preserve"> and autologous vaccines based on isolated strains from farms </w:t>
      </w:r>
      <w:r w:rsidR="0033537A" w:rsidRPr="004B64CE">
        <w:rPr>
          <w:lang w:val="en-IE"/>
        </w:rPr>
        <w:t xml:space="preserve">can </w:t>
      </w:r>
      <w:r w:rsidR="00E61348" w:rsidRPr="004B64CE">
        <w:rPr>
          <w:lang w:val="en-IE"/>
        </w:rPr>
        <w:t>be used</w:t>
      </w:r>
      <w:r w:rsidR="00330DDB" w:rsidRPr="004B64CE">
        <w:rPr>
          <w:lang w:val="en-IE"/>
        </w:rPr>
        <w:t>,</w:t>
      </w:r>
      <w:r w:rsidR="00E61348" w:rsidRPr="004B64CE">
        <w:rPr>
          <w:lang w:val="en-IE"/>
        </w:rPr>
        <w:t xml:space="preserve"> </w:t>
      </w:r>
      <w:r w:rsidR="00330DDB" w:rsidRPr="004B64CE">
        <w:rPr>
          <w:lang w:val="en-IE"/>
        </w:rPr>
        <w:t>t</w:t>
      </w:r>
      <w:r w:rsidR="00E61348" w:rsidRPr="004B64CE">
        <w:rPr>
          <w:lang w:val="en-IE"/>
        </w:rPr>
        <w:t>he</w:t>
      </w:r>
      <w:r w:rsidR="00937BE6" w:rsidRPr="004B64CE">
        <w:rPr>
          <w:lang w:val="en-IE"/>
        </w:rPr>
        <w:t>re is a lack of</w:t>
      </w:r>
      <w:r w:rsidR="00E61348" w:rsidRPr="004B64CE">
        <w:rPr>
          <w:lang w:val="en-IE"/>
        </w:rPr>
        <w:t xml:space="preserve"> </w:t>
      </w:r>
      <w:r w:rsidR="00937BE6" w:rsidRPr="004B64CE">
        <w:rPr>
          <w:lang w:val="en-IE"/>
        </w:rPr>
        <w:t xml:space="preserve">scientific evidence </w:t>
      </w:r>
      <w:r w:rsidR="006509A6" w:rsidRPr="004B64CE">
        <w:rPr>
          <w:lang w:val="en-IE"/>
        </w:rPr>
        <w:t xml:space="preserve">overall </w:t>
      </w:r>
      <w:r w:rsidR="00937BE6" w:rsidRPr="004B64CE">
        <w:rPr>
          <w:lang w:val="en-IE"/>
        </w:rPr>
        <w:t xml:space="preserve">of the </w:t>
      </w:r>
      <w:r w:rsidR="00E61348" w:rsidRPr="004B64CE">
        <w:rPr>
          <w:lang w:val="en-IE"/>
        </w:rPr>
        <w:t>effectiv</w:t>
      </w:r>
      <w:r w:rsidR="00937BE6" w:rsidRPr="004B64CE">
        <w:rPr>
          <w:lang w:val="en-IE"/>
        </w:rPr>
        <w:t>eness</w:t>
      </w:r>
      <w:r w:rsidR="00E61348" w:rsidRPr="004B64CE">
        <w:rPr>
          <w:lang w:val="en-IE"/>
        </w:rPr>
        <w:t xml:space="preserve"> of vaccination</w:t>
      </w:r>
      <w:r w:rsidRPr="004B64CE">
        <w:rPr>
          <w:lang w:val="en-IE"/>
        </w:rPr>
        <w:t>.</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910"/>
        <w:gridCol w:w="7151"/>
      </w:tblGrid>
      <w:tr w:rsidR="001668E0" w:rsidRPr="001668E0" w14:paraId="650D6739" w14:textId="77777777" w:rsidTr="001668E0">
        <w:tc>
          <w:tcPr>
            <w:tcW w:w="1108" w:type="dxa"/>
          </w:tcPr>
          <w:p w14:paraId="3CF056FB" w14:textId="77777777" w:rsidR="001668E0" w:rsidRPr="001668E0" w:rsidRDefault="001668E0" w:rsidP="001668E0">
            <w:pPr>
              <w:pStyle w:val="sumtexte"/>
              <w:spacing w:after="480"/>
              <w:rPr>
                <w:rFonts w:ascii="Arial" w:hAnsi="Arial"/>
                <w:b/>
                <w:bCs/>
                <w:i w:val="0"/>
                <w:iCs w:val="0"/>
                <w:lang w:val="en-IE"/>
              </w:rPr>
            </w:pPr>
            <w:bookmarkStart w:id="0" w:name="_Hlk217245476"/>
            <w:r w:rsidRPr="001668E0">
              <w:rPr>
                <w:rFonts w:ascii="Arial" w:hAnsi="Arial"/>
                <w:b/>
                <w:bCs/>
                <w:i w:val="0"/>
                <w:iCs w:val="0"/>
                <w:lang w:val="en-IE"/>
              </w:rPr>
              <w:t>United States</w:t>
            </w:r>
          </w:p>
        </w:tc>
        <w:tc>
          <w:tcPr>
            <w:tcW w:w="7952" w:type="dxa"/>
          </w:tcPr>
          <w:p w14:paraId="40E49405" w14:textId="77777777" w:rsidR="002C5624" w:rsidRDefault="001668E0" w:rsidP="001668E0">
            <w:pPr>
              <w:pStyle w:val="sumtexte"/>
              <w:spacing w:after="480"/>
              <w:ind w:left="0"/>
              <w:rPr>
                <w:rFonts w:ascii="Arial" w:hAnsi="Arial"/>
                <w:bCs/>
                <w:i w:val="0"/>
                <w:iCs w:val="0"/>
                <w:lang w:val="en-IE"/>
              </w:rPr>
            </w:pPr>
            <w:r w:rsidRPr="001668E0">
              <w:rPr>
                <w:rFonts w:ascii="Arial" w:hAnsi="Arial"/>
                <w:b/>
                <w:i w:val="0"/>
                <w:iCs w:val="0"/>
                <w:lang w:val="en-IE"/>
              </w:rPr>
              <w:t>Comment Category:</w:t>
            </w:r>
            <w:r w:rsidRPr="001668E0">
              <w:rPr>
                <w:b/>
                <w:i w:val="0"/>
                <w:iCs w:val="0"/>
                <w:lang w:val="en-IE"/>
              </w:rPr>
              <w:t xml:space="preserve"> </w:t>
            </w:r>
            <w:r w:rsidRPr="002C5624">
              <w:rPr>
                <w:rFonts w:ascii="Arial" w:hAnsi="Arial"/>
                <w:bCs/>
                <w:i w:val="0"/>
                <w:iCs w:val="0"/>
                <w:lang w:val="en-IE"/>
              </w:rPr>
              <w:t>General</w:t>
            </w:r>
            <w:r w:rsidRPr="001668E0">
              <w:rPr>
                <w:rFonts w:ascii="Arial" w:hAnsi="Arial"/>
                <w:bCs/>
                <w:i w:val="0"/>
                <w:iCs w:val="0"/>
                <w:lang w:val="en-IE"/>
              </w:rPr>
              <w:t xml:space="preserve"> </w:t>
            </w:r>
          </w:p>
          <w:p w14:paraId="65AF9ADF" w14:textId="77777777" w:rsidR="005F6FFE" w:rsidRDefault="005934CB" w:rsidP="001668E0">
            <w:pPr>
              <w:pStyle w:val="sumtexte"/>
              <w:spacing w:after="480"/>
              <w:ind w:left="0"/>
              <w:rPr>
                <w:rFonts w:ascii="Arial" w:hAnsi="Arial"/>
                <w:i w:val="0"/>
                <w:iCs w:val="0"/>
                <w:lang w:val="en-IE"/>
              </w:rPr>
            </w:pPr>
            <w:r w:rsidRPr="005934CB">
              <w:rPr>
                <w:rFonts w:ascii="Arial" w:hAnsi="Arial"/>
                <w:b/>
                <w:bCs/>
                <w:i w:val="0"/>
                <w:iCs w:val="0"/>
                <w:lang w:val="en-IE"/>
              </w:rPr>
              <w:t>Proposed amended text:</w:t>
            </w:r>
            <w:r>
              <w:rPr>
                <w:rFonts w:ascii="Arial" w:hAnsi="Arial"/>
                <w:b/>
                <w:bCs/>
                <w:i w:val="0"/>
                <w:iCs w:val="0"/>
                <w:lang w:val="en-IE"/>
              </w:rPr>
              <w:t xml:space="preserve"> </w:t>
            </w:r>
            <w:r w:rsidRPr="005934CB">
              <w:rPr>
                <w:rFonts w:ascii="Arial" w:hAnsi="Arial"/>
                <w:i w:val="0"/>
                <w:iCs w:val="0"/>
                <w:lang w:val="en-IE"/>
              </w:rPr>
              <w:t>autologous</w:t>
            </w:r>
          </w:p>
          <w:p w14:paraId="5E434597" w14:textId="7D397F1E" w:rsidR="002C5624" w:rsidRDefault="002C5624" w:rsidP="001668E0">
            <w:pPr>
              <w:pStyle w:val="sumtexte"/>
              <w:spacing w:after="480"/>
              <w:ind w:left="0"/>
              <w:rPr>
                <w:rFonts w:ascii="Arial" w:hAnsi="Arial"/>
                <w:bCs/>
                <w:i w:val="0"/>
                <w:iCs w:val="0"/>
                <w:lang w:val="fr-FR"/>
              </w:rPr>
            </w:pPr>
            <w:proofErr w:type="spellStart"/>
            <w:r w:rsidRPr="002C5624">
              <w:rPr>
                <w:rFonts w:ascii="Arial" w:hAnsi="Arial"/>
                <w:bCs/>
                <w:i w:val="0"/>
                <w:iCs w:val="0"/>
                <w:lang w:val="fr-FR"/>
              </w:rPr>
              <w:t>Some</w:t>
            </w:r>
            <w:proofErr w:type="spellEnd"/>
            <w:r w:rsidRPr="002C5624">
              <w:rPr>
                <w:rFonts w:ascii="Arial" w:hAnsi="Arial"/>
                <w:bCs/>
                <w:i w:val="0"/>
                <w:iCs w:val="0"/>
                <w:lang w:val="fr-FR"/>
              </w:rPr>
              <w:t xml:space="preserve"> </w:t>
            </w:r>
            <w:proofErr w:type="spellStart"/>
            <w:r w:rsidRPr="002C5624">
              <w:rPr>
                <w:rFonts w:ascii="Arial" w:hAnsi="Arial"/>
                <w:bCs/>
                <w:i w:val="0"/>
                <w:iCs w:val="0"/>
                <w:lang w:val="fr-FR"/>
              </w:rPr>
              <w:t>consider</w:t>
            </w:r>
            <w:proofErr w:type="spellEnd"/>
            <w:r w:rsidRPr="002C5624">
              <w:rPr>
                <w:rFonts w:ascii="Arial" w:hAnsi="Arial"/>
                <w:bCs/>
                <w:i w:val="0"/>
                <w:iCs w:val="0"/>
                <w:lang w:val="fr-FR"/>
              </w:rPr>
              <w:t xml:space="preserve"> </w:t>
            </w:r>
            <w:r w:rsidR="005934CB">
              <w:rPr>
                <w:rFonts w:ascii="Arial" w:hAnsi="Arial"/>
                <w:bCs/>
                <w:i w:val="0"/>
                <w:iCs w:val="0"/>
                <w:lang w:val="fr-FR"/>
              </w:rPr>
              <w:t>« </w:t>
            </w:r>
            <w:proofErr w:type="spellStart"/>
            <w:r>
              <w:rPr>
                <w:rFonts w:ascii="Arial" w:hAnsi="Arial"/>
                <w:bCs/>
                <w:i w:val="0"/>
                <w:iCs w:val="0"/>
                <w:lang w:val="fr-FR"/>
              </w:rPr>
              <w:t>autologo</w:t>
            </w:r>
            <w:r w:rsidR="005934CB">
              <w:rPr>
                <w:rFonts w:ascii="Arial" w:hAnsi="Arial"/>
                <w:bCs/>
                <w:i w:val="0"/>
                <w:iCs w:val="0"/>
                <w:lang w:val="fr-FR"/>
              </w:rPr>
              <w:t>us</w:t>
            </w:r>
            <w:proofErr w:type="spellEnd"/>
            <w:r w:rsidR="005934CB">
              <w:rPr>
                <w:rFonts w:ascii="Arial" w:hAnsi="Arial"/>
                <w:bCs/>
                <w:i w:val="0"/>
                <w:iCs w:val="0"/>
                <w:lang w:val="fr-FR"/>
              </w:rPr>
              <w:t> » and « </w:t>
            </w:r>
            <w:proofErr w:type="spellStart"/>
            <w:r w:rsidR="005934CB">
              <w:rPr>
                <w:rFonts w:ascii="Arial" w:hAnsi="Arial"/>
                <w:bCs/>
                <w:i w:val="0"/>
                <w:iCs w:val="0"/>
                <w:lang w:val="fr-FR"/>
              </w:rPr>
              <w:t>autogenous</w:t>
            </w:r>
            <w:proofErr w:type="spellEnd"/>
            <w:r w:rsidR="005934CB">
              <w:rPr>
                <w:rFonts w:ascii="Arial" w:hAnsi="Arial"/>
                <w:bCs/>
                <w:i w:val="0"/>
                <w:iCs w:val="0"/>
                <w:lang w:val="fr-FR"/>
              </w:rPr>
              <w:t> »</w:t>
            </w:r>
            <w:r w:rsidRPr="002C5624">
              <w:rPr>
                <w:rFonts w:ascii="Arial" w:hAnsi="Arial"/>
                <w:bCs/>
                <w:i w:val="0"/>
                <w:iCs w:val="0"/>
                <w:lang w:val="fr-FR"/>
              </w:rPr>
              <w:t xml:space="preserve"> </w:t>
            </w:r>
            <w:proofErr w:type="spellStart"/>
            <w:r w:rsidRPr="002C5624">
              <w:rPr>
                <w:rFonts w:ascii="Arial" w:hAnsi="Arial"/>
                <w:bCs/>
                <w:i w:val="0"/>
                <w:iCs w:val="0"/>
                <w:lang w:val="fr-FR"/>
              </w:rPr>
              <w:t>synonymous</w:t>
            </w:r>
            <w:proofErr w:type="spellEnd"/>
            <w:r w:rsidRPr="002C5624">
              <w:rPr>
                <w:rFonts w:ascii="Arial" w:hAnsi="Arial"/>
                <w:bCs/>
                <w:i w:val="0"/>
                <w:iCs w:val="0"/>
                <w:lang w:val="fr-FR"/>
              </w:rPr>
              <w:t xml:space="preserve">, but </w:t>
            </w:r>
            <w:proofErr w:type="spellStart"/>
            <w:r w:rsidRPr="002C5624">
              <w:rPr>
                <w:rFonts w:ascii="Arial" w:hAnsi="Arial"/>
                <w:bCs/>
                <w:i w:val="0"/>
                <w:iCs w:val="0"/>
                <w:lang w:val="fr-FR"/>
              </w:rPr>
              <w:t>most</w:t>
            </w:r>
            <w:proofErr w:type="spellEnd"/>
            <w:r w:rsidRPr="002C5624">
              <w:rPr>
                <w:rFonts w:ascii="Arial" w:hAnsi="Arial"/>
                <w:bCs/>
                <w:i w:val="0"/>
                <w:iCs w:val="0"/>
                <w:lang w:val="fr-FR"/>
              </w:rPr>
              <w:t xml:space="preserve"> </w:t>
            </w:r>
            <w:proofErr w:type="spellStart"/>
            <w:r w:rsidRPr="002C5624">
              <w:rPr>
                <w:rFonts w:ascii="Arial" w:hAnsi="Arial"/>
                <w:bCs/>
                <w:i w:val="0"/>
                <w:iCs w:val="0"/>
                <w:lang w:val="fr-FR"/>
              </w:rPr>
              <w:t>regulatory</w:t>
            </w:r>
            <w:proofErr w:type="spellEnd"/>
            <w:r w:rsidRPr="002C5624">
              <w:rPr>
                <w:rFonts w:ascii="Arial" w:hAnsi="Arial"/>
                <w:bCs/>
                <w:i w:val="0"/>
                <w:iCs w:val="0"/>
                <w:lang w:val="fr-FR"/>
              </w:rPr>
              <w:t xml:space="preserve"> </w:t>
            </w:r>
            <w:proofErr w:type="spellStart"/>
            <w:r w:rsidRPr="002C5624">
              <w:rPr>
                <w:rFonts w:ascii="Arial" w:hAnsi="Arial"/>
                <w:bCs/>
                <w:i w:val="0"/>
                <w:iCs w:val="0"/>
                <w:lang w:val="fr-FR"/>
              </w:rPr>
              <w:t>authorities</w:t>
            </w:r>
            <w:proofErr w:type="spellEnd"/>
            <w:r w:rsidRPr="002C5624">
              <w:rPr>
                <w:rFonts w:ascii="Arial" w:hAnsi="Arial"/>
                <w:bCs/>
                <w:i w:val="0"/>
                <w:iCs w:val="0"/>
                <w:lang w:val="fr-FR"/>
              </w:rPr>
              <w:t xml:space="preserve"> </w:t>
            </w:r>
            <w:proofErr w:type="spellStart"/>
            <w:r w:rsidRPr="002C5624">
              <w:rPr>
                <w:rFonts w:ascii="Arial" w:hAnsi="Arial"/>
                <w:bCs/>
                <w:i w:val="0"/>
                <w:iCs w:val="0"/>
                <w:lang w:val="fr-FR"/>
              </w:rPr>
              <w:t>distinguish</w:t>
            </w:r>
            <w:proofErr w:type="spellEnd"/>
            <w:r w:rsidRPr="002C5624">
              <w:rPr>
                <w:rFonts w:ascii="Arial" w:hAnsi="Arial"/>
                <w:bCs/>
                <w:i w:val="0"/>
                <w:iCs w:val="0"/>
                <w:lang w:val="fr-FR"/>
              </w:rPr>
              <w:t xml:space="preserve"> </w:t>
            </w:r>
            <w:proofErr w:type="spellStart"/>
            <w:r w:rsidRPr="002C5624">
              <w:rPr>
                <w:rFonts w:ascii="Arial" w:hAnsi="Arial"/>
                <w:bCs/>
                <w:i w:val="0"/>
                <w:iCs w:val="0"/>
                <w:lang w:val="fr-FR"/>
              </w:rPr>
              <w:t>between</w:t>
            </w:r>
            <w:proofErr w:type="spellEnd"/>
            <w:r w:rsidRPr="002C5624">
              <w:rPr>
                <w:rFonts w:ascii="Arial" w:hAnsi="Arial"/>
                <w:bCs/>
                <w:i w:val="0"/>
                <w:iCs w:val="0"/>
                <w:lang w:val="fr-FR"/>
              </w:rPr>
              <w:t xml:space="preserve"> </w:t>
            </w:r>
            <w:r w:rsidR="007C3DEB">
              <w:rPr>
                <w:rFonts w:ascii="Arial" w:hAnsi="Arial"/>
                <w:bCs/>
                <w:i w:val="0"/>
                <w:iCs w:val="0"/>
                <w:lang w:val="fr-FR"/>
              </w:rPr>
              <w:t xml:space="preserve">the </w:t>
            </w:r>
            <w:proofErr w:type="spellStart"/>
            <w:r w:rsidR="007C3DEB">
              <w:rPr>
                <w:rFonts w:ascii="Arial" w:hAnsi="Arial"/>
                <w:bCs/>
                <w:i w:val="0"/>
                <w:iCs w:val="0"/>
                <w:lang w:val="fr-FR"/>
              </w:rPr>
              <w:t>two</w:t>
            </w:r>
            <w:proofErr w:type="spellEnd"/>
            <w:r w:rsidR="00E1335A">
              <w:rPr>
                <w:rFonts w:ascii="Arial" w:hAnsi="Arial"/>
                <w:bCs/>
                <w:i w:val="0"/>
                <w:iCs w:val="0"/>
                <w:lang w:val="fr-FR"/>
              </w:rPr>
              <w:t xml:space="preserve">, </w:t>
            </w:r>
            <w:proofErr w:type="spellStart"/>
            <w:r w:rsidR="00E1335A">
              <w:rPr>
                <w:rFonts w:ascii="Arial" w:hAnsi="Arial"/>
                <w:bCs/>
                <w:i w:val="0"/>
                <w:iCs w:val="0"/>
                <w:lang w:val="fr-FR"/>
              </w:rPr>
              <w:t>using</w:t>
            </w:r>
            <w:proofErr w:type="spellEnd"/>
            <w:r w:rsidR="00E1335A">
              <w:rPr>
                <w:rFonts w:ascii="Arial" w:hAnsi="Arial"/>
                <w:bCs/>
                <w:i w:val="0"/>
                <w:iCs w:val="0"/>
                <w:lang w:val="fr-FR"/>
              </w:rPr>
              <w:t xml:space="preserve"> </w:t>
            </w:r>
            <w:proofErr w:type="spellStart"/>
            <w:r w:rsidR="00E1335A" w:rsidRPr="002C5624">
              <w:rPr>
                <w:rFonts w:ascii="Arial" w:hAnsi="Arial"/>
                <w:bCs/>
                <w:i w:val="0"/>
                <w:iCs w:val="0"/>
                <w:lang w:val="fr-FR"/>
              </w:rPr>
              <w:t>autologous</w:t>
            </w:r>
            <w:proofErr w:type="spellEnd"/>
            <w:r w:rsidR="00E1335A" w:rsidRPr="002C5624">
              <w:rPr>
                <w:rFonts w:ascii="Arial" w:hAnsi="Arial"/>
                <w:bCs/>
                <w:i w:val="0"/>
                <w:iCs w:val="0"/>
                <w:lang w:val="fr-FR"/>
              </w:rPr>
              <w:t xml:space="preserve"> </w:t>
            </w:r>
            <w:r w:rsidR="00E1335A">
              <w:rPr>
                <w:rFonts w:ascii="Arial" w:hAnsi="Arial"/>
                <w:bCs/>
                <w:i w:val="0"/>
                <w:iCs w:val="0"/>
                <w:lang w:val="fr-FR"/>
              </w:rPr>
              <w:t xml:space="preserve">to </w:t>
            </w:r>
            <w:proofErr w:type="spellStart"/>
            <w:r w:rsidR="00E1335A">
              <w:rPr>
                <w:rFonts w:ascii="Arial" w:hAnsi="Arial"/>
                <w:bCs/>
                <w:i w:val="0"/>
                <w:iCs w:val="0"/>
                <w:lang w:val="fr-FR"/>
              </w:rPr>
              <w:t>describe</w:t>
            </w:r>
            <w:proofErr w:type="spellEnd"/>
            <w:r w:rsidR="00E1335A">
              <w:rPr>
                <w:rFonts w:ascii="Arial" w:hAnsi="Arial"/>
                <w:bCs/>
                <w:i w:val="0"/>
                <w:iCs w:val="0"/>
                <w:lang w:val="fr-FR"/>
              </w:rPr>
              <w:t xml:space="preserve"> </w:t>
            </w:r>
            <w:r w:rsidRPr="002C5624">
              <w:rPr>
                <w:rFonts w:ascii="Arial" w:hAnsi="Arial"/>
                <w:bCs/>
                <w:i w:val="0"/>
                <w:iCs w:val="0"/>
                <w:lang w:val="fr-FR"/>
              </w:rPr>
              <w:t xml:space="preserve">(e.g. cancer vaccines) made </w:t>
            </w:r>
            <w:proofErr w:type="spellStart"/>
            <w:r w:rsidRPr="002C5624">
              <w:rPr>
                <w:rFonts w:ascii="Arial" w:hAnsi="Arial"/>
                <w:bCs/>
                <w:i w:val="0"/>
                <w:iCs w:val="0"/>
                <w:lang w:val="fr-FR"/>
              </w:rPr>
              <w:t>from</w:t>
            </w:r>
            <w:proofErr w:type="spellEnd"/>
            <w:r w:rsidRPr="002C5624">
              <w:rPr>
                <w:rFonts w:ascii="Arial" w:hAnsi="Arial"/>
                <w:bCs/>
                <w:i w:val="0"/>
                <w:iCs w:val="0"/>
                <w:lang w:val="fr-FR"/>
              </w:rPr>
              <w:t xml:space="preserve"> one </w:t>
            </w:r>
            <w:proofErr w:type="spellStart"/>
            <w:r w:rsidRPr="002C5624">
              <w:rPr>
                <w:rFonts w:ascii="Arial" w:hAnsi="Arial"/>
                <w:bCs/>
                <w:i w:val="0"/>
                <w:iCs w:val="0"/>
                <w:lang w:val="fr-FR"/>
              </w:rPr>
              <w:t>individual</w:t>
            </w:r>
            <w:proofErr w:type="spellEnd"/>
            <w:r w:rsidRPr="002C5624">
              <w:rPr>
                <w:rFonts w:ascii="Arial" w:hAnsi="Arial"/>
                <w:bCs/>
                <w:i w:val="0"/>
                <w:iCs w:val="0"/>
                <w:lang w:val="fr-FR"/>
              </w:rPr>
              <w:t xml:space="preserve"> and for </w:t>
            </w:r>
            <w:proofErr w:type="spellStart"/>
            <w:r w:rsidRPr="002C5624">
              <w:rPr>
                <w:rFonts w:ascii="Arial" w:hAnsi="Arial"/>
                <w:bCs/>
                <w:i w:val="0"/>
                <w:iCs w:val="0"/>
                <w:lang w:val="fr-FR"/>
              </w:rPr>
              <w:t>that</w:t>
            </w:r>
            <w:proofErr w:type="spellEnd"/>
            <w:r w:rsidRPr="002C5624">
              <w:rPr>
                <w:rFonts w:ascii="Arial" w:hAnsi="Arial"/>
                <w:bCs/>
                <w:i w:val="0"/>
                <w:iCs w:val="0"/>
                <w:lang w:val="fr-FR"/>
              </w:rPr>
              <w:t xml:space="preserve"> </w:t>
            </w:r>
            <w:proofErr w:type="spellStart"/>
            <w:r w:rsidRPr="002C5624">
              <w:rPr>
                <w:rFonts w:ascii="Arial" w:hAnsi="Arial"/>
                <w:bCs/>
                <w:i w:val="0"/>
                <w:iCs w:val="0"/>
                <w:lang w:val="fr-FR"/>
              </w:rPr>
              <w:t>individual</w:t>
            </w:r>
            <w:proofErr w:type="spellEnd"/>
            <w:r w:rsidRPr="002C5624">
              <w:rPr>
                <w:rFonts w:ascii="Arial" w:hAnsi="Arial"/>
                <w:bCs/>
                <w:i w:val="0"/>
                <w:iCs w:val="0"/>
                <w:lang w:val="fr-FR"/>
              </w:rPr>
              <w:t xml:space="preserve">, </w:t>
            </w:r>
            <w:proofErr w:type="spellStart"/>
            <w:r w:rsidR="009F4EB5">
              <w:rPr>
                <w:rFonts w:ascii="Arial" w:hAnsi="Arial"/>
                <w:bCs/>
                <w:i w:val="0"/>
                <w:iCs w:val="0"/>
                <w:lang w:val="fr-FR"/>
              </w:rPr>
              <w:t>while</w:t>
            </w:r>
            <w:proofErr w:type="spellEnd"/>
            <w:r w:rsidRPr="002C5624">
              <w:rPr>
                <w:rFonts w:ascii="Arial" w:hAnsi="Arial"/>
                <w:bCs/>
                <w:i w:val="0"/>
                <w:iCs w:val="0"/>
                <w:lang w:val="fr-FR"/>
              </w:rPr>
              <w:t xml:space="preserve"> </w:t>
            </w:r>
            <w:proofErr w:type="spellStart"/>
            <w:r w:rsidRPr="002C5624">
              <w:rPr>
                <w:rFonts w:ascii="Arial" w:hAnsi="Arial"/>
                <w:bCs/>
                <w:i w:val="0"/>
                <w:iCs w:val="0"/>
                <w:lang w:val="fr-FR"/>
              </w:rPr>
              <w:t>us</w:t>
            </w:r>
            <w:r w:rsidR="009F4EB5">
              <w:rPr>
                <w:rFonts w:ascii="Arial" w:hAnsi="Arial"/>
                <w:bCs/>
                <w:i w:val="0"/>
                <w:iCs w:val="0"/>
                <w:lang w:val="fr-FR"/>
              </w:rPr>
              <w:t>ing</w:t>
            </w:r>
            <w:proofErr w:type="spellEnd"/>
            <w:r w:rsidR="009F4EB5">
              <w:rPr>
                <w:rFonts w:ascii="Arial" w:hAnsi="Arial"/>
                <w:bCs/>
                <w:i w:val="0"/>
                <w:iCs w:val="0"/>
                <w:lang w:val="fr-FR"/>
              </w:rPr>
              <w:t xml:space="preserve"> </w:t>
            </w:r>
            <w:proofErr w:type="spellStart"/>
            <w:r w:rsidRPr="002C5624">
              <w:rPr>
                <w:rFonts w:ascii="Arial" w:hAnsi="Arial"/>
                <w:bCs/>
                <w:i w:val="0"/>
                <w:iCs w:val="0"/>
                <w:lang w:val="fr-FR"/>
              </w:rPr>
              <w:t>autogenous</w:t>
            </w:r>
            <w:proofErr w:type="spellEnd"/>
            <w:r w:rsidRPr="002C5624">
              <w:rPr>
                <w:rFonts w:ascii="Arial" w:hAnsi="Arial"/>
                <w:bCs/>
                <w:i w:val="0"/>
                <w:iCs w:val="0"/>
                <w:lang w:val="fr-FR"/>
              </w:rPr>
              <w:t xml:space="preserve"> to </w:t>
            </w:r>
            <w:proofErr w:type="spellStart"/>
            <w:r w:rsidRPr="002C5624">
              <w:rPr>
                <w:rFonts w:ascii="Arial" w:hAnsi="Arial"/>
                <w:bCs/>
                <w:i w:val="0"/>
                <w:iCs w:val="0"/>
                <w:lang w:val="fr-FR"/>
              </w:rPr>
              <w:t>describe</w:t>
            </w:r>
            <w:proofErr w:type="spellEnd"/>
            <w:r w:rsidRPr="002C5624">
              <w:rPr>
                <w:rFonts w:ascii="Arial" w:hAnsi="Arial"/>
                <w:bCs/>
                <w:i w:val="0"/>
                <w:iCs w:val="0"/>
                <w:lang w:val="fr-FR"/>
              </w:rPr>
              <w:t xml:space="preserve"> agents </w:t>
            </w:r>
            <w:proofErr w:type="spellStart"/>
            <w:r w:rsidRPr="002C5624">
              <w:rPr>
                <w:rFonts w:ascii="Arial" w:hAnsi="Arial"/>
                <w:bCs/>
                <w:i w:val="0"/>
                <w:iCs w:val="0"/>
                <w:lang w:val="fr-FR"/>
              </w:rPr>
              <w:t>isolated</w:t>
            </w:r>
            <w:proofErr w:type="spellEnd"/>
            <w:r w:rsidRPr="002C5624">
              <w:rPr>
                <w:rFonts w:ascii="Arial" w:hAnsi="Arial"/>
                <w:bCs/>
                <w:i w:val="0"/>
                <w:iCs w:val="0"/>
                <w:lang w:val="fr-FR"/>
              </w:rPr>
              <w:t xml:space="preserve"> </w:t>
            </w:r>
            <w:proofErr w:type="spellStart"/>
            <w:r w:rsidRPr="002C5624">
              <w:rPr>
                <w:rFonts w:ascii="Arial" w:hAnsi="Arial"/>
                <w:bCs/>
                <w:i w:val="0"/>
                <w:iCs w:val="0"/>
                <w:lang w:val="fr-FR"/>
              </w:rPr>
              <w:t>from</w:t>
            </w:r>
            <w:proofErr w:type="spellEnd"/>
            <w:r w:rsidRPr="002C5624">
              <w:rPr>
                <w:rFonts w:ascii="Arial" w:hAnsi="Arial"/>
                <w:bCs/>
                <w:i w:val="0"/>
                <w:iCs w:val="0"/>
                <w:lang w:val="fr-FR"/>
              </w:rPr>
              <w:t xml:space="preserve"> an </w:t>
            </w:r>
            <w:proofErr w:type="spellStart"/>
            <w:r w:rsidRPr="002C5624">
              <w:rPr>
                <w:rFonts w:ascii="Arial" w:hAnsi="Arial"/>
                <w:bCs/>
                <w:i w:val="0"/>
                <w:iCs w:val="0"/>
                <w:lang w:val="fr-FR"/>
              </w:rPr>
              <w:t>outbreak</w:t>
            </w:r>
            <w:proofErr w:type="spellEnd"/>
            <w:r w:rsidRPr="002C5624">
              <w:rPr>
                <w:rFonts w:ascii="Arial" w:hAnsi="Arial"/>
                <w:bCs/>
                <w:i w:val="0"/>
                <w:iCs w:val="0"/>
                <w:lang w:val="fr-FR"/>
              </w:rPr>
              <w:t xml:space="preserve"> and </w:t>
            </w:r>
            <w:proofErr w:type="spellStart"/>
            <w:r w:rsidRPr="002C5624">
              <w:rPr>
                <w:rFonts w:ascii="Arial" w:hAnsi="Arial"/>
                <w:bCs/>
                <w:i w:val="0"/>
                <w:iCs w:val="0"/>
                <w:lang w:val="fr-FR"/>
              </w:rPr>
              <w:t>then</w:t>
            </w:r>
            <w:proofErr w:type="spellEnd"/>
            <w:r w:rsidRPr="002C5624">
              <w:rPr>
                <w:rFonts w:ascii="Arial" w:hAnsi="Arial"/>
                <w:bCs/>
                <w:i w:val="0"/>
                <w:iCs w:val="0"/>
                <w:lang w:val="fr-FR"/>
              </w:rPr>
              <w:t xml:space="preserve"> </w:t>
            </w:r>
            <w:proofErr w:type="spellStart"/>
            <w:r w:rsidRPr="002C5624">
              <w:rPr>
                <w:rFonts w:ascii="Arial" w:hAnsi="Arial"/>
                <w:bCs/>
                <w:i w:val="0"/>
                <w:iCs w:val="0"/>
                <w:lang w:val="fr-FR"/>
              </w:rPr>
              <w:t>used</w:t>
            </w:r>
            <w:proofErr w:type="spellEnd"/>
            <w:r w:rsidRPr="002C5624">
              <w:rPr>
                <w:rFonts w:ascii="Arial" w:hAnsi="Arial"/>
                <w:bCs/>
                <w:i w:val="0"/>
                <w:iCs w:val="0"/>
                <w:lang w:val="fr-FR"/>
              </w:rPr>
              <w:t xml:space="preserve"> in the </w:t>
            </w:r>
            <w:proofErr w:type="spellStart"/>
            <w:r w:rsidRPr="002C5624">
              <w:rPr>
                <w:rFonts w:ascii="Arial" w:hAnsi="Arial"/>
                <w:bCs/>
                <w:i w:val="0"/>
                <w:iCs w:val="0"/>
                <w:lang w:val="fr-FR"/>
              </w:rPr>
              <w:t>same</w:t>
            </w:r>
            <w:proofErr w:type="spellEnd"/>
            <w:r w:rsidRPr="002C5624">
              <w:rPr>
                <w:rFonts w:ascii="Arial" w:hAnsi="Arial"/>
                <w:bCs/>
                <w:i w:val="0"/>
                <w:iCs w:val="0"/>
                <w:lang w:val="fr-FR"/>
              </w:rPr>
              <w:t xml:space="preserve"> </w:t>
            </w:r>
            <w:proofErr w:type="spellStart"/>
            <w:r w:rsidRPr="002C5624">
              <w:rPr>
                <w:rFonts w:ascii="Arial" w:hAnsi="Arial"/>
                <w:bCs/>
                <w:i w:val="0"/>
                <w:iCs w:val="0"/>
                <w:lang w:val="fr-FR"/>
              </w:rPr>
              <w:t>farm</w:t>
            </w:r>
            <w:proofErr w:type="spellEnd"/>
            <w:r w:rsidRPr="002C5624">
              <w:rPr>
                <w:rFonts w:ascii="Arial" w:hAnsi="Arial"/>
                <w:bCs/>
                <w:i w:val="0"/>
                <w:iCs w:val="0"/>
                <w:lang w:val="fr-FR"/>
              </w:rPr>
              <w:t>/</w:t>
            </w:r>
            <w:proofErr w:type="spellStart"/>
            <w:r w:rsidRPr="002C5624">
              <w:rPr>
                <w:rFonts w:ascii="Arial" w:hAnsi="Arial"/>
                <w:bCs/>
                <w:i w:val="0"/>
                <w:iCs w:val="0"/>
                <w:lang w:val="fr-FR"/>
              </w:rPr>
              <w:t>region</w:t>
            </w:r>
            <w:proofErr w:type="spellEnd"/>
            <w:r w:rsidRPr="002C5624">
              <w:rPr>
                <w:rFonts w:ascii="Arial" w:hAnsi="Arial"/>
                <w:bCs/>
                <w:i w:val="0"/>
                <w:iCs w:val="0"/>
                <w:lang w:val="fr-FR"/>
              </w:rPr>
              <w:t>.</w:t>
            </w:r>
          </w:p>
          <w:p w14:paraId="1FD5B855" w14:textId="77777777" w:rsidR="001668E0" w:rsidRPr="001668E0" w:rsidRDefault="001668E0" w:rsidP="001668E0">
            <w:pPr>
              <w:pStyle w:val="sumtexte"/>
              <w:spacing w:after="480"/>
              <w:ind w:left="0"/>
              <w:rPr>
                <w:rFonts w:ascii="Arial" w:hAnsi="Arial"/>
                <w:i w:val="0"/>
                <w:iCs w:val="0"/>
                <w:lang w:val="en-IE"/>
              </w:rPr>
            </w:pPr>
            <w:r w:rsidRPr="001668E0">
              <w:rPr>
                <w:rFonts w:ascii="Arial" w:hAnsi="Arial"/>
                <w:b/>
                <w:bCs/>
                <w:i w:val="0"/>
                <w:iCs w:val="0"/>
                <w:lang w:val="en-IE"/>
              </w:rPr>
              <w:lastRenderedPageBreak/>
              <w:t>Supporting evidence</w:t>
            </w:r>
            <w:r w:rsidRPr="001668E0">
              <w:rPr>
                <w:rFonts w:ascii="Arial" w:hAnsi="Arial"/>
                <w:i w:val="0"/>
                <w:iCs w:val="0"/>
                <w:lang w:val="en-IE"/>
              </w:rPr>
              <w:t>: n/a</w:t>
            </w:r>
          </w:p>
        </w:tc>
      </w:tr>
      <w:bookmarkEnd w:id="0"/>
    </w:tbl>
    <w:p w14:paraId="5534567F" w14:textId="77777777" w:rsidR="001668E0" w:rsidRPr="004B64CE" w:rsidRDefault="001668E0" w:rsidP="0010113A">
      <w:pPr>
        <w:pStyle w:val="sumtexte"/>
        <w:spacing w:after="480"/>
        <w:rPr>
          <w:lang w:val="en-IE"/>
        </w:rPr>
      </w:pPr>
    </w:p>
    <w:p w14:paraId="1FDC7D5A" w14:textId="77777777" w:rsidR="00F92E72" w:rsidRPr="004B64CE" w:rsidRDefault="00F92E72" w:rsidP="0010113A">
      <w:pPr>
        <w:pStyle w:val="A0"/>
        <w:rPr>
          <w:lang w:val="en-IE"/>
        </w:rPr>
      </w:pPr>
      <w:r w:rsidRPr="004B64CE">
        <w:rPr>
          <w:lang w:val="en-IE"/>
        </w:rPr>
        <w:t>A.</w:t>
      </w:r>
      <w:r w:rsidR="005D0B65" w:rsidRPr="004B64CE">
        <w:rPr>
          <w:lang w:val="en-IE"/>
        </w:rPr>
        <w:t xml:space="preserve"> </w:t>
      </w:r>
      <w:r w:rsidR="004E1192" w:rsidRPr="004B64CE">
        <w:rPr>
          <w:lang w:val="en-IE"/>
        </w:rPr>
        <w:t xml:space="preserve"> </w:t>
      </w:r>
      <w:r w:rsidRPr="004B64CE">
        <w:rPr>
          <w:lang w:val="en-IE"/>
        </w:rPr>
        <w:t>introduction</w:t>
      </w:r>
    </w:p>
    <w:p w14:paraId="68C1A53B" w14:textId="77777777" w:rsidR="00CD26DD" w:rsidRPr="004B64CE" w:rsidRDefault="00AA2F03" w:rsidP="0010113A">
      <w:pPr>
        <w:pStyle w:val="1"/>
        <w:rPr>
          <w:lang w:val="en-IE"/>
        </w:rPr>
      </w:pPr>
      <w:r w:rsidRPr="004B64CE">
        <w:rPr>
          <w:lang w:val="en-IE"/>
        </w:rPr>
        <w:t>1.</w:t>
      </w:r>
      <w:r w:rsidRPr="004B64CE">
        <w:rPr>
          <w:lang w:val="en-IE"/>
        </w:rPr>
        <w:tab/>
      </w:r>
      <w:r w:rsidR="002C5EE8" w:rsidRPr="004B64CE">
        <w:rPr>
          <w:lang w:val="en-IE"/>
        </w:rPr>
        <w:t>D</w:t>
      </w:r>
      <w:r w:rsidR="00295B1A" w:rsidRPr="004B64CE">
        <w:rPr>
          <w:lang w:val="en-IE"/>
        </w:rPr>
        <w:t>escription and impact of the d</w:t>
      </w:r>
      <w:r w:rsidR="002C5EE8" w:rsidRPr="004B64CE">
        <w:rPr>
          <w:lang w:val="en-IE"/>
        </w:rPr>
        <w:t>isease</w:t>
      </w:r>
    </w:p>
    <w:p w14:paraId="0207E4D2" w14:textId="7B1A10F8" w:rsidR="00620586" w:rsidRPr="004B64CE" w:rsidRDefault="001570D7" w:rsidP="00650900">
      <w:pPr>
        <w:pStyle w:val="para1"/>
        <w:rPr>
          <w:lang w:val="en-IE"/>
        </w:rPr>
      </w:pPr>
      <w:r w:rsidRPr="004B64CE">
        <w:rPr>
          <w:lang w:val="en-IE"/>
        </w:rPr>
        <w:t xml:space="preserve">Bovine </w:t>
      </w:r>
      <w:r w:rsidR="00C53355" w:rsidRPr="004B64CE">
        <w:rPr>
          <w:lang w:val="en-IE"/>
        </w:rPr>
        <w:t>g</w:t>
      </w:r>
      <w:r w:rsidRPr="004B64CE">
        <w:rPr>
          <w:lang w:val="en-IE"/>
        </w:rPr>
        <w:t xml:space="preserve">enital </w:t>
      </w:r>
      <w:r w:rsidR="00C53355" w:rsidRPr="004B64CE">
        <w:rPr>
          <w:lang w:val="en-IE"/>
        </w:rPr>
        <w:t>c</w:t>
      </w:r>
      <w:r w:rsidRPr="004B64CE">
        <w:rPr>
          <w:lang w:val="en-IE"/>
        </w:rPr>
        <w:t>ampylobacteriosis (BGC</w:t>
      </w:r>
      <w:r w:rsidR="008C76C8" w:rsidRPr="004B64CE">
        <w:rPr>
          <w:lang w:val="en-IE"/>
        </w:rPr>
        <w:t xml:space="preserve">, also known as </w:t>
      </w:r>
      <w:r w:rsidR="00C53355" w:rsidRPr="004B64CE">
        <w:rPr>
          <w:lang w:val="en-IE"/>
        </w:rPr>
        <w:t>bovine venereal campylobacteriosis</w:t>
      </w:r>
      <w:r w:rsidRPr="004B64CE">
        <w:rPr>
          <w:lang w:val="en-IE"/>
        </w:rPr>
        <w:t xml:space="preserve">) is a venereal disease characterised by infertility, early embryonic </w:t>
      </w:r>
      <w:r w:rsidR="00F4016D" w:rsidRPr="004B64CE">
        <w:rPr>
          <w:lang w:val="en-IE"/>
        </w:rPr>
        <w:t>death</w:t>
      </w:r>
      <w:r w:rsidRPr="004B64CE">
        <w:rPr>
          <w:lang w:val="en-IE"/>
        </w:rPr>
        <w:t>, and abortion</w:t>
      </w:r>
      <w:r w:rsidR="008C76C8" w:rsidRPr="004B64CE">
        <w:rPr>
          <w:lang w:val="en-IE"/>
        </w:rPr>
        <w:t xml:space="preserve"> in cattle</w:t>
      </w:r>
      <w:r w:rsidRPr="004B64CE">
        <w:rPr>
          <w:lang w:val="en-IE"/>
        </w:rPr>
        <w:t xml:space="preserve">. The causal agent of this sexually transmissible disease is </w:t>
      </w:r>
      <w:r w:rsidRPr="004B64CE">
        <w:rPr>
          <w:i/>
          <w:iCs/>
          <w:lang w:val="en-IE"/>
        </w:rPr>
        <w:t xml:space="preserve">Campylobacter </w:t>
      </w:r>
      <w:proofErr w:type="spellStart"/>
      <w:r w:rsidRPr="004B64CE">
        <w:rPr>
          <w:i/>
          <w:iCs/>
          <w:lang w:val="en-IE"/>
        </w:rPr>
        <w:t>fetus</w:t>
      </w:r>
      <w:proofErr w:type="spellEnd"/>
      <w:r w:rsidRPr="004B64CE">
        <w:rPr>
          <w:lang w:val="en-IE"/>
        </w:rPr>
        <w:t xml:space="preserve"> subsp. </w:t>
      </w:r>
      <w:proofErr w:type="spellStart"/>
      <w:r w:rsidR="00295B1A" w:rsidRPr="004B64CE">
        <w:rPr>
          <w:i/>
          <w:iCs/>
          <w:lang w:val="en-IE"/>
        </w:rPr>
        <w:t>v</w:t>
      </w:r>
      <w:r w:rsidRPr="004B64CE">
        <w:rPr>
          <w:i/>
          <w:iCs/>
          <w:lang w:val="en-IE"/>
        </w:rPr>
        <w:t>enerealis</w:t>
      </w:r>
      <w:proofErr w:type="spellEnd"/>
      <w:r w:rsidR="00295B1A" w:rsidRPr="004B64CE">
        <w:rPr>
          <w:i/>
          <w:iCs/>
          <w:lang w:val="en-IE"/>
        </w:rPr>
        <w:t xml:space="preserve"> </w:t>
      </w:r>
      <w:r w:rsidR="00295B1A" w:rsidRPr="004B64CE">
        <w:rPr>
          <w:caps/>
          <w:lang w:val="en-IE"/>
        </w:rPr>
        <w:t>(</w:t>
      </w:r>
      <w:proofErr w:type="spellStart"/>
      <w:r w:rsidR="00295B1A" w:rsidRPr="004B64CE">
        <w:rPr>
          <w:lang w:val="en-IE"/>
        </w:rPr>
        <w:t>Cfv</w:t>
      </w:r>
      <w:proofErr w:type="spellEnd"/>
      <w:r w:rsidR="00295B1A" w:rsidRPr="004B64CE">
        <w:rPr>
          <w:caps/>
          <w:lang w:val="en-IE"/>
        </w:rPr>
        <w:t>)</w:t>
      </w:r>
      <w:r w:rsidRPr="004B64CE">
        <w:rPr>
          <w:lang w:val="en-IE"/>
        </w:rPr>
        <w:t>.</w:t>
      </w:r>
      <w:r w:rsidR="007E1BA9" w:rsidRPr="004B64CE">
        <w:rPr>
          <w:lang w:val="en-IE"/>
        </w:rPr>
        <w:t xml:space="preserve"> </w:t>
      </w:r>
      <w:r w:rsidR="00F501E6" w:rsidRPr="004B64CE">
        <w:rPr>
          <w:lang w:val="en-IE"/>
        </w:rPr>
        <w:t>It can be isolated from</w:t>
      </w:r>
      <w:r w:rsidR="00004C45" w:rsidRPr="004B64CE">
        <w:rPr>
          <w:lang w:val="en-IE"/>
        </w:rPr>
        <w:t xml:space="preserve"> the genital tract of cattle (e.g. preputial </w:t>
      </w:r>
      <w:r w:rsidR="00C53A3B" w:rsidRPr="004B64CE">
        <w:rPr>
          <w:lang w:val="en-IE"/>
        </w:rPr>
        <w:t>smegma</w:t>
      </w:r>
      <w:r w:rsidR="00F4016D" w:rsidRPr="004B64CE">
        <w:rPr>
          <w:lang w:val="en-IE"/>
        </w:rPr>
        <w:t>, vaginal mucus) or i</w:t>
      </w:r>
      <w:r w:rsidR="00004C45" w:rsidRPr="004B64CE">
        <w:rPr>
          <w:lang w:val="en-IE"/>
        </w:rPr>
        <w:t xml:space="preserve">nternal organs of aborted </w:t>
      </w:r>
      <w:proofErr w:type="spellStart"/>
      <w:r w:rsidR="00E078CF" w:rsidRPr="004B64CE">
        <w:rPr>
          <w:lang w:val="en-IE"/>
        </w:rPr>
        <w:t>fetuses</w:t>
      </w:r>
      <w:proofErr w:type="spellEnd"/>
      <w:r w:rsidR="00E078CF" w:rsidRPr="004B64CE">
        <w:rPr>
          <w:lang w:val="en-IE"/>
        </w:rPr>
        <w:t xml:space="preserve"> </w:t>
      </w:r>
      <w:r w:rsidR="005876C3" w:rsidRPr="004B64CE">
        <w:rPr>
          <w:lang w:val="en-IE"/>
        </w:rPr>
        <w:t>and causes</w:t>
      </w:r>
      <w:r w:rsidR="00B3443D" w:rsidRPr="004B64CE">
        <w:rPr>
          <w:lang w:val="en-IE"/>
        </w:rPr>
        <w:t xml:space="preserve"> fertility problems with considerable economic losses</w:t>
      </w:r>
      <w:r w:rsidR="0018106F" w:rsidRPr="004B64CE">
        <w:rPr>
          <w:lang w:val="en-IE"/>
        </w:rPr>
        <w:t>.</w:t>
      </w:r>
      <w:r w:rsidR="004D5A5B" w:rsidRPr="004B64CE">
        <w:rPr>
          <w:lang w:val="en-IE"/>
        </w:rPr>
        <w:t xml:space="preserve"> </w:t>
      </w:r>
      <w:r w:rsidR="00377E93" w:rsidRPr="004B64CE">
        <w:rPr>
          <w:lang w:val="en-IE"/>
        </w:rPr>
        <w:t xml:space="preserve">Bulls are important reservoirs and should therefore be targeted for diagnostic testing and disease control. </w:t>
      </w:r>
      <w:r w:rsidR="009957FD" w:rsidRPr="004B64CE">
        <w:rPr>
          <w:i/>
          <w:iCs/>
          <w:lang w:val="en-IE"/>
        </w:rPr>
        <w:t xml:space="preserve">Campylobacter </w:t>
      </w:r>
      <w:proofErr w:type="spellStart"/>
      <w:r w:rsidR="004D5A5B" w:rsidRPr="004B64CE">
        <w:rPr>
          <w:i/>
          <w:iCs/>
          <w:lang w:val="en-IE"/>
        </w:rPr>
        <w:t>fetus</w:t>
      </w:r>
      <w:proofErr w:type="spellEnd"/>
      <w:r w:rsidR="004D5A5B" w:rsidRPr="004B64CE">
        <w:rPr>
          <w:lang w:val="en-IE"/>
        </w:rPr>
        <w:t xml:space="preserve"> subsp. </w:t>
      </w:r>
      <w:proofErr w:type="spellStart"/>
      <w:r w:rsidR="004D5A5B" w:rsidRPr="004B64CE">
        <w:rPr>
          <w:i/>
          <w:iCs/>
          <w:lang w:val="en-IE"/>
        </w:rPr>
        <w:t>fetus</w:t>
      </w:r>
      <w:proofErr w:type="spellEnd"/>
      <w:r w:rsidR="00B3443D" w:rsidRPr="004B64CE">
        <w:rPr>
          <w:lang w:val="en-IE"/>
        </w:rPr>
        <w:t xml:space="preserve"> </w:t>
      </w:r>
      <w:r w:rsidR="00634C28" w:rsidRPr="004B64CE">
        <w:rPr>
          <w:lang w:val="en-IE"/>
        </w:rPr>
        <w:t>(</w:t>
      </w:r>
      <w:proofErr w:type="spellStart"/>
      <w:r w:rsidR="00295B1A" w:rsidRPr="004B64CE">
        <w:rPr>
          <w:iCs/>
          <w:lang w:val="en-IE"/>
        </w:rPr>
        <w:t>Cff</w:t>
      </w:r>
      <w:proofErr w:type="spellEnd"/>
      <w:r w:rsidR="00634C28" w:rsidRPr="004B64CE">
        <w:rPr>
          <w:iCs/>
          <w:lang w:val="en-IE"/>
        </w:rPr>
        <w:t>)</w:t>
      </w:r>
      <w:r w:rsidR="00620586" w:rsidRPr="004B64CE">
        <w:rPr>
          <w:lang w:val="en-IE"/>
        </w:rPr>
        <w:t xml:space="preserve"> can be recovered from the intestinal tract of cattle and other animal species</w:t>
      </w:r>
      <w:r w:rsidR="00541D9F" w:rsidRPr="004B64CE">
        <w:rPr>
          <w:lang w:val="en-IE"/>
        </w:rPr>
        <w:t xml:space="preserve"> </w:t>
      </w:r>
      <w:r w:rsidR="00F96A96" w:rsidRPr="004B64CE">
        <w:rPr>
          <w:lang w:val="en-IE"/>
        </w:rPr>
        <w:t>(</w:t>
      </w:r>
      <w:r w:rsidR="00C51652" w:rsidRPr="005F15DD">
        <w:rPr>
          <w:lang w:val="en-IE"/>
        </w:rPr>
        <w:t xml:space="preserve">Garcia </w:t>
      </w:r>
      <w:r w:rsidR="00DF5840" w:rsidRPr="005F15DD">
        <w:rPr>
          <w:i/>
          <w:lang w:val="en-IE"/>
        </w:rPr>
        <w:t>et al</w:t>
      </w:r>
      <w:r w:rsidR="00C51652" w:rsidRPr="005F15DD">
        <w:rPr>
          <w:lang w:val="en-IE"/>
        </w:rPr>
        <w:t>., 1983</w:t>
      </w:r>
      <w:r w:rsidR="00F96A96" w:rsidRPr="004B64CE">
        <w:rPr>
          <w:lang w:val="en-IE"/>
        </w:rPr>
        <w:t>)</w:t>
      </w:r>
      <w:r w:rsidR="00E91950" w:rsidRPr="004B64CE">
        <w:rPr>
          <w:lang w:val="en-IE"/>
        </w:rPr>
        <w:t>; it</w:t>
      </w:r>
      <w:r w:rsidR="00620586" w:rsidRPr="004B64CE">
        <w:rPr>
          <w:lang w:val="en-IE"/>
        </w:rPr>
        <w:t xml:space="preserve"> </w:t>
      </w:r>
      <w:r w:rsidR="00B3443D" w:rsidRPr="004B64CE">
        <w:rPr>
          <w:lang w:val="en-IE"/>
        </w:rPr>
        <w:t xml:space="preserve">can </w:t>
      </w:r>
      <w:r w:rsidR="003F1130" w:rsidRPr="004B64CE">
        <w:rPr>
          <w:lang w:val="en-IE"/>
        </w:rPr>
        <w:t>be</w:t>
      </w:r>
      <w:r w:rsidR="00620586" w:rsidRPr="004B64CE">
        <w:rPr>
          <w:lang w:val="en-IE"/>
        </w:rPr>
        <w:t xml:space="preserve"> isolated from aborted bovine </w:t>
      </w:r>
      <w:proofErr w:type="spellStart"/>
      <w:r w:rsidR="00620586" w:rsidRPr="004B64CE">
        <w:rPr>
          <w:lang w:val="en-IE"/>
        </w:rPr>
        <w:t>fetuses</w:t>
      </w:r>
      <w:proofErr w:type="spellEnd"/>
      <w:r w:rsidR="00620586" w:rsidRPr="004B64CE">
        <w:rPr>
          <w:lang w:val="en-IE"/>
        </w:rPr>
        <w:t xml:space="preserve"> </w:t>
      </w:r>
      <w:r w:rsidR="00F23577" w:rsidRPr="004B64CE">
        <w:rPr>
          <w:lang w:val="en-IE"/>
        </w:rPr>
        <w:t>indicating that it has</w:t>
      </w:r>
      <w:r w:rsidR="00620586" w:rsidRPr="004B64CE">
        <w:rPr>
          <w:lang w:val="en-IE"/>
        </w:rPr>
        <w:t xml:space="preserve"> clinical relevance in cattle</w:t>
      </w:r>
      <w:r w:rsidR="00F23577" w:rsidRPr="004B64CE">
        <w:rPr>
          <w:lang w:val="en-IE"/>
        </w:rPr>
        <w:t>.</w:t>
      </w:r>
      <w:r w:rsidR="00B3443D" w:rsidRPr="004B64CE">
        <w:rPr>
          <w:lang w:val="en-IE"/>
        </w:rPr>
        <w:t xml:space="preserve"> </w:t>
      </w:r>
      <w:proofErr w:type="spellStart"/>
      <w:r w:rsidR="00295B1A" w:rsidRPr="004B64CE">
        <w:rPr>
          <w:iCs/>
          <w:lang w:val="en-IE"/>
        </w:rPr>
        <w:t>Cff</w:t>
      </w:r>
      <w:proofErr w:type="spellEnd"/>
      <w:r w:rsidR="00B3443D" w:rsidRPr="004B64CE">
        <w:rPr>
          <w:lang w:val="en-IE"/>
        </w:rPr>
        <w:t xml:space="preserve"> is associated with sporadic cases of </w:t>
      </w:r>
      <w:r w:rsidR="00634C28" w:rsidRPr="004B64CE">
        <w:rPr>
          <w:lang w:val="en-IE"/>
        </w:rPr>
        <w:t xml:space="preserve">bovine </w:t>
      </w:r>
      <w:r w:rsidR="00B3443D" w:rsidRPr="004B64CE">
        <w:rPr>
          <w:lang w:val="en-IE"/>
        </w:rPr>
        <w:t xml:space="preserve">abortion whereas </w:t>
      </w:r>
      <w:proofErr w:type="spellStart"/>
      <w:r w:rsidR="00295B1A" w:rsidRPr="004B64CE">
        <w:rPr>
          <w:iCs/>
          <w:lang w:val="en-IE"/>
        </w:rPr>
        <w:t>Cfv</w:t>
      </w:r>
      <w:proofErr w:type="spellEnd"/>
      <w:r w:rsidR="00B3443D" w:rsidRPr="004B64CE">
        <w:rPr>
          <w:lang w:val="en-IE"/>
        </w:rPr>
        <w:t xml:space="preserve"> is associated with endemic </w:t>
      </w:r>
      <w:r w:rsidR="00FB6BC0" w:rsidRPr="004B64CE">
        <w:rPr>
          <w:lang w:val="en-IE"/>
        </w:rPr>
        <w:t xml:space="preserve">abortion and </w:t>
      </w:r>
      <w:r w:rsidR="00B3443D" w:rsidRPr="004B64CE">
        <w:rPr>
          <w:lang w:val="en-IE"/>
        </w:rPr>
        <w:t>fertility problems in certain areas.</w:t>
      </w:r>
      <w:r w:rsidR="00620586" w:rsidRPr="004B64CE">
        <w:rPr>
          <w:lang w:val="en-IE"/>
        </w:rPr>
        <w:t xml:space="preserve"> </w:t>
      </w:r>
    </w:p>
    <w:p w14:paraId="03E20A1C" w14:textId="63C6E652" w:rsidR="002F37C3" w:rsidRPr="004B64CE" w:rsidRDefault="002F37C3" w:rsidP="0010113A">
      <w:pPr>
        <w:pStyle w:val="para1"/>
        <w:spacing w:after="280"/>
        <w:rPr>
          <w:lang w:val="en-IE"/>
        </w:rPr>
      </w:pPr>
      <w:r w:rsidRPr="004B64CE">
        <w:rPr>
          <w:lang w:val="en-IE"/>
        </w:rPr>
        <w:t xml:space="preserve">Although </w:t>
      </w:r>
      <w:r w:rsidRPr="004B64CE">
        <w:rPr>
          <w:i/>
          <w:lang w:val="en-IE"/>
        </w:rPr>
        <w:t xml:space="preserve">C. </w:t>
      </w:r>
      <w:proofErr w:type="spellStart"/>
      <w:r w:rsidRPr="004B64CE">
        <w:rPr>
          <w:i/>
          <w:lang w:val="en-IE"/>
        </w:rPr>
        <w:t>fetus</w:t>
      </w:r>
      <w:proofErr w:type="spellEnd"/>
      <w:r w:rsidRPr="004B64CE">
        <w:rPr>
          <w:lang w:val="en-IE"/>
        </w:rPr>
        <w:t xml:space="preserve"> is </w:t>
      </w:r>
      <w:r w:rsidR="00E4598B" w:rsidRPr="004B64CE">
        <w:rPr>
          <w:lang w:val="en-IE"/>
        </w:rPr>
        <w:t>primaril</w:t>
      </w:r>
      <w:r w:rsidRPr="004B64CE">
        <w:rPr>
          <w:lang w:val="en-IE"/>
        </w:rPr>
        <w:t>y recognised as a pathogen</w:t>
      </w:r>
      <w:r w:rsidR="00552324" w:rsidRPr="004B64CE">
        <w:rPr>
          <w:lang w:val="en-IE"/>
        </w:rPr>
        <w:t xml:space="preserve"> in animals</w:t>
      </w:r>
      <w:r w:rsidRPr="004B64CE">
        <w:rPr>
          <w:lang w:val="en-IE"/>
        </w:rPr>
        <w:t xml:space="preserve">, </w:t>
      </w:r>
      <w:proofErr w:type="spellStart"/>
      <w:r w:rsidR="00E91950" w:rsidRPr="004B64CE">
        <w:rPr>
          <w:iCs/>
          <w:lang w:val="en-IE"/>
        </w:rPr>
        <w:t>Cff</w:t>
      </w:r>
      <w:proofErr w:type="spellEnd"/>
      <w:r w:rsidR="00E91950" w:rsidRPr="004B64CE">
        <w:rPr>
          <w:lang w:val="en-IE"/>
        </w:rPr>
        <w:t xml:space="preserve"> </w:t>
      </w:r>
      <w:r w:rsidRPr="004B64CE">
        <w:rPr>
          <w:lang w:val="en-IE"/>
        </w:rPr>
        <w:t>is occasionally diagnosed as an opportunistic</w:t>
      </w:r>
      <w:r w:rsidR="00E078CF" w:rsidRPr="004B64CE">
        <w:rPr>
          <w:lang w:val="en-IE"/>
        </w:rPr>
        <w:t xml:space="preserve"> </w:t>
      </w:r>
      <w:r w:rsidRPr="004B64CE">
        <w:rPr>
          <w:lang w:val="en-IE"/>
        </w:rPr>
        <w:t xml:space="preserve">pathogen </w:t>
      </w:r>
      <w:r w:rsidR="00E4598B" w:rsidRPr="004B64CE">
        <w:rPr>
          <w:lang w:val="en-IE"/>
        </w:rPr>
        <w:t>in</w:t>
      </w:r>
      <w:r w:rsidR="008A0772" w:rsidRPr="004B64CE">
        <w:rPr>
          <w:lang w:val="en-IE"/>
        </w:rPr>
        <w:t xml:space="preserve"> humans</w:t>
      </w:r>
      <w:r w:rsidRPr="004B64CE">
        <w:rPr>
          <w:lang w:val="en-IE"/>
        </w:rPr>
        <w:t xml:space="preserve">. Infections usually occur in pregnant or immuno-compromised individuals and are often systemic with a variety </w:t>
      </w:r>
      <w:r w:rsidR="00A442E3" w:rsidRPr="004B64CE">
        <w:rPr>
          <w:lang w:val="en-IE"/>
        </w:rPr>
        <w:t xml:space="preserve">of </w:t>
      </w:r>
      <w:r w:rsidRPr="004B64CE">
        <w:rPr>
          <w:lang w:val="en-IE"/>
        </w:rPr>
        <w:t>complications</w:t>
      </w:r>
      <w:r w:rsidR="00E078CF" w:rsidRPr="004B64CE">
        <w:rPr>
          <w:lang w:val="en-IE"/>
        </w:rPr>
        <w:t xml:space="preserve"> </w:t>
      </w:r>
      <w:r w:rsidR="00552324" w:rsidRPr="004B64CE">
        <w:rPr>
          <w:lang w:val="en-IE"/>
        </w:rPr>
        <w:t>depending on the site of infection</w:t>
      </w:r>
      <w:r w:rsidRPr="004B64CE">
        <w:rPr>
          <w:lang w:val="en-IE"/>
        </w:rPr>
        <w:t xml:space="preserve"> </w:t>
      </w:r>
      <w:r w:rsidR="00F96A96" w:rsidRPr="004B64CE">
        <w:rPr>
          <w:lang w:val="en-IE"/>
        </w:rPr>
        <w:t>(</w:t>
      </w:r>
      <w:r w:rsidR="00D159E1" w:rsidRPr="005F15DD">
        <w:rPr>
          <w:lang w:val="en-IE"/>
        </w:rPr>
        <w:t xml:space="preserve">Wagenaar </w:t>
      </w:r>
      <w:r w:rsidR="00D159E1" w:rsidRPr="005F15DD">
        <w:rPr>
          <w:i/>
          <w:lang w:val="en-IE"/>
        </w:rPr>
        <w:t>et al</w:t>
      </w:r>
      <w:r w:rsidR="00D159E1" w:rsidRPr="005F15DD">
        <w:rPr>
          <w:lang w:val="en-IE"/>
        </w:rPr>
        <w:t>., 2014</w:t>
      </w:r>
      <w:r w:rsidR="00F96A96" w:rsidRPr="004B64CE">
        <w:rPr>
          <w:lang w:val="en-IE"/>
        </w:rPr>
        <w:t>)</w:t>
      </w:r>
      <w:r w:rsidRPr="004B64CE">
        <w:rPr>
          <w:lang w:val="en-IE"/>
        </w:rPr>
        <w:t>.</w:t>
      </w:r>
      <w:r w:rsidR="00A9036E" w:rsidRPr="004B64CE">
        <w:rPr>
          <w:lang w:val="en-IE"/>
        </w:rPr>
        <w:t xml:space="preserve"> Laboratory manipulations should be performed with appropriate biosafety and containment procedures as determined by </w:t>
      </w:r>
      <w:proofErr w:type="spellStart"/>
      <w:r w:rsidR="00A9036E" w:rsidRPr="004B64CE">
        <w:rPr>
          <w:lang w:val="en-IE"/>
        </w:rPr>
        <w:t>biorisk</w:t>
      </w:r>
      <w:proofErr w:type="spellEnd"/>
      <w:r w:rsidR="00A9036E" w:rsidRPr="004B64CE">
        <w:rPr>
          <w:lang w:val="en-IE"/>
        </w:rPr>
        <w:t xml:space="preserve"> analysis (see Chapter 1.1.4 </w:t>
      </w:r>
      <w:r w:rsidR="00A9036E" w:rsidRPr="004B64CE">
        <w:rPr>
          <w:i/>
          <w:lang w:val="en-IE"/>
        </w:rPr>
        <w:t>Biosafety and biosecurity: Standard for managing biological risk in the veterinary laboratory and animal facilities</w:t>
      </w:r>
      <w:r w:rsidR="00A9036E" w:rsidRPr="004B64CE">
        <w:rPr>
          <w:lang w:val="en-IE"/>
        </w:rPr>
        <w:t>).</w:t>
      </w:r>
    </w:p>
    <w:p w14:paraId="11AA8209" w14:textId="77777777" w:rsidR="00CD26DD" w:rsidRPr="004B64CE" w:rsidRDefault="00AA2F03" w:rsidP="000860F1">
      <w:pPr>
        <w:pStyle w:val="1"/>
        <w:rPr>
          <w:lang w:val="en-IE"/>
        </w:rPr>
      </w:pPr>
      <w:r w:rsidRPr="004B64CE">
        <w:rPr>
          <w:lang w:val="en-IE"/>
        </w:rPr>
        <w:t>2.</w:t>
      </w:r>
      <w:r w:rsidRPr="004B64CE">
        <w:rPr>
          <w:lang w:val="en-IE"/>
        </w:rPr>
        <w:tab/>
      </w:r>
      <w:r w:rsidR="002C5EE8" w:rsidRPr="004B64CE">
        <w:rPr>
          <w:lang w:val="en-IE"/>
        </w:rPr>
        <w:t>Taxonomy</w:t>
      </w:r>
    </w:p>
    <w:p w14:paraId="554B3DAB" w14:textId="1F7D2E67" w:rsidR="002A6999" w:rsidRPr="004B64CE" w:rsidRDefault="006944BE" w:rsidP="000860F1">
      <w:pPr>
        <w:pStyle w:val="para1"/>
        <w:spacing w:after="480"/>
        <w:rPr>
          <w:lang w:val="en-IE"/>
        </w:rPr>
      </w:pPr>
      <w:r w:rsidRPr="004B64CE">
        <w:rPr>
          <w:i/>
          <w:lang w:val="en-IE"/>
        </w:rPr>
        <w:t xml:space="preserve">Campylobacter </w:t>
      </w:r>
      <w:proofErr w:type="spellStart"/>
      <w:r w:rsidRPr="004B64CE">
        <w:rPr>
          <w:i/>
          <w:lang w:val="en-IE"/>
        </w:rPr>
        <w:t>fetus</w:t>
      </w:r>
      <w:proofErr w:type="spellEnd"/>
      <w:r w:rsidRPr="004B64CE">
        <w:rPr>
          <w:lang w:val="en-IE"/>
        </w:rPr>
        <w:t xml:space="preserve"> is one of the</w:t>
      </w:r>
      <w:r w:rsidR="00E078CF" w:rsidRPr="004B64CE">
        <w:rPr>
          <w:lang w:val="en-IE"/>
        </w:rPr>
        <w:t xml:space="preserve"> </w:t>
      </w:r>
      <w:r w:rsidR="007D7C64" w:rsidRPr="00367E88">
        <w:rPr>
          <w:strike/>
          <w:lang w:val="en-IE"/>
        </w:rPr>
        <w:t xml:space="preserve">33 </w:t>
      </w:r>
      <w:r w:rsidR="005A4F41" w:rsidRPr="00367E88">
        <w:rPr>
          <w:u w:val="double"/>
          <w:lang w:val="en-IE"/>
        </w:rPr>
        <w:t>68</w:t>
      </w:r>
      <w:r w:rsidR="00367E88">
        <w:rPr>
          <w:lang w:val="en-IE"/>
        </w:rPr>
        <w:t xml:space="preserve"> </w:t>
      </w:r>
      <w:r w:rsidRPr="004B64CE">
        <w:rPr>
          <w:lang w:val="en-IE"/>
        </w:rPr>
        <w:t xml:space="preserve">currently recognised species within the genus </w:t>
      </w:r>
      <w:r w:rsidRPr="004B64CE">
        <w:rPr>
          <w:i/>
          <w:lang w:val="en-IE"/>
        </w:rPr>
        <w:t xml:space="preserve">Campylobacter </w:t>
      </w:r>
      <w:r w:rsidRPr="004B64CE">
        <w:rPr>
          <w:lang w:val="en-IE"/>
        </w:rPr>
        <w:t>(</w:t>
      </w:r>
      <w:hyperlink r:id="rId14" w:history="1">
        <w:r w:rsidR="00937BE6" w:rsidRPr="00732483">
          <w:rPr>
            <w:rStyle w:val="Hyperlink"/>
            <w:strike/>
            <w:u w:val="single"/>
            <w:lang w:val="en-IE"/>
          </w:rPr>
          <w:t>http://www.bacterio.net/campylobacter.html</w:t>
        </w:r>
      </w:hyperlink>
      <w:r w:rsidR="00732483" w:rsidRPr="00732483">
        <w:rPr>
          <w:strike/>
          <w:lang w:val="en-IE"/>
        </w:rPr>
        <w:t xml:space="preserve"> </w:t>
      </w:r>
      <w:hyperlink r:id="rId15" w:history="1">
        <w:r w:rsidR="00732483" w:rsidRPr="000B4F0E">
          <w:rPr>
            <w:rStyle w:val="Hyperlink"/>
            <w:u w:val="double"/>
            <w:lang w:val="en-IE"/>
          </w:rPr>
          <w:t>https://lpsn.dsmz.de/search?word=campylobacter</w:t>
        </w:r>
      </w:hyperlink>
      <w:r w:rsidRPr="004B64CE">
        <w:rPr>
          <w:lang w:val="en-IE"/>
        </w:rPr>
        <w:t xml:space="preserve">). Three subspecies of </w:t>
      </w:r>
      <w:r w:rsidRPr="004B64CE">
        <w:rPr>
          <w:i/>
          <w:lang w:val="en-IE"/>
        </w:rPr>
        <w:t xml:space="preserve">C. </w:t>
      </w:r>
      <w:proofErr w:type="spellStart"/>
      <w:r w:rsidRPr="004B64CE">
        <w:rPr>
          <w:i/>
          <w:lang w:val="en-IE"/>
        </w:rPr>
        <w:t>fetus</w:t>
      </w:r>
      <w:proofErr w:type="spellEnd"/>
      <w:r w:rsidRPr="004B64CE">
        <w:rPr>
          <w:lang w:val="en-IE"/>
        </w:rPr>
        <w:t xml:space="preserve"> have been recognised</w:t>
      </w:r>
      <w:r w:rsidR="00E91950" w:rsidRPr="004B64CE">
        <w:rPr>
          <w:lang w:val="en-IE"/>
        </w:rPr>
        <w:t>:</w:t>
      </w:r>
      <w:r w:rsidRPr="004B64CE">
        <w:rPr>
          <w:lang w:val="en-IE"/>
        </w:rPr>
        <w:t xml:space="preserve"> </w:t>
      </w:r>
      <w:r w:rsidR="00BD48C9" w:rsidRPr="004B64CE">
        <w:rPr>
          <w:i/>
          <w:caps/>
          <w:lang w:val="en-IE"/>
        </w:rPr>
        <w:t xml:space="preserve">C. </w:t>
      </w:r>
      <w:proofErr w:type="spellStart"/>
      <w:r w:rsidR="00BD48C9" w:rsidRPr="004B64CE">
        <w:rPr>
          <w:i/>
          <w:lang w:val="en-IE"/>
        </w:rPr>
        <w:t>fetus</w:t>
      </w:r>
      <w:proofErr w:type="spellEnd"/>
      <w:r w:rsidR="00BD48C9" w:rsidRPr="004B64CE">
        <w:rPr>
          <w:lang w:val="en-IE"/>
        </w:rPr>
        <w:t xml:space="preserve"> subspecies </w:t>
      </w:r>
      <w:proofErr w:type="spellStart"/>
      <w:r w:rsidR="00BD48C9" w:rsidRPr="004B64CE">
        <w:rPr>
          <w:i/>
          <w:lang w:val="en-IE"/>
        </w:rPr>
        <w:t>testudinum</w:t>
      </w:r>
      <w:proofErr w:type="spellEnd"/>
      <w:r w:rsidR="00BD48C9" w:rsidRPr="004B64CE">
        <w:rPr>
          <w:lang w:val="en-IE"/>
        </w:rPr>
        <w:t xml:space="preserve"> </w:t>
      </w:r>
      <w:r w:rsidR="00BD48C9" w:rsidRPr="004B64CE">
        <w:rPr>
          <w:caps/>
          <w:lang w:val="en-IE"/>
        </w:rPr>
        <w:t>(</w:t>
      </w:r>
      <w:proofErr w:type="spellStart"/>
      <w:r w:rsidR="00BD48C9" w:rsidRPr="004B64CE">
        <w:rPr>
          <w:lang w:val="en-IE"/>
        </w:rPr>
        <w:t>Cft</w:t>
      </w:r>
      <w:proofErr w:type="spellEnd"/>
      <w:r w:rsidR="00BD48C9" w:rsidRPr="004B64CE">
        <w:rPr>
          <w:caps/>
          <w:lang w:val="en-IE"/>
        </w:rPr>
        <w:t>)</w:t>
      </w:r>
      <w:r w:rsidR="00BD48C9" w:rsidRPr="004B64CE">
        <w:rPr>
          <w:i/>
          <w:caps/>
          <w:lang w:val="en-IE"/>
        </w:rPr>
        <w:t xml:space="preserve">, C. </w:t>
      </w:r>
      <w:proofErr w:type="spellStart"/>
      <w:r w:rsidR="00BD48C9" w:rsidRPr="004B64CE">
        <w:rPr>
          <w:i/>
          <w:lang w:val="en-IE"/>
        </w:rPr>
        <w:t>fetus</w:t>
      </w:r>
      <w:proofErr w:type="spellEnd"/>
      <w:r w:rsidR="00BD48C9" w:rsidRPr="004B64CE">
        <w:rPr>
          <w:lang w:val="en-IE"/>
        </w:rPr>
        <w:t xml:space="preserve"> subsp. </w:t>
      </w:r>
      <w:proofErr w:type="spellStart"/>
      <w:r w:rsidR="00BD48C9" w:rsidRPr="004B64CE">
        <w:rPr>
          <w:i/>
          <w:lang w:val="en-IE"/>
        </w:rPr>
        <w:t>fetus</w:t>
      </w:r>
      <w:proofErr w:type="spellEnd"/>
      <w:r w:rsidR="00BD48C9" w:rsidRPr="004B64CE">
        <w:rPr>
          <w:lang w:val="en-IE"/>
        </w:rPr>
        <w:t xml:space="preserve"> and </w:t>
      </w:r>
      <w:r w:rsidR="00BD48C9" w:rsidRPr="004B64CE">
        <w:rPr>
          <w:i/>
          <w:caps/>
          <w:lang w:val="en-IE"/>
        </w:rPr>
        <w:t xml:space="preserve">C. </w:t>
      </w:r>
      <w:proofErr w:type="spellStart"/>
      <w:r w:rsidR="00BD48C9" w:rsidRPr="004B64CE">
        <w:rPr>
          <w:i/>
          <w:lang w:val="en-IE"/>
        </w:rPr>
        <w:t>fetus</w:t>
      </w:r>
      <w:proofErr w:type="spellEnd"/>
      <w:r w:rsidR="00BD48C9" w:rsidRPr="004B64CE">
        <w:rPr>
          <w:lang w:val="en-IE"/>
        </w:rPr>
        <w:t xml:space="preserve"> subsp. </w:t>
      </w:r>
      <w:proofErr w:type="spellStart"/>
      <w:r w:rsidR="00BD48C9" w:rsidRPr="004B64CE">
        <w:rPr>
          <w:i/>
          <w:lang w:val="en-IE"/>
        </w:rPr>
        <w:t>venerealis</w:t>
      </w:r>
      <w:proofErr w:type="spellEnd"/>
      <w:r w:rsidR="00BD48C9" w:rsidRPr="004B64CE">
        <w:rPr>
          <w:caps/>
          <w:lang w:val="en-IE"/>
        </w:rPr>
        <w:t xml:space="preserve">, </w:t>
      </w:r>
      <w:r w:rsidR="00BD48C9" w:rsidRPr="004B64CE">
        <w:rPr>
          <w:lang w:val="en-IE"/>
        </w:rPr>
        <w:t>of which</w:t>
      </w:r>
      <w:r w:rsidR="00BD48C9" w:rsidRPr="004B64CE">
        <w:rPr>
          <w:caps/>
          <w:lang w:val="en-IE"/>
        </w:rPr>
        <w:t xml:space="preserve"> </w:t>
      </w:r>
      <w:proofErr w:type="spellStart"/>
      <w:r w:rsidR="00BD48C9" w:rsidRPr="004B64CE">
        <w:rPr>
          <w:lang w:val="en-IE"/>
        </w:rPr>
        <w:t>Cft</w:t>
      </w:r>
      <w:proofErr w:type="spellEnd"/>
      <w:r w:rsidR="00BD48C9" w:rsidRPr="004B64CE">
        <w:rPr>
          <w:lang w:val="en-IE"/>
        </w:rPr>
        <w:t xml:space="preserve"> is reptile-associated and both</w:t>
      </w:r>
      <w:r w:rsidR="00BD48C9" w:rsidRPr="004B64CE">
        <w:rPr>
          <w:caps/>
          <w:lang w:val="en-IE"/>
        </w:rPr>
        <w:t xml:space="preserve"> </w:t>
      </w:r>
      <w:proofErr w:type="spellStart"/>
      <w:r w:rsidR="00BD48C9" w:rsidRPr="004B64CE">
        <w:rPr>
          <w:lang w:val="en-IE"/>
        </w:rPr>
        <w:t>Cff</w:t>
      </w:r>
      <w:proofErr w:type="spellEnd"/>
      <w:r w:rsidR="00BD48C9" w:rsidRPr="004B64CE">
        <w:rPr>
          <w:lang w:val="en-IE"/>
        </w:rPr>
        <w:t xml:space="preserve"> and </w:t>
      </w:r>
      <w:proofErr w:type="spellStart"/>
      <w:r w:rsidR="00BD48C9" w:rsidRPr="004B64CE">
        <w:rPr>
          <w:lang w:val="en-IE"/>
        </w:rPr>
        <w:t>Cfv</w:t>
      </w:r>
      <w:proofErr w:type="spellEnd"/>
      <w:r w:rsidR="00BD48C9" w:rsidRPr="004B64CE">
        <w:rPr>
          <w:lang w:val="en-IE"/>
        </w:rPr>
        <w:t xml:space="preserve"> are mammal-associated.</w:t>
      </w:r>
      <w:r w:rsidR="005A3B74" w:rsidRPr="004B64CE">
        <w:rPr>
          <w:lang w:val="en-IE"/>
        </w:rPr>
        <w:t xml:space="preserve"> </w:t>
      </w:r>
      <w:proofErr w:type="spellStart"/>
      <w:r w:rsidR="005A3B74" w:rsidRPr="004B64CE">
        <w:rPr>
          <w:lang w:val="en-IE"/>
        </w:rPr>
        <w:t>Cfv</w:t>
      </w:r>
      <w:proofErr w:type="spellEnd"/>
      <w:r w:rsidR="005A3B74" w:rsidRPr="004B64CE">
        <w:rPr>
          <w:lang w:val="en-IE"/>
        </w:rPr>
        <w:t xml:space="preserve"> includes a variant</w:t>
      </w:r>
      <w:r w:rsidR="005A3B74" w:rsidRPr="004B64CE">
        <w:rPr>
          <w:i/>
          <w:lang w:val="en-IE"/>
        </w:rPr>
        <w:t xml:space="preserve"> </w:t>
      </w:r>
      <w:r w:rsidR="005A3B74" w:rsidRPr="004B64CE">
        <w:rPr>
          <w:lang w:val="en-IE"/>
        </w:rPr>
        <w:t xml:space="preserve">designated </w:t>
      </w:r>
      <w:proofErr w:type="spellStart"/>
      <w:r w:rsidR="005A3B74" w:rsidRPr="004B64CE">
        <w:rPr>
          <w:lang w:val="en-IE"/>
        </w:rPr>
        <w:t>Cfv</w:t>
      </w:r>
      <w:proofErr w:type="spellEnd"/>
      <w:r w:rsidR="005A3B74" w:rsidRPr="004B64CE">
        <w:rPr>
          <w:lang w:val="en-IE"/>
        </w:rPr>
        <w:t xml:space="preserve"> biovar </w:t>
      </w:r>
      <w:r w:rsidR="005A3B74" w:rsidRPr="004B64CE">
        <w:rPr>
          <w:i/>
          <w:lang w:val="en-IE"/>
        </w:rPr>
        <w:t>intermedius</w:t>
      </w:r>
      <w:r w:rsidR="005A3B74" w:rsidRPr="004B64CE">
        <w:rPr>
          <w:lang w:val="en-IE"/>
        </w:rPr>
        <w:t xml:space="preserve"> (</w:t>
      </w:r>
      <w:r w:rsidR="005A3B74" w:rsidRPr="005F15DD">
        <w:rPr>
          <w:lang w:val="en-IE"/>
        </w:rPr>
        <w:t xml:space="preserve">Florent </w:t>
      </w:r>
      <w:r w:rsidR="005A3B74" w:rsidRPr="005F15DD">
        <w:rPr>
          <w:i/>
          <w:lang w:val="en-IE"/>
        </w:rPr>
        <w:t>et al.</w:t>
      </w:r>
      <w:r w:rsidR="005A3B74" w:rsidRPr="005F15DD">
        <w:rPr>
          <w:lang w:val="en-IE"/>
        </w:rPr>
        <w:t>, 1959; Veron &amp; Chatelain, 1973</w:t>
      </w:r>
      <w:r w:rsidR="005A3B74" w:rsidRPr="004B64CE">
        <w:rPr>
          <w:lang w:val="en-IE"/>
        </w:rPr>
        <w:t xml:space="preserve">). </w:t>
      </w:r>
      <w:r w:rsidRPr="004B64CE">
        <w:rPr>
          <w:lang w:val="en-IE"/>
        </w:rPr>
        <w:t xml:space="preserve">Although the clinical signs </w:t>
      </w:r>
      <w:r w:rsidR="00E961C9" w:rsidRPr="004B64CE">
        <w:rPr>
          <w:lang w:val="en-IE"/>
        </w:rPr>
        <w:t>related to infections by</w:t>
      </w:r>
      <w:r w:rsidR="003A2B6A" w:rsidRPr="004B64CE">
        <w:rPr>
          <w:lang w:val="en-IE"/>
        </w:rPr>
        <w:t xml:space="preserve"> </w:t>
      </w:r>
      <w:proofErr w:type="spellStart"/>
      <w:r w:rsidR="00C92176" w:rsidRPr="004B64CE">
        <w:rPr>
          <w:lang w:val="en-IE"/>
        </w:rPr>
        <w:t>Cfv</w:t>
      </w:r>
      <w:proofErr w:type="spellEnd"/>
      <w:r w:rsidR="00C92176" w:rsidRPr="004B64CE">
        <w:rPr>
          <w:lang w:val="en-IE"/>
        </w:rPr>
        <w:t xml:space="preserve"> and </w:t>
      </w:r>
      <w:proofErr w:type="spellStart"/>
      <w:r w:rsidR="00C92176" w:rsidRPr="004B64CE">
        <w:rPr>
          <w:lang w:val="en-IE"/>
        </w:rPr>
        <w:t>Cff</w:t>
      </w:r>
      <w:proofErr w:type="spellEnd"/>
      <w:r w:rsidR="00C92176" w:rsidRPr="004B64CE">
        <w:rPr>
          <w:lang w:val="en-IE"/>
        </w:rPr>
        <w:t xml:space="preserve"> </w:t>
      </w:r>
      <w:r w:rsidRPr="004B64CE">
        <w:rPr>
          <w:lang w:val="en-IE"/>
        </w:rPr>
        <w:t>overlap, they were originally defined by the differences in clinical presentation (</w:t>
      </w:r>
      <w:r w:rsidR="00C92176" w:rsidRPr="005F15DD">
        <w:rPr>
          <w:lang w:val="en-IE"/>
        </w:rPr>
        <w:t xml:space="preserve">Florent </w:t>
      </w:r>
      <w:r w:rsidR="00C92176" w:rsidRPr="005F15DD">
        <w:rPr>
          <w:i/>
          <w:lang w:val="en-IE"/>
        </w:rPr>
        <w:t>et al.,</w:t>
      </w:r>
      <w:r w:rsidR="00C92176" w:rsidRPr="005F15DD">
        <w:rPr>
          <w:lang w:val="en-IE"/>
        </w:rPr>
        <w:t xml:space="preserve"> 1959; Veron &amp; Chatelain, 1973</w:t>
      </w:r>
      <w:r w:rsidRPr="004B64CE">
        <w:rPr>
          <w:lang w:val="en-IE"/>
        </w:rPr>
        <w:t xml:space="preserve">). </w:t>
      </w:r>
    </w:p>
    <w:p w14:paraId="379A9DC8" w14:textId="105DFD0E" w:rsidR="00F92E72" w:rsidRPr="004B64CE" w:rsidRDefault="00F92E72" w:rsidP="004E1192">
      <w:pPr>
        <w:pStyle w:val="A0"/>
        <w:rPr>
          <w:lang w:val="en-IE"/>
        </w:rPr>
      </w:pPr>
      <w:r w:rsidRPr="004B64CE">
        <w:rPr>
          <w:lang w:val="en-IE"/>
        </w:rPr>
        <w:t>b.</w:t>
      </w:r>
      <w:r w:rsidR="005D0B65" w:rsidRPr="004B64CE">
        <w:rPr>
          <w:lang w:val="en-IE"/>
        </w:rPr>
        <w:t xml:space="preserve">  </w:t>
      </w:r>
      <w:r w:rsidRPr="004B64CE">
        <w:rPr>
          <w:lang w:val="en-IE"/>
        </w:rPr>
        <w:t>DIAGNOSTIC TECHNIQUES</w:t>
      </w:r>
    </w:p>
    <w:p w14:paraId="41A3C012" w14:textId="67B2A457" w:rsidR="0000631B" w:rsidRPr="004B64CE" w:rsidRDefault="0000631B" w:rsidP="0000631B">
      <w:pPr>
        <w:pStyle w:val="A0"/>
        <w:spacing w:after="120"/>
        <w:rPr>
          <w:b/>
          <w:i/>
          <w:sz w:val="18"/>
          <w:lang w:val="en-IE"/>
        </w:rPr>
      </w:pPr>
      <w:r w:rsidRPr="000860F1">
        <w:rPr>
          <w:b/>
          <w:bCs w:val="0"/>
          <w:i/>
          <w:caps w:val="0"/>
          <w:sz w:val="18"/>
          <w:lang w:val="en-IE"/>
        </w:rPr>
        <w:t xml:space="preserve">Table 1. </w:t>
      </w:r>
      <w:r w:rsidRPr="004B64CE">
        <w:rPr>
          <w:i/>
          <w:caps w:val="0"/>
          <w:sz w:val="18"/>
          <w:lang w:val="en-IE"/>
        </w:rPr>
        <w:t>Test methods</w:t>
      </w:r>
      <w:r w:rsidR="0096380F" w:rsidRPr="0096380F">
        <w:rPr>
          <w:iCs/>
          <w:caps w:val="0"/>
          <w:sz w:val="18"/>
          <w:vertAlign w:val="superscript"/>
          <w:lang w:val="en-IE"/>
        </w:rPr>
        <w:t>(</w:t>
      </w:r>
      <w:r w:rsidR="0096380F" w:rsidRPr="0096380F">
        <w:rPr>
          <w:i/>
          <w:caps w:val="0"/>
          <w:sz w:val="18"/>
          <w:vertAlign w:val="superscript"/>
          <w:lang w:val="en-IE"/>
        </w:rPr>
        <w:t>a</w:t>
      </w:r>
      <w:r w:rsidR="0096380F" w:rsidRPr="0096380F">
        <w:rPr>
          <w:iCs/>
          <w:caps w:val="0"/>
          <w:sz w:val="18"/>
          <w:vertAlign w:val="superscript"/>
          <w:lang w:val="en-IE"/>
        </w:rPr>
        <w:t>)</w:t>
      </w:r>
      <w:r w:rsidRPr="004B64CE">
        <w:rPr>
          <w:i/>
          <w:caps w:val="0"/>
          <w:sz w:val="18"/>
          <w:lang w:val="en-IE"/>
        </w:rPr>
        <w:t xml:space="preserve"> available for diagnosis of </w:t>
      </w:r>
      <w:r w:rsidR="00F62CF4" w:rsidRPr="004B64CE">
        <w:rPr>
          <w:i/>
          <w:caps w:val="0"/>
          <w:sz w:val="18"/>
          <w:lang w:val="en-IE"/>
        </w:rPr>
        <w:t>bovine genital campylobacteriosis</w:t>
      </w:r>
      <w:r w:rsidR="00F62CF4" w:rsidRPr="004B64CE">
        <w:rPr>
          <w:caps w:val="0"/>
          <w:sz w:val="18"/>
          <w:lang w:val="en-IE"/>
        </w:rPr>
        <w:t xml:space="preserve"> </w:t>
      </w:r>
      <w:r w:rsidRPr="004B64CE">
        <w:rPr>
          <w:i/>
          <w:caps w:val="0"/>
          <w:sz w:val="18"/>
          <w:lang w:val="en-IE"/>
        </w:rPr>
        <w:t>and their purpose</w:t>
      </w:r>
    </w:p>
    <w:tbl>
      <w:tblPr>
        <w:tblW w:w="9202"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96" w:type="dxa"/>
          <w:right w:w="96" w:type="dxa"/>
        </w:tblCellMar>
        <w:tblLook w:val="0000" w:firstRow="0" w:lastRow="0" w:firstColumn="0" w:lastColumn="0" w:noHBand="0" w:noVBand="0"/>
      </w:tblPr>
      <w:tblGrid>
        <w:gridCol w:w="1342"/>
        <w:gridCol w:w="1134"/>
        <w:gridCol w:w="1554"/>
        <w:gridCol w:w="1061"/>
        <w:gridCol w:w="1134"/>
        <w:gridCol w:w="1276"/>
        <w:gridCol w:w="1701"/>
      </w:tblGrid>
      <w:tr w:rsidR="0000631B" w:rsidRPr="004B64CE" w14:paraId="486E12DE" w14:textId="77777777" w:rsidTr="154387F7">
        <w:trPr>
          <w:trHeight w:val="402"/>
          <w:tblHeader/>
          <w:jc w:val="center"/>
        </w:trPr>
        <w:tc>
          <w:tcPr>
            <w:tcW w:w="1342" w:type="dxa"/>
            <w:vMerge w:val="restart"/>
            <w:vAlign w:val="center"/>
          </w:tcPr>
          <w:p w14:paraId="420C5824" w14:textId="77777777" w:rsidR="0000631B" w:rsidRPr="000860F1" w:rsidRDefault="0000631B" w:rsidP="0040256B">
            <w:pPr>
              <w:pStyle w:val="TableHead"/>
              <w:rPr>
                <w:rFonts w:ascii="Söhne Kräftig" w:hAnsi="Söhne Kräftig"/>
                <w:b w:val="0"/>
                <w:bCs w:val="0"/>
                <w:sz w:val="16"/>
              </w:rPr>
            </w:pPr>
            <w:r w:rsidRPr="000860F1">
              <w:rPr>
                <w:rFonts w:ascii="Söhne Kräftig" w:hAnsi="Söhne Kräftig"/>
                <w:b w:val="0"/>
                <w:bCs w:val="0"/>
                <w:sz w:val="16"/>
              </w:rPr>
              <w:t>Method</w:t>
            </w:r>
          </w:p>
        </w:tc>
        <w:tc>
          <w:tcPr>
            <w:tcW w:w="7860" w:type="dxa"/>
            <w:gridSpan w:val="6"/>
            <w:vAlign w:val="center"/>
          </w:tcPr>
          <w:p w14:paraId="6E9E429A" w14:textId="77777777" w:rsidR="0000631B" w:rsidRPr="000860F1" w:rsidRDefault="0000631B" w:rsidP="0040256B">
            <w:pPr>
              <w:pStyle w:val="Tabletext"/>
              <w:rPr>
                <w:rFonts w:ascii="Söhne Kräftig" w:hAnsi="Söhne Kräftig"/>
                <w:bCs w:val="0"/>
                <w:sz w:val="16"/>
              </w:rPr>
            </w:pPr>
            <w:r w:rsidRPr="000860F1">
              <w:rPr>
                <w:rFonts w:ascii="Söhne Kräftig" w:hAnsi="Söhne Kräftig"/>
                <w:bCs w:val="0"/>
                <w:sz w:val="16"/>
              </w:rPr>
              <w:t>Purpose</w:t>
            </w:r>
          </w:p>
        </w:tc>
      </w:tr>
      <w:tr w:rsidR="008613E1" w:rsidRPr="004B64CE" w14:paraId="7163A16E" w14:textId="77777777" w:rsidTr="154387F7">
        <w:trPr>
          <w:trHeight w:val="402"/>
          <w:tblHeader/>
          <w:jc w:val="center"/>
        </w:trPr>
        <w:tc>
          <w:tcPr>
            <w:tcW w:w="1342" w:type="dxa"/>
            <w:vMerge/>
            <w:vAlign w:val="center"/>
          </w:tcPr>
          <w:p w14:paraId="41D6B17B" w14:textId="77777777" w:rsidR="008613E1" w:rsidRPr="000860F1" w:rsidRDefault="008613E1" w:rsidP="008613E1">
            <w:pPr>
              <w:pStyle w:val="TableHead"/>
              <w:rPr>
                <w:rFonts w:ascii="Söhne Kräftig" w:hAnsi="Söhne Kräftig"/>
                <w:b w:val="0"/>
                <w:bCs w:val="0"/>
                <w:sz w:val="16"/>
              </w:rPr>
            </w:pPr>
          </w:p>
        </w:tc>
        <w:tc>
          <w:tcPr>
            <w:tcW w:w="1134" w:type="dxa"/>
            <w:vAlign w:val="center"/>
          </w:tcPr>
          <w:p w14:paraId="64638590" w14:textId="52F093D9" w:rsidR="008613E1" w:rsidRPr="000860F1" w:rsidRDefault="008613E1" w:rsidP="008613E1">
            <w:pPr>
              <w:pStyle w:val="Tabletext"/>
              <w:rPr>
                <w:rFonts w:ascii="Söhne Kräftig" w:hAnsi="Söhne Kräftig"/>
                <w:bCs w:val="0"/>
                <w:sz w:val="16"/>
              </w:rPr>
            </w:pPr>
            <w:r w:rsidRPr="009A39D6">
              <w:rPr>
                <w:rFonts w:ascii="Söhne Kräftig" w:hAnsi="Söhne Kräftig"/>
                <w:bCs w:val="0"/>
                <w:sz w:val="16"/>
                <w:szCs w:val="16"/>
                <w:lang w:val="en-GB"/>
              </w:rPr>
              <w:t>Population freedom from infection</w:t>
            </w:r>
          </w:p>
        </w:tc>
        <w:tc>
          <w:tcPr>
            <w:tcW w:w="1554" w:type="dxa"/>
            <w:vAlign w:val="center"/>
          </w:tcPr>
          <w:p w14:paraId="5907C2E6" w14:textId="013B8E76" w:rsidR="008613E1" w:rsidRPr="000860F1" w:rsidRDefault="008613E1" w:rsidP="008613E1">
            <w:pPr>
              <w:pStyle w:val="Tabletext"/>
              <w:rPr>
                <w:rFonts w:ascii="Söhne Kräftig" w:hAnsi="Söhne Kräftig"/>
                <w:bCs w:val="0"/>
                <w:sz w:val="16"/>
              </w:rPr>
            </w:pPr>
            <w:r w:rsidRPr="009A39D6">
              <w:rPr>
                <w:rFonts w:ascii="Söhne Kräftig" w:hAnsi="Söhne Kräftig"/>
                <w:bCs w:val="0"/>
                <w:sz w:val="16"/>
                <w:szCs w:val="16"/>
                <w:lang w:val="en-GB"/>
              </w:rPr>
              <w:t>Individual animal freedom from infection prior to movement</w:t>
            </w:r>
          </w:p>
        </w:tc>
        <w:tc>
          <w:tcPr>
            <w:tcW w:w="1061" w:type="dxa"/>
            <w:vAlign w:val="center"/>
          </w:tcPr>
          <w:p w14:paraId="19CCC660" w14:textId="032B1EEA" w:rsidR="008613E1" w:rsidRPr="000860F1" w:rsidRDefault="008613E1" w:rsidP="008613E1">
            <w:pPr>
              <w:pStyle w:val="Tabletext"/>
              <w:rPr>
                <w:rFonts w:ascii="Söhne Kräftig" w:hAnsi="Söhne Kräftig"/>
                <w:bCs w:val="0"/>
                <w:sz w:val="16"/>
              </w:rPr>
            </w:pPr>
            <w:r w:rsidRPr="009A39D6">
              <w:rPr>
                <w:rFonts w:ascii="Söhne Kräftig" w:hAnsi="Söhne Kräftig"/>
                <w:bCs w:val="0"/>
                <w:sz w:val="16"/>
                <w:szCs w:val="16"/>
                <w:lang w:val="en-GB"/>
              </w:rPr>
              <w:t>Contribute to eradication policies</w:t>
            </w:r>
          </w:p>
        </w:tc>
        <w:tc>
          <w:tcPr>
            <w:tcW w:w="1134" w:type="dxa"/>
            <w:vAlign w:val="center"/>
          </w:tcPr>
          <w:p w14:paraId="5FE31C07" w14:textId="07611354" w:rsidR="008613E1" w:rsidRPr="000860F1" w:rsidRDefault="008613E1" w:rsidP="008613E1">
            <w:pPr>
              <w:pStyle w:val="Tabletext"/>
              <w:rPr>
                <w:rFonts w:ascii="Söhne Kräftig" w:hAnsi="Söhne Kräftig"/>
                <w:bCs w:val="0"/>
                <w:sz w:val="16"/>
              </w:rPr>
            </w:pPr>
            <w:r w:rsidRPr="009A39D6">
              <w:rPr>
                <w:rFonts w:ascii="Söhne Kräftig" w:hAnsi="Söhne Kräftig"/>
                <w:bCs w:val="0"/>
                <w:sz w:val="16"/>
                <w:szCs w:val="16"/>
                <w:lang w:val="en-GB"/>
              </w:rPr>
              <w:t>Confirmation of clinical cases</w:t>
            </w:r>
          </w:p>
        </w:tc>
        <w:tc>
          <w:tcPr>
            <w:tcW w:w="1276" w:type="dxa"/>
            <w:vAlign w:val="center"/>
          </w:tcPr>
          <w:p w14:paraId="26B71981" w14:textId="0DEDF8E1" w:rsidR="008613E1" w:rsidRPr="000860F1" w:rsidRDefault="008613E1" w:rsidP="008613E1">
            <w:pPr>
              <w:pStyle w:val="Tabletext"/>
              <w:rPr>
                <w:rFonts w:ascii="Söhne Kräftig" w:hAnsi="Söhne Kräftig"/>
                <w:bCs w:val="0"/>
                <w:sz w:val="16"/>
              </w:rPr>
            </w:pPr>
            <w:r w:rsidRPr="009A39D6">
              <w:rPr>
                <w:rFonts w:ascii="Söhne Kräftig" w:hAnsi="Söhne Kräftig"/>
                <w:bCs w:val="0"/>
                <w:sz w:val="16"/>
                <w:szCs w:val="16"/>
                <w:lang w:val="en-GB"/>
              </w:rPr>
              <w:t>Prevalence of infection – surveillance</w:t>
            </w:r>
          </w:p>
        </w:tc>
        <w:tc>
          <w:tcPr>
            <w:tcW w:w="1701" w:type="dxa"/>
            <w:vAlign w:val="center"/>
          </w:tcPr>
          <w:p w14:paraId="595A1EFC" w14:textId="3FBAC9EA" w:rsidR="008613E1" w:rsidRPr="000860F1" w:rsidRDefault="008613E1" w:rsidP="008613E1">
            <w:pPr>
              <w:pStyle w:val="Tabletext"/>
              <w:rPr>
                <w:rFonts w:ascii="Söhne Kräftig" w:hAnsi="Söhne Kräftig"/>
                <w:bCs w:val="0"/>
                <w:sz w:val="16"/>
              </w:rPr>
            </w:pPr>
            <w:r w:rsidRPr="009A39D6">
              <w:rPr>
                <w:rFonts w:ascii="Söhne Kräftig" w:hAnsi="Söhne Kräftig"/>
                <w:bCs w:val="0"/>
                <w:sz w:val="16"/>
                <w:szCs w:val="16"/>
                <w:lang w:val="en-GB"/>
              </w:rPr>
              <w:t>Immune status in individual animals or populations post-vaccination</w:t>
            </w:r>
          </w:p>
        </w:tc>
      </w:tr>
      <w:tr w:rsidR="0000631B" w:rsidRPr="001F13C1" w14:paraId="071FAAD7" w14:textId="77777777" w:rsidTr="154387F7">
        <w:trPr>
          <w:trHeight w:val="402"/>
          <w:jc w:val="center"/>
        </w:trPr>
        <w:tc>
          <w:tcPr>
            <w:tcW w:w="9202" w:type="dxa"/>
            <w:gridSpan w:val="7"/>
          </w:tcPr>
          <w:p w14:paraId="1634EAC8" w14:textId="7BF73BD2" w:rsidR="0000631B" w:rsidRPr="000860F1" w:rsidRDefault="00FD63A7" w:rsidP="154387F7">
            <w:pPr>
              <w:pStyle w:val="Tabletext"/>
              <w:rPr>
                <w:rFonts w:ascii="Söhne Kräftig" w:hAnsi="Söhne Kräftig"/>
                <w:sz w:val="16"/>
                <w:szCs w:val="16"/>
              </w:rPr>
            </w:pPr>
            <w:commentRangeStart w:id="1"/>
            <w:r w:rsidRPr="154387F7">
              <w:rPr>
                <w:rFonts w:ascii="Söhne Kräftig" w:hAnsi="Söhne Kräftig"/>
                <w:sz w:val="16"/>
                <w:szCs w:val="16"/>
              </w:rPr>
              <w:t>Detection</w:t>
            </w:r>
            <w:r w:rsidR="005F15DD">
              <w:rPr>
                <w:rFonts w:ascii="Söhne Kräftig" w:hAnsi="Söhne Kräftig"/>
                <w:sz w:val="16"/>
                <w:szCs w:val="16"/>
              </w:rPr>
              <w:t xml:space="preserve"> </w:t>
            </w:r>
            <w:r w:rsidR="00B16E15" w:rsidRPr="005F15DD">
              <w:rPr>
                <w:rFonts w:ascii="Söhne Kräftig" w:hAnsi="Söhne Kräftig"/>
                <w:sz w:val="16"/>
                <w:szCs w:val="16"/>
                <w:u w:val="double"/>
              </w:rPr>
              <w:t xml:space="preserve">and </w:t>
            </w:r>
            <w:r w:rsidR="00306C80" w:rsidRPr="005F15DD">
              <w:rPr>
                <w:rFonts w:ascii="Söhne Kräftig" w:hAnsi="Söhne Kräftig"/>
                <w:sz w:val="16"/>
                <w:szCs w:val="16"/>
                <w:u w:val="double"/>
              </w:rPr>
              <w:t>identification</w:t>
            </w:r>
            <w:r w:rsidRPr="154387F7">
              <w:rPr>
                <w:rFonts w:ascii="Söhne Kräftig" w:hAnsi="Söhne Kräftig"/>
                <w:sz w:val="16"/>
                <w:szCs w:val="16"/>
              </w:rPr>
              <w:t xml:space="preserve"> of the agent</w:t>
            </w:r>
            <w:r w:rsidR="000860F1" w:rsidRPr="154387F7">
              <w:rPr>
                <w:rFonts w:ascii="Söhne Kräftig" w:hAnsi="Söhne Kräftig"/>
                <w:sz w:val="16"/>
                <w:szCs w:val="16"/>
                <w:vertAlign w:val="superscript"/>
              </w:rPr>
              <w:t>(</w:t>
            </w:r>
            <w:commentRangeEnd w:id="1"/>
            <w:r>
              <w:commentReference w:id="1"/>
            </w:r>
            <w:r w:rsidR="004050EB">
              <w:rPr>
                <w:rFonts w:ascii="Söhne Kräftig" w:hAnsi="Söhne Kräftig"/>
                <w:sz w:val="16"/>
                <w:szCs w:val="16"/>
                <w:vertAlign w:val="superscript"/>
              </w:rPr>
              <w:t>b</w:t>
            </w:r>
            <w:r w:rsidR="000860F1" w:rsidRPr="154387F7">
              <w:rPr>
                <w:rFonts w:ascii="Söhne Kräftig" w:hAnsi="Söhne Kräftig"/>
                <w:sz w:val="16"/>
                <w:szCs w:val="16"/>
                <w:vertAlign w:val="superscript"/>
              </w:rPr>
              <w:t>)</w:t>
            </w:r>
          </w:p>
        </w:tc>
      </w:tr>
      <w:tr w:rsidR="004F55C6" w:rsidRPr="004B64CE" w14:paraId="1BBE78B5" w14:textId="77777777" w:rsidTr="154387F7">
        <w:trPr>
          <w:trHeight w:val="402"/>
          <w:jc w:val="center"/>
        </w:trPr>
        <w:tc>
          <w:tcPr>
            <w:tcW w:w="1342" w:type="dxa"/>
            <w:vAlign w:val="center"/>
          </w:tcPr>
          <w:p w14:paraId="64E9A5B6" w14:textId="33334396" w:rsidR="004F55C6" w:rsidRPr="000860F1" w:rsidRDefault="004F55C6" w:rsidP="000B4F0E">
            <w:pPr>
              <w:spacing w:before="100" w:after="100" w:line="240" w:lineRule="auto"/>
              <w:jc w:val="center"/>
              <w:rPr>
                <w:rFonts w:ascii="Söhne Kräftig" w:hAnsi="Söhne Kräftig"/>
                <w:sz w:val="16"/>
                <w:lang w:val="en-IE"/>
              </w:rPr>
            </w:pPr>
            <w:r w:rsidRPr="000860F1">
              <w:rPr>
                <w:rFonts w:ascii="Söhne Kräftig" w:hAnsi="Söhne Kräftig"/>
                <w:sz w:val="16"/>
                <w:lang w:val="en-IE"/>
              </w:rPr>
              <w:t xml:space="preserve">Culture </w:t>
            </w:r>
            <w:r w:rsidRPr="000860F1">
              <w:rPr>
                <w:rFonts w:ascii="Söhne Kräftig" w:hAnsi="Söhne Kräftig"/>
                <w:sz w:val="14"/>
                <w:lang w:val="en-IE"/>
              </w:rPr>
              <w:t>(including subspecies identification)</w:t>
            </w:r>
          </w:p>
        </w:tc>
        <w:tc>
          <w:tcPr>
            <w:tcW w:w="1134" w:type="dxa"/>
            <w:vAlign w:val="center"/>
          </w:tcPr>
          <w:p w14:paraId="72872C61" w14:textId="10019F44" w:rsidR="004F55C6" w:rsidRPr="000860F1" w:rsidRDefault="004F55C6" w:rsidP="000B4F0E">
            <w:pPr>
              <w:pStyle w:val="Tabletext"/>
              <w:spacing w:before="100" w:after="100"/>
              <w:rPr>
                <w:rFonts w:ascii="Söhne" w:hAnsi="Söhne"/>
                <w:bCs w:val="0"/>
                <w:sz w:val="16"/>
              </w:rPr>
            </w:pPr>
            <w:r w:rsidRPr="005D3908">
              <w:rPr>
                <w:rFonts w:ascii="Segoe UI Symbol" w:hAnsi="Segoe UI Symbol" w:cs="Segoe UI Symbol"/>
                <w:sz w:val="16"/>
                <w:szCs w:val="16"/>
              </w:rPr>
              <w:t>☑☑☑</w:t>
            </w:r>
          </w:p>
        </w:tc>
        <w:tc>
          <w:tcPr>
            <w:tcW w:w="1554" w:type="dxa"/>
            <w:vAlign w:val="center"/>
          </w:tcPr>
          <w:p w14:paraId="46BE6958" w14:textId="05E68C94" w:rsidR="004F55C6" w:rsidRPr="000860F1" w:rsidRDefault="004F55C6" w:rsidP="000B4F0E">
            <w:pPr>
              <w:pStyle w:val="Tabletext"/>
              <w:spacing w:before="100" w:after="100"/>
              <w:rPr>
                <w:rFonts w:ascii="Söhne" w:hAnsi="Söhne"/>
                <w:bCs w:val="0"/>
                <w:sz w:val="16"/>
              </w:rPr>
            </w:pPr>
            <w:r w:rsidRPr="005D3908">
              <w:rPr>
                <w:rFonts w:ascii="Segoe UI Symbol" w:hAnsi="Segoe UI Symbol" w:cs="Segoe UI Symbol"/>
                <w:sz w:val="16"/>
                <w:szCs w:val="16"/>
              </w:rPr>
              <w:t>☑☑☑</w:t>
            </w:r>
          </w:p>
        </w:tc>
        <w:tc>
          <w:tcPr>
            <w:tcW w:w="1061" w:type="dxa"/>
            <w:vAlign w:val="center"/>
          </w:tcPr>
          <w:p w14:paraId="11DC2239" w14:textId="2B44A6E8" w:rsidR="004F55C6" w:rsidRPr="000860F1" w:rsidRDefault="004F55C6" w:rsidP="000B4F0E">
            <w:pPr>
              <w:pStyle w:val="Tabletext"/>
              <w:spacing w:before="100" w:after="100"/>
              <w:rPr>
                <w:rFonts w:ascii="Söhne" w:hAnsi="Söhne"/>
                <w:bCs w:val="0"/>
                <w:sz w:val="16"/>
              </w:rPr>
            </w:pPr>
            <w:r w:rsidRPr="005D3908">
              <w:rPr>
                <w:rFonts w:ascii="Segoe UI Symbol" w:hAnsi="Segoe UI Symbol" w:cs="Segoe UI Symbol"/>
                <w:sz w:val="16"/>
                <w:szCs w:val="16"/>
              </w:rPr>
              <w:t>☑☑☑</w:t>
            </w:r>
          </w:p>
        </w:tc>
        <w:tc>
          <w:tcPr>
            <w:tcW w:w="1134" w:type="dxa"/>
            <w:vAlign w:val="center"/>
          </w:tcPr>
          <w:p w14:paraId="4519A299" w14:textId="2BFBB4BD" w:rsidR="004F55C6" w:rsidRPr="000860F1" w:rsidRDefault="004F55C6" w:rsidP="000B4F0E">
            <w:pPr>
              <w:pStyle w:val="Tabletext"/>
              <w:spacing w:before="100" w:after="100"/>
              <w:rPr>
                <w:rFonts w:ascii="Söhne" w:hAnsi="Söhne"/>
                <w:bCs w:val="0"/>
                <w:sz w:val="16"/>
              </w:rPr>
            </w:pPr>
            <w:r w:rsidRPr="005D3908">
              <w:rPr>
                <w:rFonts w:ascii="Segoe UI Symbol" w:hAnsi="Segoe UI Symbol" w:cs="Segoe UI Symbol"/>
                <w:sz w:val="16"/>
                <w:szCs w:val="16"/>
              </w:rPr>
              <w:t>☑☑☑</w:t>
            </w:r>
          </w:p>
        </w:tc>
        <w:tc>
          <w:tcPr>
            <w:tcW w:w="1276" w:type="dxa"/>
            <w:vAlign w:val="center"/>
          </w:tcPr>
          <w:p w14:paraId="037FA2C6" w14:textId="5F0E7D35" w:rsidR="004F55C6" w:rsidRPr="000860F1" w:rsidRDefault="004F55C6" w:rsidP="000B4F0E">
            <w:pPr>
              <w:pStyle w:val="Tabletext"/>
              <w:spacing w:before="100" w:after="100"/>
              <w:rPr>
                <w:rFonts w:ascii="Söhne" w:hAnsi="Söhne"/>
                <w:bCs w:val="0"/>
                <w:sz w:val="16"/>
              </w:rPr>
            </w:pPr>
            <w:r w:rsidRPr="005D3908">
              <w:rPr>
                <w:rFonts w:ascii="Segoe UI Symbol" w:hAnsi="Segoe UI Symbol" w:cs="Segoe UI Symbol"/>
                <w:sz w:val="16"/>
                <w:szCs w:val="16"/>
              </w:rPr>
              <w:t>☑☑☑</w:t>
            </w:r>
          </w:p>
        </w:tc>
        <w:tc>
          <w:tcPr>
            <w:tcW w:w="1701" w:type="dxa"/>
            <w:vAlign w:val="center"/>
          </w:tcPr>
          <w:p w14:paraId="52943B94" w14:textId="10745760" w:rsidR="004F55C6" w:rsidRPr="000860F1" w:rsidRDefault="004F55C6" w:rsidP="000B4F0E">
            <w:pPr>
              <w:pStyle w:val="Tabletext"/>
              <w:spacing w:before="100" w:after="100"/>
              <w:rPr>
                <w:rFonts w:ascii="Söhne" w:hAnsi="Söhne"/>
                <w:bCs w:val="0"/>
                <w:sz w:val="16"/>
              </w:rPr>
            </w:pPr>
            <w:r w:rsidRPr="00E435D3">
              <w:rPr>
                <w:rFonts w:ascii="Segoe UI Symbol" w:hAnsi="Segoe UI Symbol" w:cs="Segoe UI Symbol"/>
                <w:sz w:val="16"/>
                <w:szCs w:val="16"/>
              </w:rPr>
              <w:t>☐☐☐</w:t>
            </w:r>
          </w:p>
        </w:tc>
      </w:tr>
      <w:tr w:rsidR="004F55C6" w:rsidRPr="004B64CE" w14:paraId="08588927" w14:textId="77777777" w:rsidTr="154387F7">
        <w:trPr>
          <w:trHeight w:val="402"/>
          <w:jc w:val="center"/>
        </w:trPr>
        <w:tc>
          <w:tcPr>
            <w:tcW w:w="1342" w:type="dxa"/>
            <w:vAlign w:val="center"/>
          </w:tcPr>
          <w:p w14:paraId="7529665B" w14:textId="77777777" w:rsidR="004F55C6" w:rsidRPr="000860F1" w:rsidRDefault="004F55C6" w:rsidP="000B4F0E">
            <w:pPr>
              <w:spacing w:before="120" w:after="120" w:line="240" w:lineRule="auto"/>
              <w:jc w:val="center"/>
              <w:rPr>
                <w:rFonts w:ascii="Söhne Kräftig" w:hAnsi="Söhne Kräftig"/>
                <w:sz w:val="16"/>
                <w:lang w:val="en-IE"/>
              </w:rPr>
            </w:pPr>
            <w:r w:rsidRPr="000860F1">
              <w:rPr>
                <w:rFonts w:ascii="Söhne Kräftig" w:hAnsi="Söhne Kräftig"/>
                <w:sz w:val="16"/>
                <w:lang w:val="en-IE"/>
              </w:rPr>
              <w:t>IFAT</w:t>
            </w:r>
          </w:p>
        </w:tc>
        <w:tc>
          <w:tcPr>
            <w:tcW w:w="1134" w:type="dxa"/>
            <w:vAlign w:val="center"/>
          </w:tcPr>
          <w:p w14:paraId="5048B083" w14:textId="130710EE" w:rsidR="004F55C6" w:rsidRPr="000860F1" w:rsidRDefault="004F55C6" w:rsidP="000B4F0E">
            <w:pPr>
              <w:pStyle w:val="Tabletext"/>
              <w:rPr>
                <w:rFonts w:ascii="Söhne" w:hAnsi="Söhne"/>
                <w:bCs w:val="0"/>
                <w:sz w:val="16"/>
              </w:rPr>
            </w:pPr>
            <w:r w:rsidRPr="00666DFF">
              <w:rPr>
                <w:rFonts w:ascii="Segoe UI Symbol" w:hAnsi="Segoe UI Symbol" w:cs="Segoe UI Symbol"/>
                <w:sz w:val="16"/>
                <w:szCs w:val="16"/>
              </w:rPr>
              <w:t>☑☑☐</w:t>
            </w:r>
          </w:p>
        </w:tc>
        <w:tc>
          <w:tcPr>
            <w:tcW w:w="1554" w:type="dxa"/>
            <w:vAlign w:val="center"/>
          </w:tcPr>
          <w:p w14:paraId="0FA86A62" w14:textId="73DE5389" w:rsidR="004F55C6" w:rsidRPr="000860F1" w:rsidRDefault="004F55C6" w:rsidP="000B4F0E">
            <w:pPr>
              <w:pStyle w:val="Tabletext"/>
              <w:rPr>
                <w:rFonts w:ascii="Söhne" w:hAnsi="Söhne"/>
                <w:bCs w:val="0"/>
                <w:sz w:val="16"/>
              </w:rPr>
            </w:pPr>
            <w:r w:rsidRPr="002554BF">
              <w:rPr>
                <w:rFonts w:ascii="Segoe UI Symbol" w:hAnsi="Segoe UI Symbol" w:cs="Segoe UI Symbol"/>
                <w:sz w:val="16"/>
                <w:szCs w:val="16"/>
              </w:rPr>
              <w:t>☑☑☐</w:t>
            </w:r>
          </w:p>
        </w:tc>
        <w:tc>
          <w:tcPr>
            <w:tcW w:w="1061" w:type="dxa"/>
            <w:vAlign w:val="center"/>
          </w:tcPr>
          <w:p w14:paraId="4B05EE71" w14:textId="53C8C42D" w:rsidR="004F55C6" w:rsidRPr="000860F1" w:rsidRDefault="004F55C6" w:rsidP="000B4F0E">
            <w:pPr>
              <w:pStyle w:val="Tabletext"/>
              <w:rPr>
                <w:rFonts w:ascii="Söhne" w:hAnsi="Söhne"/>
                <w:bCs w:val="0"/>
                <w:sz w:val="16"/>
              </w:rPr>
            </w:pPr>
            <w:r w:rsidRPr="002C3D25">
              <w:rPr>
                <w:rFonts w:ascii="Segoe UI Symbol" w:hAnsi="Segoe UI Symbol" w:cs="Segoe UI Symbol"/>
                <w:sz w:val="16"/>
                <w:szCs w:val="16"/>
              </w:rPr>
              <w:t>☑☑☐</w:t>
            </w:r>
          </w:p>
        </w:tc>
        <w:tc>
          <w:tcPr>
            <w:tcW w:w="1134" w:type="dxa"/>
            <w:vAlign w:val="center"/>
          </w:tcPr>
          <w:p w14:paraId="3D9951C6" w14:textId="05304ED8" w:rsidR="004F55C6" w:rsidRPr="000860F1" w:rsidRDefault="004F55C6" w:rsidP="000B4F0E">
            <w:pPr>
              <w:pStyle w:val="Tabletext"/>
              <w:rPr>
                <w:rFonts w:ascii="Söhne" w:hAnsi="Söhne"/>
                <w:bCs w:val="0"/>
                <w:sz w:val="16"/>
              </w:rPr>
            </w:pPr>
            <w:r w:rsidRPr="001E7415">
              <w:rPr>
                <w:rFonts w:ascii="Segoe UI Symbol" w:hAnsi="Segoe UI Symbol" w:cs="Segoe UI Symbol"/>
                <w:sz w:val="16"/>
                <w:szCs w:val="16"/>
              </w:rPr>
              <w:t>☑☑☐</w:t>
            </w:r>
          </w:p>
        </w:tc>
        <w:tc>
          <w:tcPr>
            <w:tcW w:w="1276" w:type="dxa"/>
            <w:vAlign w:val="center"/>
          </w:tcPr>
          <w:p w14:paraId="3DE2E1E9" w14:textId="0DE80E3A" w:rsidR="004F55C6" w:rsidRPr="000860F1" w:rsidRDefault="004F55C6" w:rsidP="000B4F0E">
            <w:pPr>
              <w:pStyle w:val="Tabletext"/>
              <w:rPr>
                <w:rFonts w:ascii="Söhne" w:hAnsi="Söhne"/>
                <w:bCs w:val="0"/>
                <w:sz w:val="16"/>
              </w:rPr>
            </w:pPr>
            <w:r w:rsidRPr="001D5522">
              <w:rPr>
                <w:rFonts w:ascii="Segoe UI Symbol" w:hAnsi="Segoe UI Symbol" w:cs="Segoe UI Symbol"/>
                <w:sz w:val="16"/>
                <w:szCs w:val="16"/>
              </w:rPr>
              <w:t>☑☑☐</w:t>
            </w:r>
          </w:p>
        </w:tc>
        <w:tc>
          <w:tcPr>
            <w:tcW w:w="1701" w:type="dxa"/>
            <w:vAlign w:val="center"/>
          </w:tcPr>
          <w:p w14:paraId="44017E56" w14:textId="31DCBA77" w:rsidR="004F55C6" w:rsidRPr="000860F1" w:rsidRDefault="004F55C6" w:rsidP="000B4F0E">
            <w:pPr>
              <w:pStyle w:val="Tabletext"/>
              <w:rPr>
                <w:rFonts w:ascii="Söhne" w:hAnsi="Söhne"/>
                <w:bCs w:val="0"/>
                <w:sz w:val="16"/>
              </w:rPr>
            </w:pPr>
            <w:r w:rsidRPr="00E435D3">
              <w:rPr>
                <w:rFonts w:ascii="Segoe UI Symbol" w:hAnsi="Segoe UI Symbol" w:cs="Segoe UI Symbol"/>
                <w:sz w:val="16"/>
                <w:szCs w:val="16"/>
              </w:rPr>
              <w:t>☐☐☐</w:t>
            </w:r>
          </w:p>
        </w:tc>
      </w:tr>
      <w:tr w:rsidR="004F55C6" w:rsidRPr="004B64CE" w14:paraId="2F066200" w14:textId="77777777" w:rsidTr="154387F7">
        <w:trPr>
          <w:trHeight w:val="402"/>
          <w:jc w:val="center"/>
        </w:trPr>
        <w:tc>
          <w:tcPr>
            <w:tcW w:w="1342" w:type="dxa"/>
            <w:vAlign w:val="center"/>
          </w:tcPr>
          <w:p w14:paraId="479263D3" w14:textId="3E909834" w:rsidR="004F55C6" w:rsidRPr="000860F1" w:rsidRDefault="004F55C6" w:rsidP="000B4F0E">
            <w:pPr>
              <w:spacing w:before="120" w:after="120" w:line="240" w:lineRule="auto"/>
              <w:jc w:val="center"/>
              <w:rPr>
                <w:rFonts w:ascii="Söhne Kräftig" w:hAnsi="Söhne Kräftig"/>
                <w:sz w:val="16"/>
                <w:lang w:val="en-IE"/>
              </w:rPr>
            </w:pPr>
            <w:proofErr w:type="spellStart"/>
            <w:r w:rsidRPr="000860F1">
              <w:rPr>
                <w:rFonts w:ascii="Söhne Kräftig" w:hAnsi="Söhne Kräftig"/>
                <w:sz w:val="16"/>
                <w:lang w:val="en-IE"/>
              </w:rPr>
              <w:t>MAb</w:t>
            </w:r>
            <w:proofErr w:type="spellEnd"/>
            <w:r w:rsidRPr="000860F1">
              <w:rPr>
                <w:rFonts w:ascii="Söhne Kräftig" w:hAnsi="Söhne Kräftig"/>
                <w:sz w:val="16"/>
                <w:lang w:val="en-IE"/>
              </w:rPr>
              <w:t>-based capture ELISA</w:t>
            </w:r>
          </w:p>
        </w:tc>
        <w:tc>
          <w:tcPr>
            <w:tcW w:w="1134" w:type="dxa"/>
            <w:vAlign w:val="center"/>
          </w:tcPr>
          <w:p w14:paraId="560C7A81" w14:textId="425EF12D" w:rsidR="004F55C6" w:rsidRPr="000860F1" w:rsidRDefault="004F55C6" w:rsidP="000B4F0E">
            <w:pPr>
              <w:pStyle w:val="Tabletext"/>
              <w:rPr>
                <w:rFonts w:ascii="Söhne" w:hAnsi="Söhne"/>
                <w:bCs w:val="0"/>
                <w:sz w:val="16"/>
              </w:rPr>
            </w:pPr>
            <w:r w:rsidRPr="00666DFF">
              <w:rPr>
                <w:rFonts w:ascii="Segoe UI Symbol" w:hAnsi="Segoe UI Symbol" w:cs="Segoe UI Symbol"/>
                <w:sz w:val="16"/>
                <w:szCs w:val="16"/>
              </w:rPr>
              <w:t>☑☑☐</w:t>
            </w:r>
          </w:p>
        </w:tc>
        <w:tc>
          <w:tcPr>
            <w:tcW w:w="1554" w:type="dxa"/>
            <w:vAlign w:val="center"/>
          </w:tcPr>
          <w:p w14:paraId="37C4936F" w14:textId="7AE430C1" w:rsidR="004F55C6" w:rsidRPr="000860F1" w:rsidRDefault="004F55C6" w:rsidP="000B4F0E">
            <w:pPr>
              <w:pStyle w:val="Tabletext"/>
              <w:rPr>
                <w:rFonts w:ascii="Söhne" w:hAnsi="Söhne"/>
                <w:bCs w:val="0"/>
                <w:sz w:val="16"/>
              </w:rPr>
            </w:pPr>
            <w:r w:rsidRPr="002554BF">
              <w:rPr>
                <w:rFonts w:ascii="Segoe UI Symbol" w:hAnsi="Segoe UI Symbol" w:cs="Segoe UI Symbol"/>
                <w:sz w:val="16"/>
                <w:szCs w:val="16"/>
              </w:rPr>
              <w:t>☑☑☐</w:t>
            </w:r>
          </w:p>
        </w:tc>
        <w:tc>
          <w:tcPr>
            <w:tcW w:w="1061" w:type="dxa"/>
            <w:vAlign w:val="center"/>
          </w:tcPr>
          <w:p w14:paraId="0B58EABC" w14:textId="1982234F" w:rsidR="004F55C6" w:rsidRPr="000860F1" w:rsidRDefault="004F55C6" w:rsidP="000B4F0E">
            <w:pPr>
              <w:pStyle w:val="Tabletext"/>
              <w:rPr>
                <w:rFonts w:ascii="Söhne" w:hAnsi="Söhne"/>
                <w:bCs w:val="0"/>
                <w:sz w:val="16"/>
              </w:rPr>
            </w:pPr>
            <w:r w:rsidRPr="002C3D25">
              <w:rPr>
                <w:rFonts w:ascii="Segoe UI Symbol" w:hAnsi="Segoe UI Symbol" w:cs="Segoe UI Symbol"/>
                <w:sz w:val="16"/>
                <w:szCs w:val="16"/>
              </w:rPr>
              <w:t>☑☑☐</w:t>
            </w:r>
          </w:p>
        </w:tc>
        <w:tc>
          <w:tcPr>
            <w:tcW w:w="1134" w:type="dxa"/>
            <w:vAlign w:val="center"/>
          </w:tcPr>
          <w:p w14:paraId="6D31E6DE" w14:textId="17D914C3" w:rsidR="004F55C6" w:rsidRPr="000860F1" w:rsidRDefault="004F55C6" w:rsidP="000B4F0E">
            <w:pPr>
              <w:pStyle w:val="Tabletext"/>
              <w:rPr>
                <w:rFonts w:ascii="Söhne" w:hAnsi="Söhne"/>
                <w:bCs w:val="0"/>
                <w:sz w:val="16"/>
              </w:rPr>
            </w:pPr>
            <w:r w:rsidRPr="001E7415">
              <w:rPr>
                <w:rFonts w:ascii="Segoe UI Symbol" w:hAnsi="Segoe UI Symbol" w:cs="Segoe UI Symbol"/>
                <w:sz w:val="16"/>
                <w:szCs w:val="16"/>
              </w:rPr>
              <w:t>☑☑☐</w:t>
            </w:r>
          </w:p>
        </w:tc>
        <w:tc>
          <w:tcPr>
            <w:tcW w:w="1276" w:type="dxa"/>
            <w:vAlign w:val="center"/>
          </w:tcPr>
          <w:p w14:paraId="2E72B1CF" w14:textId="4F1CD4F6" w:rsidR="004F55C6" w:rsidRPr="000860F1" w:rsidRDefault="004F55C6" w:rsidP="000B4F0E">
            <w:pPr>
              <w:pStyle w:val="Tabletext"/>
              <w:rPr>
                <w:rFonts w:ascii="Söhne" w:hAnsi="Söhne"/>
                <w:bCs w:val="0"/>
                <w:sz w:val="16"/>
              </w:rPr>
            </w:pPr>
            <w:r w:rsidRPr="001D5522">
              <w:rPr>
                <w:rFonts w:ascii="Segoe UI Symbol" w:hAnsi="Segoe UI Symbol" w:cs="Segoe UI Symbol"/>
                <w:sz w:val="16"/>
                <w:szCs w:val="16"/>
              </w:rPr>
              <w:t>☑☑☐</w:t>
            </w:r>
          </w:p>
        </w:tc>
        <w:tc>
          <w:tcPr>
            <w:tcW w:w="1701" w:type="dxa"/>
            <w:vAlign w:val="center"/>
          </w:tcPr>
          <w:p w14:paraId="011C200E" w14:textId="606B33C7" w:rsidR="004F55C6" w:rsidRPr="000860F1" w:rsidRDefault="004F55C6" w:rsidP="000B4F0E">
            <w:pPr>
              <w:pStyle w:val="Tabletext"/>
              <w:rPr>
                <w:rFonts w:ascii="Söhne" w:hAnsi="Söhne"/>
                <w:bCs w:val="0"/>
                <w:sz w:val="16"/>
              </w:rPr>
            </w:pPr>
            <w:r w:rsidRPr="00E435D3">
              <w:rPr>
                <w:rFonts w:ascii="Segoe UI Symbol" w:hAnsi="Segoe UI Symbol" w:cs="Segoe UI Symbol"/>
                <w:sz w:val="16"/>
                <w:szCs w:val="16"/>
              </w:rPr>
              <w:t>☐☐☐</w:t>
            </w:r>
          </w:p>
        </w:tc>
      </w:tr>
      <w:tr w:rsidR="0000631B" w:rsidRPr="000860F1" w14:paraId="521104DC" w14:textId="77777777" w:rsidTr="154387F7">
        <w:trPr>
          <w:trHeight w:val="402"/>
          <w:jc w:val="center"/>
        </w:trPr>
        <w:tc>
          <w:tcPr>
            <w:tcW w:w="9202" w:type="dxa"/>
            <w:gridSpan w:val="7"/>
          </w:tcPr>
          <w:p w14:paraId="4AA25E86" w14:textId="77777777" w:rsidR="0000631B" w:rsidRPr="000860F1" w:rsidRDefault="0000631B" w:rsidP="004D3DF2">
            <w:pPr>
              <w:pStyle w:val="Tabletext"/>
              <w:rPr>
                <w:rFonts w:ascii="Söhne Kräftig" w:hAnsi="Söhne Kräftig"/>
                <w:bCs w:val="0"/>
                <w:sz w:val="16"/>
              </w:rPr>
            </w:pPr>
            <w:r w:rsidRPr="000860F1">
              <w:rPr>
                <w:rFonts w:ascii="Söhne Kräftig" w:hAnsi="Söhne Kräftig"/>
                <w:bCs w:val="0"/>
                <w:sz w:val="16"/>
              </w:rPr>
              <w:t>Detection of immune response</w:t>
            </w:r>
          </w:p>
        </w:tc>
      </w:tr>
      <w:tr w:rsidR="0000631B" w:rsidRPr="004B64CE" w14:paraId="4D7E4852" w14:textId="77777777" w:rsidTr="154387F7">
        <w:trPr>
          <w:trHeight w:val="402"/>
          <w:jc w:val="center"/>
        </w:trPr>
        <w:tc>
          <w:tcPr>
            <w:tcW w:w="1342" w:type="dxa"/>
          </w:tcPr>
          <w:p w14:paraId="71F43F04" w14:textId="77777777" w:rsidR="0000631B" w:rsidRPr="000860F1" w:rsidRDefault="00BC62DF" w:rsidP="0040256B">
            <w:pPr>
              <w:spacing w:before="120" w:after="120" w:line="240" w:lineRule="auto"/>
              <w:jc w:val="center"/>
              <w:rPr>
                <w:rFonts w:ascii="Söhne Kräftig" w:hAnsi="Söhne Kräftig"/>
                <w:sz w:val="16"/>
                <w:lang w:val="en-IE"/>
              </w:rPr>
            </w:pPr>
            <w:r w:rsidRPr="000860F1">
              <w:rPr>
                <w:rFonts w:ascii="Söhne Kräftig" w:hAnsi="Söhne Kräftig"/>
                <w:sz w:val="16"/>
                <w:lang w:val="en-IE"/>
              </w:rPr>
              <w:t xml:space="preserve">Antibody </w:t>
            </w:r>
            <w:r w:rsidR="0000631B" w:rsidRPr="000860F1">
              <w:rPr>
                <w:rFonts w:ascii="Söhne Kräftig" w:hAnsi="Söhne Kräftig"/>
                <w:sz w:val="16"/>
                <w:lang w:val="en-IE"/>
              </w:rPr>
              <w:t>ELISA</w:t>
            </w:r>
          </w:p>
        </w:tc>
        <w:tc>
          <w:tcPr>
            <w:tcW w:w="1134" w:type="dxa"/>
            <w:vAlign w:val="center"/>
          </w:tcPr>
          <w:p w14:paraId="42226727" w14:textId="4CADFF07" w:rsidR="0000631B" w:rsidRPr="000860F1" w:rsidRDefault="004F55C6" w:rsidP="0040256B">
            <w:pPr>
              <w:pStyle w:val="Tabletext"/>
              <w:rPr>
                <w:rFonts w:ascii="Söhne" w:hAnsi="Söhne"/>
                <w:bCs w:val="0"/>
                <w:sz w:val="16"/>
              </w:rPr>
            </w:pPr>
            <w:r w:rsidRPr="005D3908">
              <w:rPr>
                <w:rFonts w:ascii="Segoe UI Symbol" w:hAnsi="Segoe UI Symbol" w:cs="Segoe UI Symbol"/>
                <w:sz w:val="16"/>
                <w:szCs w:val="16"/>
              </w:rPr>
              <w:t>☐☐☐</w:t>
            </w:r>
          </w:p>
        </w:tc>
        <w:tc>
          <w:tcPr>
            <w:tcW w:w="1554" w:type="dxa"/>
            <w:vAlign w:val="center"/>
          </w:tcPr>
          <w:p w14:paraId="3CDC0FD2" w14:textId="38357D79" w:rsidR="0000631B" w:rsidRPr="000860F1" w:rsidRDefault="004F55C6" w:rsidP="0040256B">
            <w:pPr>
              <w:pStyle w:val="Tabletext"/>
              <w:rPr>
                <w:rFonts w:ascii="Söhne" w:hAnsi="Söhne"/>
                <w:bCs w:val="0"/>
                <w:sz w:val="16"/>
              </w:rPr>
            </w:pPr>
            <w:r w:rsidRPr="005D3908">
              <w:rPr>
                <w:rFonts w:ascii="Segoe UI Symbol" w:hAnsi="Segoe UI Symbol" w:cs="Segoe UI Symbol"/>
                <w:sz w:val="16"/>
                <w:szCs w:val="16"/>
              </w:rPr>
              <w:t>☐☐☐</w:t>
            </w:r>
          </w:p>
        </w:tc>
        <w:tc>
          <w:tcPr>
            <w:tcW w:w="1061" w:type="dxa"/>
            <w:vAlign w:val="center"/>
          </w:tcPr>
          <w:p w14:paraId="6157BE28" w14:textId="281061C2" w:rsidR="0000631B" w:rsidRPr="000860F1" w:rsidRDefault="004F55C6" w:rsidP="0040256B">
            <w:pPr>
              <w:pStyle w:val="Tabletext"/>
              <w:rPr>
                <w:rFonts w:ascii="Söhne" w:hAnsi="Söhne"/>
                <w:bCs w:val="0"/>
                <w:sz w:val="16"/>
              </w:rPr>
            </w:pPr>
            <w:r w:rsidRPr="005D3908">
              <w:rPr>
                <w:rFonts w:ascii="Segoe UI Symbol" w:hAnsi="Segoe UI Symbol" w:cs="Segoe UI Symbol"/>
                <w:sz w:val="16"/>
                <w:szCs w:val="16"/>
              </w:rPr>
              <w:t>☐☐☐</w:t>
            </w:r>
          </w:p>
        </w:tc>
        <w:tc>
          <w:tcPr>
            <w:tcW w:w="1134" w:type="dxa"/>
            <w:vAlign w:val="center"/>
          </w:tcPr>
          <w:p w14:paraId="7E2700AF" w14:textId="28125198" w:rsidR="0000631B" w:rsidRPr="000860F1" w:rsidRDefault="004F55C6" w:rsidP="0040256B">
            <w:pPr>
              <w:pStyle w:val="Tabletext"/>
              <w:rPr>
                <w:rFonts w:ascii="Söhne" w:hAnsi="Söhne"/>
                <w:bCs w:val="0"/>
                <w:sz w:val="16"/>
              </w:rPr>
            </w:pPr>
            <w:r w:rsidRPr="005D3908">
              <w:rPr>
                <w:rFonts w:ascii="Segoe UI Symbol" w:hAnsi="Segoe UI Symbol" w:cs="Segoe UI Symbol"/>
                <w:sz w:val="16"/>
                <w:szCs w:val="16"/>
              </w:rPr>
              <w:t>☐☐☐</w:t>
            </w:r>
          </w:p>
        </w:tc>
        <w:tc>
          <w:tcPr>
            <w:tcW w:w="1276" w:type="dxa"/>
            <w:vAlign w:val="center"/>
          </w:tcPr>
          <w:p w14:paraId="395238F4" w14:textId="264CDAAA" w:rsidR="0000631B" w:rsidRPr="000860F1" w:rsidRDefault="004F55C6" w:rsidP="0040256B">
            <w:pPr>
              <w:pStyle w:val="Tabletext"/>
              <w:rPr>
                <w:rFonts w:ascii="Söhne" w:hAnsi="Söhne"/>
                <w:bCs w:val="0"/>
                <w:sz w:val="16"/>
              </w:rPr>
            </w:pPr>
            <w:r w:rsidRPr="005D3908">
              <w:rPr>
                <w:rFonts w:ascii="Segoe UI Symbol" w:hAnsi="Segoe UI Symbol" w:cs="Segoe UI Symbol"/>
                <w:sz w:val="16"/>
                <w:szCs w:val="16"/>
              </w:rPr>
              <w:t>☐☐☐</w:t>
            </w:r>
          </w:p>
        </w:tc>
        <w:tc>
          <w:tcPr>
            <w:tcW w:w="1701" w:type="dxa"/>
            <w:vAlign w:val="center"/>
          </w:tcPr>
          <w:p w14:paraId="225FBA64" w14:textId="5AC50261" w:rsidR="0000631B" w:rsidRPr="000860F1" w:rsidRDefault="004F55C6" w:rsidP="0040256B">
            <w:pPr>
              <w:pStyle w:val="Tabletext"/>
              <w:rPr>
                <w:rFonts w:ascii="Söhne" w:hAnsi="Söhne"/>
                <w:bCs w:val="0"/>
                <w:sz w:val="16"/>
              </w:rPr>
            </w:pPr>
            <w:r w:rsidRPr="005D3908">
              <w:rPr>
                <w:rFonts w:ascii="Segoe UI Symbol" w:hAnsi="Segoe UI Symbol" w:cs="Segoe UI Symbol"/>
                <w:sz w:val="16"/>
                <w:szCs w:val="16"/>
              </w:rPr>
              <w:t>☑☐☐</w:t>
            </w:r>
          </w:p>
        </w:tc>
      </w:tr>
    </w:tbl>
    <w:p w14:paraId="2086CD1B" w14:textId="5BC23205" w:rsidR="006D2547" w:rsidRPr="004B64CE" w:rsidRDefault="00A14941" w:rsidP="006D2547">
      <w:pPr>
        <w:pStyle w:val="paraA0"/>
        <w:spacing w:before="120"/>
        <w:jc w:val="center"/>
        <w:rPr>
          <w:sz w:val="16"/>
          <w:szCs w:val="16"/>
          <w:lang w:val="en-IE"/>
        </w:rPr>
      </w:pPr>
      <w:r w:rsidRPr="005D3908">
        <w:rPr>
          <w:sz w:val="16"/>
          <w:szCs w:val="16"/>
        </w:rPr>
        <w:lastRenderedPageBreak/>
        <w:t xml:space="preserve">Key: </w:t>
      </w:r>
      <w:r w:rsidRPr="005D3908">
        <w:rPr>
          <w:rFonts w:ascii="Segoe UI Symbol" w:hAnsi="Segoe UI Symbol" w:cs="Segoe UI Symbol"/>
          <w:sz w:val="16"/>
          <w:szCs w:val="16"/>
          <w:lang w:val="en-IE"/>
        </w:rPr>
        <w:t>☑☑☑</w:t>
      </w:r>
      <w:r w:rsidRPr="005D3908">
        <w:rPr>
          <w:sz w:val="16"/>
          <w:szCs w:val="16"/>
        </w:rPr>
        <w:t xml:space="preserve"> = recommended for this purpose; </w:t>
      </w:r>
      <w:r w:rsidRPr="005D3908">
        <w:rPr>
          <w:rFonts w:ascii="Segoe UI Symbol" w:hAnsi="Segoe UI Symbol" w:cs="Segoe UI Symbol"/>
          <w:sz w:val="16"/>
          <w:szCs w:val="16"/>
          <w:lang w:val="en-IE"/>
        </w:rPr>
        <w:t xml:space="preserve">☑☑☐ = </w:t>
      </w:r>
      <w:r w:rsidRPr="005D3908">
        <w:rPr>
          <w:sz w:val="16"/>
          <w:szCs w:val="16"/>
        </w:rPr>
        <w:t xml:space="preserve">recommended but has limitations; </w:t>
      </w:r>
      <w:r w:rsidRPr="005D3908">
        <w:rPr>
          <w:sz w:val="16"/>
          <w:szCs w:val="16"/>
        </w:rPr>
        <w:br/>
      </w:r>
      <w:r w:rsidRPr="005D3908">
        <w:rPr>
          <w:rFonts w:ascii="Segoe UI Symbol" w:hAnsi="Segoe UI Symbol" w:cs="Segoe UI Symbol"/>
          <w:sz w:val="16"/>
          <w:szCs w:val="16"/>
          <w:lang w:val="en-IE"/>
        </w:rPr>
        <w:t>☑☐☐</w:t>
      </w:r>
      <w:r w:rsidRPr="005D3908">
        <w:rPr>
          <w:sz w:val="16"/>
          <w:szCs w:val="16"/>
        </w:rPr>
        <w:t xml:space="preserve"> = suitable in very limited circumstances; </w:t>
      </w:r>
      <w:r w:rsidRPr="005D3908">
        <w:rPr>
          <w:rFonts w:ascii="Segoe UI Symbol" w:hAnsi="Segoe UI Symbol" w:cs="Segoe UI Symbol"/>
          <w:sz w:val="16"/>
          <w:szCs w:val="16"/>
          <w:lang w:val="en-IE"/>
        </w:rPr>
        <w:t>☐☐☐</w:t>
      </w:r>
      <w:r w:rsidRPr="005D3908">
        <w:rPr>
          <w:sz w:val="16"/>
          <w:szCs w:val="16"/>
        </w:rPr>
        <w:t xml:space="preserve"> = not appropriate for this purpose.</w:t>
      </w:r>
      <w:r w:rsidRPr="005D3908">
        <w:rPr>
          <w:sz w:val="16"/>
          <w:szCs w:val="16"/>
        </w:rPr>
        <w:br/>
      </w:r>
      <w:r w:rsidR="006D2547" w:rsidRPr="25254E45">
        <w:rPr>
          <w:sz w:val="16"/>
          <w:szCs w:val="16"/>
          <w:lang w:val="en-IE"/>
        </w:rPr>
        <w:t xml:space="preserve">IFAT = </w:t>
      </w:r>
      <w:r w:rsidR="006D2547" w:rsidRPr="004B64CE">
        <w:rPr>
          <w:color w:val="000000"/>
          <w:sz w:val="16"/>
          <w:szCs w:val="16"/>
          <w:shd w:val="clear" w:color="auto" w:fill="FFFFFF"/>
        </w:rPr>
        <w:t>immunofluorescent antibody test</w:t>
      </w:r>
      <w:r w:rsidR="006D2547" w:rsidRPr="25254E45">
        <w:rPr>
          <w:sz w:val="16"/>
          <w:szCs w:val="16"/>
          <w:lang w:val="en-IE"/>
        </w:rPr>
        <w:t xml:space="preserve">; </w:t>
      </w:r>
      <w:proofErr w:type="spellStart"/>
      <w:r w:rsidR="006D2547" w:rsidRPr="25254E45">
        <w:rPr>
          <w:sz w:val="16"/>
          <w:szCs w:val="16"/>
          <w:lang w:val="en-IE"/>
        </w:rPr>
        <w:t>MAb</w:t>
      </w:r>
      <w:proofErr w:type="spellEnd"/>
      <w:r w:rsidR="006D2547" w:rsidRPr="25254E45">
        <w:rPr>
          <w:sz w:val="16"/>
          <w:szCs w:val="16"/>
          <w:lang w:val="en-IE"/>
        </w:rPr>
        <w:t xml:space="preserve"> = monoclonal antibody; ELISA = enzyme-linked immunosorbent assay.</w:t>
      </w:r>
      <w:r w:rsidR="006D2547">
        <w:rPr>
          <w:sz w:val="16"/>
          <w:lang w:val="en-IE"/>
        </w:rPr>
        <w:br/>
      </w:r>
      <w:r w:rsidR="006D2547" w:rsidRPr="00E35C64">
        <w:rPr>
          <w:rFonts w:cs="Arial"/>
          <w:sz w:val="16"/>
          <w:szCs w:val="16"/>
          <w:u w:val="double"/>
          <w:vertAlign w:val="superscript"/>
          <w:lang w:val="en-IE"/>
        </w:rPr>
        <w:t>(a)</w:t>
      </w:r>
      <w:r w:rsidR="00846A29" w:rsidRPr="00846A29">
        <w:rPr>
          <w:rFonts w:cs="Arial"/>
          <w:sz w:val="16"/>
          <w:szCs w:val="16"/>
          <w:u w:val="double"/>
          <w:lang w:val="en-IE"/>
        </w:rPr>
        <w:t>Culture is the gold standard, but</w:t>
      </w:r>
      <w:r w:rsidR="00542A82">
        <w:rPr>
          <w:rFonts w:cs="Arial"/>
          <w:sz w:val="16"/>
          <w:szCs w:val="16"/>
          <w:u w:val="double"/>
          <w:lang w:val="en-IE"/>
        </w:rPr>
        <w:t xml:space="preserve"> </w:t>
      </w:r>
      <w:r w:rsidR="00E910B2">
        <w:rPr>
          <w:rFonts w:cs="Arial"/>
          <w:sz w:val="16"/>
          <w:szCs w:val="16"/>
          <w:u w:val="double"/>
          <w:lang w:val="en-IE"/>
        </w:rPr>
        <w:t xml:space="preserve">there are </w:t>
      </w:r>
      <w:r w:rsidR="00846A29" w:rsidRPr="00846A29">
        <w:rPr>
          <w:rFonts w:cs="Arial"/>
          <w:sz w:val="16"/>
          <w:szCs w:val="16"/>
          <w:u w:val="double"/>
          <w:lang w:val="en-IE"/>
        </w:rPr>
        <w:t xml:space="preserve">no data on specificity and sensitivity </w:t>
      </w:r>
      <w:r w:rsidR="00DF2BBC">
        <w:rPr>
          <w:rFonts w:cs="Arial"/>
          <w:sz w:val="16"/>
          <w:szCs w:val="16"/>
          <w:u w:val="double"/>
          <w:lang w:val="en-IE"/>
        </w:rPr>
        <w:t>at the</w:t>
      </w:r>
      <w:r w:rsidR="00846A29" w:rsidRPr="00846A29">
        <w:rPr>
          <w:rFonts w:cs="Arial"/>
          <w:sz w:val="16"/>
          <w:szCs w:val="16"/>
          <w:u w:val="double"/>
          <w:lang w:val="en-IE"/>
        </w:rPr>
        <w:t xml:space="preserve"> herd level. </w:t>
      </w:r>
      <w:r w:rsidR="004050EB">
        <w:rPr>
          <w:rFonts w:cs="Arial"/>
          <w:sz w:val="16"/>
          <w:szCs w:val="16"/>
          <w:u w:val="double"/>
          <w:lang w:val="en-IE"/>
        </w:rPr>
        <w:br/>
      </w:r>
      <w:r w:rsidR="00921ED8">
        <w:rPr>
          <w:rFonts w:cs="Arial"/>
          <w:sz w:val="16"/>
          <w:szCs w:val="16"/>
          <w:u w:val="double"/>
          <w:lang w:val="en-IE"/>
        </w:rPr>
        <w:t xml:space="preserve">The </w:t>
      </w:r>
      <w:r w:rsidR="00921ED8" w:rsidRPr="00846A29">
        <w:rPr>
          <w:rFonts w:cs="Arial"/>
          <w:sz w:val="16"/>
          <w:szCs w:val="16"/>
          <w:u w:val="double"/>
          <w:lang w:val="en-IE"/>
        </w:rPr>
        <w:t xml:space="preserve">characteristics </w:t>
      </w:r>
      <w:r w:rsidR="00921ED8">
        <w:rPr>
          <w:rFonts w:cs="Arial"/>
          <w:sz w:val="16"/>
          <w:szCs w:val="16"/>
          <w:u w:val="double"/>
          <w:lang w:val="en-IE"/>
        </w:rPr>
        <w:t>of the a</w:t>
      </w:r>
      <w:r w:rsidR="00846A29" w:rsidRPr="00846A29">
        <w:rPr>
          <w:rFonts w:cs="Arial"/>
          <w:sz w:val="16"/>
          <w:szCs w:val="16"/>
          <w:u w:val="double"/>
          <w:lang w:val="en-IE"/>
        </w:rPr>
        <w:t xml:space="preserve">dditional tests </w:t>
      </w:r>
      <w:r w:rsidR="00921ED8" w:rsidRPr="00846A29">
        <w:rPr>
          <w:rFonts w:cs="Arial"/>
          <w:sz w:val="16"/>
          <w:szCs w:val="16"/>
          <w:u w:val="double"/>
          <w:lang w:val="en-IE"/>
        </w:rPr>
        <w:t xml:space="preserve">described </w:t>
      </w:r>
      <w:r w:rsidR="00846A29" w:rsidRPr="00846A29">
        <w:rPr>
          <w:rFonts w:cs="Arial"/>
          <w:sz w:val="16"/>
          <w:szCs w:val="16"/>
          <w:u w:val="double"/>
          <w:lang w:val="en-IE"/>
        </w:rPr>
        <w:t>(</w:t>
      </w:r>
      <w:r w:rsidR="00921ED8">
        <w:rPr>
          <w:rFonts w:cs="Arial"/>
          <w:sz w:val="16"/>
          <w:szCs w:val="16"/>
          <w:u w:val="double"/>
          <w:lang w:val="en-IE"/>
        </w:rPr>
        <w:t xml:space="preserve">e.g. </w:t>
      </w:r>
      <w:r w:rsidR="00846A29" w:rsidRPr="00846A29">
        <w:rPr>
          <w:rFonts w:cs="Arial"/>
          <w:sz w:val="16"/>
          <w:szCs w:val="16"/>
          <w:u w:val="double"/>
          <w:lang w:val="en-IE"/>
        </w:rPr>
        <w:t>IFAT and M</w:t>
      </w:r>
      <w:r w:rsidR="005854E2">
        <w:rPr>
          <w:rFonts w:cs="Arial"/>
          <w:sz w:val="16"/>
          <w:szCs w:val="16"/>
          <w:u w:val="double"/>
          <w:lang w:val="en-IE"/>
        </w:rPr>
        <w:t>a</w:t>
      </w:r>
      <w:r w:rsidR="00846A29" w:rsidRPr="00846A29">
        <w:rPr>
          <w:rFonts w:cs="Arial"/>
          <w:sz w:val="16"/>
          <w:szCs w:val="16"/>
          <w:u w:val="double"/>
          <w:lang w:val="en-IE"/>
        </w:rPr>
        <w:t>b</w:t>
      </w:r>
      <w:r w:rsidR="005854E2">
        <w:rPr>
          <w:rFonts w:cs="Arial"/>
          <w:sz w:val="16"/>
          <w:szCs w:val="16"/>
          <w:u w:val="double"/>
          <w:lang w:val="en-IE"/>
        </w:rPr>
        <w:t>-</w:t>
      </w:r>
      <w:r w:rsidR="005854E2" w:rsidRPr="005854E2">
        <w:rPr>
          <w:rFonts w:cs="Arial"/>
          <w:sz w:val="16"/>
          <w:szCs w:val="16"/>
          <w:u w:val="double"/>
          <w:lang w:val="en-IE"/>
        </w:rPr>
        <w:t>based capture ELISA</w:t>
      </w:r>
      <w:r w:rsidR="00846A29" w:rsidRPr="00846A29">
        <w:rPr>
          <w:rFonts w:cs="Arial"/>
          <w:sz w:val="16"/>
          <w:szCs w:val="16"/>
          <w:u w:val="double"/>
          <w:lang w:val="en-IE"/>
        </w:rPr>
        <w:t xml:space="preserve">) are </w:t>
      </w:r>
      <w:r w:rsidR="004050EB">
        <w:rPr>
          <w:rFonts w:cs="Arial"/>
          <w:sz w:val="16"/>
          <w:szCs w:val="16"/>
          <w:u w:val="double"/>
          <w:lang w:val="en-IE"/>
        </w:rPr>
        <w:br/>
      </w:r>
      <w:r w:rsidR="00846A29" w:rsidRPr="00846A29">
        <w:rPr>
          <w:rFonts w:cs="Arial"/>
          <w:sz w:val="16"/>
          <w:szCs w:val="16"/>
          <w:u w:val="double"/>
          <w:lang w:val="en-IE"/>
        </w:rPr>
        <w:t xml:space="preserve">compared </w:t>
      </w:r>
      <w:r w:rsidR="005854E2">
        <w:rPr>
          <w:rFonts w:cs="Arial"/>
          <w:sz w:val="16"/>
          <w:szCs w:val="16"/>
          <w:u w:val="double"/>
          <w:lang w:val="en-IE"/>
        </w:rPr>
        <w:t>with</w:t>
      </w:r>
      <w:r w:rsidR="00846A29" w:rsidRPr="00846A29">
        <w:rPr>
          <w:rFonts w:cs="Arial"/>
          <w:sz w:val="16"/>
          <w:szCs w:val="16"/>
          <w:u w:val="double"/>
          <w:lang w:val="en-IE"/>
        </w:rPr>
        <w:t xml:space="preserve"> culture </w:t>
      </w:r>
      <w:r w:rsidR="005854E2">
        <w:rPr>
          <w:rFonts w:cs="Arial"/>
          <w:sz w:val="16"/>
          <w:szCs w:val="16"/>
          <w:u w:val="double"/>
          <w:lang w:val="en-IE"/>
        </w:rPr>
        <w:t>at the</w:t>
      </w:r>
      <w:r w:rsidR="00846A29" w:rsidRPr="00846A29">
        <w:rPr>
          <w:rFonts w:cs="Arial"/>
          <w:sz w:val="16"/>
          <w:szCs w:val="16"/>
          <w:u w:val="double"/>
          <w:lang w:val="en-IE"/>
        </w:rPr>
        <w:t xml:space="preserve"> sample level, not </w:t>
      </w:r>
      <w:r w:rsidR="005854E2">
        <w:rPr>
          <w:rFonts w:cs="Arial"/>
          <w:sz w:val="16"/>
          <w:szCs w:val="16"/>
          <w:u w:val="double"/>
          <w:lang w:val="en-IE"/>
        </w:rPr>
        <w:t>at the</w:t>
      </w:r>
      <w:r w:rsidR="00846A29" w:rsidRPr="00846A29">
        <w:rPr>
          <w:rFonts w:cs="Arial"/>
          <w:sz w:val="16"/>
          <w:szCs w:val="16"/>
          <w:u w:val="double"/>
          <w:lang w:val="en-IE"/>
        </w:rPr>
        <w:t xml:space="preserve"> herd level.</w:t>
      </w:r>
      <w:r w:rsidR="006D2547" w:rsidRPr="00E35C64">
        <w:rPr>
          <w:rFonts w:cs="Arial"/>
          <w:sz w:val="16"/>
          <w:szCs w:val="16"/>
          <w:u w:val="double"/>
          <w:lang w:val="en-IE"/>
        </w:rPr>
        <w:br/>
      </w:r>
      <w:r w:rsidR="006D2547" w:rsidRPr="25254E45">
        <w:rPr>
          <w:sz w:val="16"/>
          <w:szCs w:val="16"/>
          <w:vertAlign w:val="superscript"/>
          <w:lang w:val="en-IE"/>
        </w:rPr>
        <w:t>(</w:t>
      </w:r>
      <w:r w:rsidR="00846A29">
        <w:rPr>
          <w:sz w:val="16"/>
          <w:szCs w:val="16"/>
          <w:vertAlign w:val="superscript"/>
          <w:lang w:val="en-IE"/>
        </w:rPr>
        <w:t>b</w:t>
      </w:r>
      <w:r w:rsidR="006D2547" w:rsidRPr="25254E45">
        <w:rPr>
          <w:sz w:val="16"/>
          <w:szCs w:val="16"/>
          <w:vertAlign w:val="superscript"/>
          <w:lang w:val="en-IE"/>
        </w:rPr>
        <w:t>)</w:t>
      </w:r>
      <w:r w:rsidR="006D2547" w:rsidRPr="000860F1">
        <w:rPr>
          <w:rFonts w:cs="Arial"/>
          <w:sz w:val="16"/>
          <w:szCs w:val="16"/>
        </w:rPr>
        <w:t>A combination of agent identification methods applied on the same clinical sample is recommended.</w:t>
      </w:r>
    </w:p>
    <w:p w14:paraId="06767DAC" w14:textId="417C5E46" w:rsidR="005A3B74" w:rsidRPr="004B64CE" w:rsidRDefault="005A3B74" w:rsidP="005A3B74">
      <w:pPr>
        <w:pStyle w:val="para1"/>
        <w:rPr>
          <w:lang w:val="en-IE"/>
        </w:rPr>
      </w:pPr>
      <w:r w:rsidRPr="004B64CE">
        <w:rPr>
          <w:lang w:val="en-IE"/>
        </w:rPr>
        <w:t>Culturing and identification of the organism is a suitable test for certifying individual animal prior to movement.</w:t>
      </w:r>
      <w:r w:rsidR="00280628" w:rsidRPr="004B64CE">
        <w:rPr>
          <w:lang w:val="en-IE"/>
        </w:rPr>
        <w:t xml:space="preserve"> </w:t>
      </w:r>
      <w:r w:rsidRPr="004B64CE">
        <w:rPr>
          <w:lang w:val="en-IE"/>
        </w:rPr>
        <w:t>The validated sensitive and specific monoclonal antibody (</w:t>
      </w:r>
      <w:proofErr w:type="spellStart"/>
      <w:r w:rsidRPr="004B64CE">
        <w:rPr>
          <w:lang w:val="en-IE"/>
        </w:rPr>
        <w:t>MAb</w:t>
      </w:r>
      <w:proofErr w:type="spellEnd"/>
      <w:r w:rsidRPr="004B64CE">
        <w:rPr>
          <w:lang w:val="en-IE"/>
        </w:rPr>
        <w:t>)-based capture enzyme-linked immunosorbent assay (ELISA) screening procedure (</w:t>
      </w:r>
      <w:r w:rsidRPr="00273351">
        <w:rPr>
          <w:lang w:val="en-IE"/>
        </w:rPr>
        <w:t xml:space="preserve">Brooks </w:t>
      </w:r>
      <w:r w:rsidRPr="00273351">
        <w:rPr>
          <w:i/>
          <w:lang w:val="en-IE"/>
        </w:rPr>
        <w:t>et al.,</w:t>
      </w:r>
      <w:r w:rsidRPr="00273351">
        <w:rPr>
          <w:lang w:val="en-IE"/>
        </w:rPr>
        <w:t xml:space="preserve"> 2004; Devenish </w:t>
      </w:r>
      <w:r w:rsidRPr="00273351">
        <w:rPr>
          <w:i/>
          <w:lang w:val="en-IE"/>
        </w:rPr>
        <w:t>et al.,</w:t>
      </w:r>
      <w:r w:rsidRPr="00273351">
        <w:rPr>
          <w:lang w:val="en-IE"/>
        </w:rPr>
        <w:t xml:space="preserve"> 2005</w:t>
      </w:r>
      <w:r w:rsidRPr="004B64CE">
        <w:rPr>
          <w:lang w:val="en-IE"/>
        </w:rPr>
        <w:t xml:space="preserve">) can accurately detect </w:t>
      </w:r>
      <w:r w:rsidRPr="004B64CE">
        <w:rPr>
          <w:i/>
          <w:lang w:val="en-IE"/>
        </w:rPr>
        <w:t xml:space="preserve">C. </w:t>
      </w:r>
      <w:proofErr w:type="spellStart"/>
      <w:r w:rsidRPr="004B64CE">
        <w:rPr>
          <w:i/>
          <w:lang w:val="en-IE"/>
        </w:rPr>
        <w:t>fetus</w:t>
      </w:r>
      <w:proofErr w:type="spellEnd"/>
      <w:r w:rsidRPr="004B64CE">
        <w:rPr>
          <w:lang w:val="en-IE"/>
        </w:rPr>
        <w:t xml:space="preserve"> subsp. from incubated Clarke’s transport enrichment medium (TEM). Only positive ELISA results are cultured for confirmation of the specific subspecies using standard isolation and identification methods. This procedure has the advantage of more rapid turnaround times for reporting, and ease, compared with traditional cultural methods.</w:t>
      </w:r>
    </w:p>
    <w:p w14:paraId="4C5B73D3" w14:textId="03BF666E" w:rsidR="005A3B74" w:rsidRPr="004B64CE" w:rsidRDefault="005A3B74" w:rsidP="005A3B74">
      <w:pPr>
        <w:pStyle w:val="para1"/>
        <w:rPr>
          <w:lang w:val="en-IE"/>
        </w:rPr>
      </w:pPr>
      <w:proofErr w:type="spellStart"/>
      <w:r w:rsidRPr="004B64CE">
        <w:rPr>
          <w:lang w:val="en-IE"/>
        </w:rPr>
        <w:t>Cfv</w:t>
      </w:r>
      <w:proofErr w:type="spellEnd"/>
      <w:r w:rsidRPr="004B64CE">
        <w:rPr>
          <w:lang w:val="en-IE"/>
        </w:rPr>
        <w:t xml:space="preserve"> and </w:t>
      </w:r>
      <w:proofErr w:type="spellStart"/>
      <w:r w:rsidRPr="004B64CE">
        <w:rPr>
          <w:lang w:val="en-IE"/>
        </w:rPr>
        <w:t>Cff</w:t>
      </w:r>
      <w:proofErr w:type="spellEnd"/>
      <w:r w:rsidRPr="004B64CE">
        <w:rPr>
          <w:lang w:val="en-IE"/>
        </w:rPr>
        <w:t xml:space="preserve"> can be differentiated by the 1% glycine tolerance test and H</w:t>
      </w:r>
      <w:r w:rsidRPr="004B64CE">
        <w:rPr>
          <w:vertAlign w:val="subscript"/>
          <w:lang w:val="en-IE"/>
        </w:rPr>
        <w:t>2</w:t>
      </w:r>
      <w:r w:rsidRPr="004B64CE">
        <w:rPr>
          <w:lang w:val="en-IE"/>
        </w:rPr>
        <w:t xml:space="preserve">S production in cysteine-rich medium; </w:t>
      </w:r>
      <w:proofErr w:type="spellStart"/>
      <w:r w:rsidRPr="004B64CE">
        <w:rPr>
          <w:lang w:val="en-IE"/>
        </w:rPr>
        <w:t>Cfv</w:t>
      </w:r>
      <w:proofErr w:type="spellEnd"/>
      <w:r w:rsidRPr="004B64CE">
        <w:rPr>
          <w:lang w:val="en-IE"/>
        </w:rPr>
        <w:t xml:space="preserve"> is not able to grow in the presence of 1% glycine and not able to produce H</w:t>
      </w:r>
      <w:r w:rsidRPr="004B64CE">
        <w:rPr>
          <w:vertAlign w:val="subscript"/>
          <w:lang w:val="en-IE"/>
        </w:rPr>
        <w:t>2</w:t>
      </w:r>
      <w:r w:rsidRPr="004B64CE">
        <w:rPr>
          <w:lang w:val="en-IE"/>
        </w:rPr>
        <w:t xml:space="preserve">S from cysteine-rich medium, whereas </w:t>
      </w:r>
      <w:proofErr w:type="spellStart"/>
      <w:r w:rsidRPr="004B64CE">
        <w:rPr>
          <w:lang w:val="en-IE"/>
        </w:rPr>
        <w:t>Cff</w:t>
      </w:r>
      <w:proofErr w:type="spellEnd"/>
      <w:r w:rsidRPr="004B64CE">
        <w:rPr>
          <w:lang w:val="en-IE"/>
        </w:rPr>
        <w:t xml:space="preserve"> is 1% glycine tolerant and H</w:t>
      </w:r>
      <w:r w:rsidRPr="004B64CE">
        <w:rPr>
          <w:vertAlign w:val="subscript"/>
          <w:lang w:val="en-IE"/>
        </w:rPr>
        <w:t>2</w:t>
      </w:r>
      <w:r w:rsidRPr="004B64CE">
        <w:rPr>
          <w:lang w:val="en-IE"/>
        </w:rPr>
        <w:t>S production positive (</w:t>
      </w:r>
      <w:r w:rsidRPr="00273351">
        <w:rPr>
          <w:lang w:val="en-IE"/>
        </w:rPr>
        <w:t xml:space="preserve">Florent </w:t>
      </w:r>
      <w:r w:rsidRPr="00273351">
        <w:rPr>
          <w:i/>
          <w:lang w:val="en-IE"/>
        </w:rPr>
        <w:t>et al.</w:t>
      </w:r>
      <w:r w:rsidRPr="00273351">
        <w:rPr>
          <w:lang w:val="en-IE"/>
        </w:rPr>
        <w:t>, 1959; Veron &amp; Chatelain, 1973</w:t>
      </w:r>
      <w:r w:rsidRPr="004B64CE">
        <w:rPr>
          <w:lang w:val="en-IE"/>
        </w:rPr>
        <w:t>). Neither DNA–DNA hybridisation (</w:t>
      </w:r>
      <w:r w:rsidRPr="00273351">
        <w:rPr>
          <w:lang w:val="en-IE"/>
        </w:rPr>
        <w:t>Harvey &amp; Greenwood, 1983</w:t>
      </w:r>
      <w:r w:rsidRPr="004B64CE">
        <w:rPr>
          <w:lang w:val="en-IE"/>
        </w:rPr>
        <w:t>) nor protein-banding patterns using polyacrylamide gel electrophoresis (PAGE) of whole cell proteins (</w:t>
      </w:r>
      <w:r w:rsidRPr="00273351">
        <w:rPr>
          <w:lang w:val="en-IE"/>
        </w:rPr>
        <w:t xml:space="preserve">Vandamme </w:t>
      </w:r>
      <w:r w:rsidRPr="00273351">
        <w:rPr>
          <w:i/>
          <w:lang w:val="en-IE"/>
        </w:rPr>
        <w:t>et al</w:t>
      </w:r>
      <w:r w:rsidRPr="00273351">
        <w:rPr>
          <w:lang w:val="en-IE"/>
        </w:rPr>
        <w:t>., 1990</w:t>
      </w:r>
      <w:r w:rsidRPr="004B64CE">
        <w:rPr>
          <w:lang w:val="en-IE"/>
        </w:rPr>
        <w:t xml:space="preserve">) revealed any major difference between </w:t>
      </w:r>
      <w:proofErr w:type="spellStart"/>
      <w:r w:rsidRPr="004B64CE">
        <w:rPr>
          <w:lang w:val="en-IE"/>
        </w:rPr>
        <w:t>Cfv</w:t>
      </w:r>
      <w:proofErr w:type="spellEnd"/>
      <w:r w:rsidRPr="004B64CE">
        <w:rPr>
          <w:lang w:val="en-IE"/>
        </w:rPr>
        <w:t xml:space="preserve"> and </w:t>
      </w:r>
      <w:proofErr w:type="spellStart"/>
      <w:r w:rsidRPr="004B64CE">
        <w:rPr>
          <w:lang w:val="en-IE"/>
        </w:rPr>
        <w:t>Cff</w:t>
      </w:r>
      <w:proofErr w:type="spellEnd"/>
      <w:r w:rsidRPr="004B64CE">
        <w:rPr>
          <w:lang w:val="en-IE"/>
        </w:rPr>
        <w:t>. MALDI-TOF (</w:t>
      </w:r>
      <w:r w:rsidRPr="004B64CE">
        <w:rPr>
          <w:rStyle w:val="maintitle"/>
          <w:lang w:val="en-IE"/>
        </w:rPr>
        <w:t>matrix assisted laser desorption ionisation–time of flight</w:t>
      </w:r>
      <w:r w:rsidRPr="004B64CE">
        <w:rPr>
          <w:lang w:val="en-IE"/>
        </w:rPr>
        <w:t xml:space="preserve">) mass spectrometry can be used to identify </w:t>
      </w:r>
      <w:r w:rsidRPr="004B64CE">
        <w:rPr>
          <w:i/>
          <w:lang w:val="en-IE"/>
        </w:rPr>
        <w:t xml:space="preserve">C. </w:t>
      </w:r>
      <w:proofErr w:type="spellStart"/>
      <w:r w:rsidRPr="004B64CE">
        <w:rPr>
          <w:i/>
          <w:lang w:val="en-IE"/>
        </w:rPr>
        <w:t>fetus</w:t>
      </w:r>
      <w:proofErr w:type="spellEnd"/>
      <w:r w:rsidRPr="004B64CE">
        <w:rPr>
          <w:lang w:val="en-IE"/>
        </w:rPr>
        <w:t xml:space="preserve"> at species level (</w:t>
      </w:r>
      <w:proofErr w:type="spellStart"/>
      <w:r w:rsidRPr="00273351">
        <w:rPr>
          <w:lang w:val="en-IE"/>
        </w:rPr>
        <w:t>Bessede</w:t>
      </w:r>
      <w:proofErr w:type="spellEnd"/>
      <w:r w:rsidRPr="00273351">
        <w:rPr>
          <w:lang w:val="en-IE"/>
        </w:rPr>
        <w:t xml:space="preserve"> </w:t>
      </w:r>
      <w:r w:rsidRPr="00273351">
        <w:rPr>
          <w:i/>
          <w:lang w:val="en-IE"/>
        </w:rPr>
        <w:t>et al.</w:t>
      </w:r>
      <w:r w:rsidRPr="00273351">
        <w:rPr>
          <w:lang w:val="en-IE"/>
        </w:rPr>
        <w:t>, 2011</w:t>
      </w:r>
      <w:r w:rsidRPr="004B64CE">
        <w:rPr>
          <w:lang w:val="en-IE"/>
        </w:rPr>
        <w:t xml:space="preserve">), but this assay is not able to differentiate between </w:t>
      </w:r>
      <w:proofErr w:type="spellStart"/>
      <w:r w:rsidRPr="004B64CE">
        <w:rPr>
          <w:lang w:val="en-IE"/>
        </w:rPr>
        <w:t>Cff</w:t>
      </w:r>
      <w:proofErr w:type="spellEnd"/>
      <w:r w:rsidRPr="004B64CE">
        <w:rPr>
          <w:lang w:val="en-IE"/>
        </w:rPr>
        <w:t xml:space="preserve"> and </w:t>
      </w:r>
      <w:proofErr w:type="spellStart"/>
      <w:r w:rsidRPr="004B64CE">
        <w:rPr>
          <w:lang w:val="en-IE"/>
        </w:rPr>
        <w:t>Cfv</w:t>
      </w:r>
      <w:proofErr w:type="spellEnd"/>
      <w:r w:rsidRPr="004B64CE">
        <w:rPr>
          <w:lang w:val="en-IE"/>
        </w:rPr>
        <w:t xml:space="preserve">. Of all described molecular tests, only polymerase chain reaction (PCR) assays targeting the </w:t>
      </w:r>
      <w:proofErr w:type="spellStart"/>
      <w:r w:rsidRPr="004B64CE">
        <w:rPr>
          <w:i/>
          <w:lang w:val="en-IE"/>
        </w:rPr>
        <w:t>nahE</w:t>
      </w:r>
      <w:proofErr w:type="spellEnd"/>
      <w:r w:rsidRPr="004B64CE">
        <w:rPr>
          <w:lang w:val="en-IE"/>
        </w:rPr>
        <w:t xml:space="preserve"> gene, both conventional and real-time (</w:t>
      </w:r>
      <w:r w:rsidRPr="00273351">
        <w:rPr>
          <w:lang w:val="en-IE"/>
        </w:rPr>
        <w:t xml:space="preserve">Abril </w:t>
      </w:r>
      <w:r w:rsidRPr="00273351">
        <w:rPr>
          <w:i/>
          <w:lang w:val="en-IE"/>
        </w:rPr>
        <w:t>et al</w:t>
      </w:r>
      <w:r w:rsidRPr="00273351">
        <w:rPr>
          <w:lang w:val="en-IE"/>
        </w:rPr>
        <w:t xml:space="preserve">., 2007; van der Graaf-van </w:t>
      </w:r>
      <w:proofErr w:type="spellStart"/>
      <w:r w:rsidRPr="00273351">
        <w:rPr>
          <w:lang w:val="en-IE"/>
        </w:rPr>
        <w:t>Bloois</w:t>
      </w:r>
      <w:proofErr w:type="spellEnd"/>
      <w:r w:rsidRPr="00273351">
        <w:rPr>
          <w:lang w:val="en-IE"/>
        </w:rPr>
        <w:t xml:space="preserve"> </w:t>
      </w:r>
      <w:r w:rsidRPr="00273351">
        <w:rPr>
          <w:i/>
          <w:lang w:val="en-IE"/>
        </w:rPr>
        <w:t>et al.</w:t>
      </w:r>
      <w:r w:rsidRPr="00273351">
        <w:rPr>
          <w:lang w:val="en-IE"/>
        </w:rPr>
        <w:t>, 2013</w:t>
      </w:r>
      <w:r w:rsidRPr="004B64CE">
        <w:rPr>
          <w:lang w:val="en-IE"/>
        </w:rPr>
        <w:t xml:space="preserve">), </w:t>
      </w:r>
      <w:r w:rsidR="00021E1E" w:rsidRPr="00021E1E">
        <w:rPr>
          <w:u w:val="double"/>
          <w:lang w:val="en-IE"/>
        </w:rPr>
        <w:t>and</w:t>
      </w:r>
      <w:r w:rsidR="00021E1E">
        <w:rPr>
          <w:lang w:val="en-IE"/>
        </w:rPr>
        <w:t xml:space="preserve"> </w:t>
      </w:r>
      <w:proofErr w:type="spellStart"/>
      <w:r w:rsidRPr="004B64CE">
        <w:rPr>
          <w:lang w:val="en-IE"/>
        </w:rPr>
        <w:t>multilocus</w:t>
      </w:r>
      <w:proofErr w:type="spellEnd"/>
      <w:r w:rsidRPr="004B64CE">
        <w:rPr>
          <w:lang w:val="en-IE"/>
        </w:rPr>
        <w:t xml:space="preserve"> sequence typing (MLST) </w:t>
      </w:r>
      <w:r w:rsidRPr="00021E1E">
        <w:rPr>
          <w:strike/>
          <w:lang w:val="en-IE"/>
        </w:rPr>
        <w:t>and amplified fragment length polymorphism (AFLP) (</w:t>
      </w:r>
      <w:r w:rsidRPr="00273351">
        <w:rPr>
          <w:strike/>
          <w:lang w:val="en-IE"/>
        </w:rPr>
        <w:t xml:space="preserve">van Bergen </w:t>
      </w:r>
      <w:r w:rsidRPr="00273351">
        <w:rPr>
          <w:i/>
          <w:strike/>
          <w:lang w:val="en-IE"/>
        </w:rPr>
        <w:t>et al.</w:t>
      </w:r>
      <w:r w:rsidRPr="00273351">
        <w:rPr>
          <w:strike/>
          <w:lang w:val="en-IE"/>
        </w:rPr>
        <w:t>, 2005a; Wagenaar</w:t>
      </w:r>
      <w:r w:rsidRPr="00273351">
        <w:rPr>
          <w:i/>
          <w:strike/>
          <w:lang w:val="en-IE"/>
        </w:rPr>
        <w:t xml:space="preserve"> et al</w:t>
      </w:r>
      <w:r w:rsidRPr="00273351">
        <w:rPr>
          <w:strike/>
          <w:lang w:val="en-IE"/>
        </w:rPr>
        <w:t>., 2001</w:t>
      </w:r>
      <w:r w:rsidRPr="00021E1E">
        <w:rPr>
          <w:strike/>
          <w:lang w:val="en-IE"/>
        </w:rPr>
        <w:t xml:space="preserve">) </w:t>
      </w:r>
      <w:r w:rsidRPr="004B64CE">
        <w:rPr>
          <w:lang w:val="en-IE"/>
        </w:rPr>
        <w:t xml:space="preserve">are able to identify </w:t>
      </w:r>
      <w:r w:rsidRPr="004B64CE">
        <w:rPr>
          <w:i/>
          <w:lang w:val="en-IE"/>
        </w:rPr>
        <w:t xml:space="preserve">C. </w:t>
      </w:r>
      <w:proofErr w:type="spellStart"/>
      <w:r w:rsidRPr="004B64CE">
        <w:rPr>
          <w:i/>
          <w:lang w:val="en-IE"/>
        </w:rPr>
        <w:t>fetus</w:t>
      </w:r>
      <w:proofErr w:type="spellEnd"/>
      <w:r w:rsidRPr="004B64CE">
        <w:rPr>
          <w:lang w:val="en-IE"/>
        </w:rPr>
        <w:t xml:space="preserve"> reliably at the species level. Several molecular methods have been described claiming to differentiate between </w:t>
      </w:r>
      <w:proofErr w:type="spellStart"/>
      <w:r w:rsidRPr="004B64CE">
        <w:rPr>
          <w:lang w:val="en-IE"/>
        </w:rPr>
        <w:t>Cff</w:t>
      </w:r>
      <w:proofErr w:type="spellEnd"/>
      <w:r w:rsidRPr="004B64CE">
        <w:rPr>
          <w:lang w:val="en-IE"/>
        </w:rPr>
        <w:t xml:space="preserve"> and </w:t>
      </w:r>
      <w:proofErr w:type="spellStart"/>
      <w:r w:rsidRPr="004B64CE">
        <w:rPr>
          <w:lang w:val="en-IE"/>
        </w:rPr>
        <w:t>Cfv</w:t>
      </w:r>
      <w:proofErr w:type="spellEnd"/>
      <w:r w:rsidRPr="004B64CE">
        <w:rPr>
          <w:lang w:val="en-IE"/>
        </w:rPr>
        <w:t>, including PCR (</w:t>
      </w:r>
      <w:r w:rsidRPr="00273351">
        <w:rPr>
          <w:lang w:val="en-IE"/>
        </w:rPr>
        <w:t xml:space="preserve">Abril </w:t>
      </w:r>
      <w:r w:rsidRPr="00273351">
        <w:rPr>
          <w:i/>
          <w:lang w:val="en-IE"/>
        </w:rPr>
        <w:t>et al.,</w:t>
      </w:r>
      <w:r w:rsidRPr="00273351">
        <w:rPr>
          <w:lang w:val="en-IE"/>
        </w:rPr>
        <w:t xml:space="preserve"> 2007; Hum </w:t>
      </w:r>
      <w:r w:rsidRPr="00273351">
        <w:rPr>
          <w:i/>
          <w:lang w:val="en-IE"/>
        </w:rPr>
        <w:t>et al</w:t>
      </w:r>
      <w:r w:rsidRPr="00273351">
        <w:rPr>
          <w:lang w:val="en-IE"/>
        </w:rPr>
        <w:t xml:space="preserve">., 1997; Tu </w:t>
      </w:r>
      <w:r w:rsidRPr="00273351">
        <w:rPr>
          <w:i/>
          <w:lang w:val="en-IE"/>
        </w:rPr>
        <w:t>et al</w:t>
      </w:r>
      <w:r w:rsidRPr="00273351">
        <w:rPr>
          <w:lang w:val="en-IE"/>
        </w:rPr>
        <w:t xml:space="preserve">., 2005; van Bergen </w:t>
      </w:r>
      <w:r w:rsidRPr="00273351">
        <w:rPr>
          <w:i/>
          <w:lang w:val="en-IE"/>
        </w:rPr>
        <w:t>et al</w:t>
      </w:r>
      <w:r w:rsidRPr="00273351">
        <w:rPr>
          <w:lang w:val="en-IE"/>
        </w:rPr>
        <w:t xml:space="preserve">., 2005c; </w:t>
      </w:r>
      <w:r w:rsidR="00A24772" w:rsidRPr="00273351">
        <w:rPr>
          <w:u w:val="double"/>
          <w:lang w:val="en-IE"/>
        </w:rPr>
        <w:t xml:space="preserve">van der Graaf-van </w:t>
      </w:r>
      <w:proofErr w:type="spellStart"/>
      <w:r w:rsidR="00A24772" w:rsidRPr="00273351">
        <w:rPr>
          <w:u w:val="double"/>
          <w:lang w:val="en-IE"/>
        </w:rPr>
        <w:t>Bloois</w:t>
      </w:r>
      <w:proofErr w:type="spellEnd"/>
      <w:r w:rsidR="00A24772" w:rsidRPr="00273351">
        <w:rPr>
          <w:u w:val="double"/>
          <w:lang w:val="en-IE"/>
        </w:rPr>
        <w:t xml:space="preserve"> </w:t>
      </w:r>
      <w:r w:rsidR="00A24772" w:rsidRPr="00273351">
        <w:rPr>
          <w:i/>
          <w:u w:val="double"/>
          <w:lang w:val="en-IE"/>
        </w:rPr>
        <w:t>et al.,</w:t>
      </w:r>
      <w:r w:rsidR="00A24772" w:rsidRPr="00273351">
        <w:rPr>
          <w:u w:val="double"/>
          <w:lang w:val="en-IE"/>
        </w:rPr>
        <w:t xml:space="preserve"> 2024</w:t>
      </w:r>
      <w:r w:rsidR="00A24772" w:rsidRPr="00A24772">
        <w:rPr>
          <w:u w:val="double"/>
          <w:lang w:val="en-IE"/>
        </w:rPr>
        <w:t>;</w:t>
      </w:r>
      <w:r w:rsidR="00A24772">
        <w:rPr>
          <w:lang w:val="en-IE"/>
        </w:rPr>
        <w:t xml:space="preserve"> </w:t>
      </w:r>
      <w:r w:rsidRPr="00273351">
        <w:rPr>
          <w:lang w:val="en-IE"/>
        </w:rPr>
        <w:t xml:space="preserve">Wang </w:t>
      </w:r>
      <w:r w:rsidRPr="00273351">
        <w:rPr>
          <w:i/>
          <w:lang w:val="en-IE"/>
        </w:rPr>
        <w:t>et al</w:t>
      </w:r>
      <w:r w:rsidRPr="00273351">
        <w:rPr>
          <w:lang w:val="en-IE"/>
        </w:rPr>
        <w:t>., 2002)</w:t>
      </w:r>
      <w:r w:rsidRPr="00273351">
        <w:rPr>
          <w:strike/>
          <w:lang w:val="en-IE"/>
        </w:rPr>
        <w:t>,</w:t>
      </w:r>
      <w:r w:rsidRPr="00A40E27">
        <w:rPr>
          <w:strike/>
          <w:lang w:val="en-IE"/>
        </w:rPr>
        <w:t xml:space="preserve"> pulsed-field gel electrophoresis (PFGE) (</w:t>
      </w:r>
      <w:r w:rsidRPr="00273351">
        <w:rPr>
          <w:strike/>
          <w:lang w:val="en-IE"/>
        </w:rPr>
        <w:t>On &amp; Harrington, 2001)</w:t>
      </w:r>
      <w:r w:rsidRPr="00133F48">
        <w:rPr>
          <w:strike/>
          <w:lang w:val="en-IE"/>
        </w:rPr>
        <w:t>,</w:t>
      </w:r>
      <w:r w:rsidRPr="004B64CE">
        <w:rPr>
          <w:lang w:val="en-IE"/>
        </w:rPr>
        <w:t xml:space="preserve"> MLST (</w:t>
      </w:r>
      <w:r w:rsidRPr="00273351">
        <w:rPr>
          <w:lang w:val="en-IE"/>
        </w:rPr>
        <w:t xml:space="preserve">van Bergen </w:t>
      </w:r>
      <w:r w:rsidRPr="00273351">
        <w:rPr>
          <w:i/>
          <w:lang w:val="en-IE"/>
        </w:rPr>
        <w:t>et al</w:t>
      </w:r>
      <w:r w:rsidRPr="00273351">
        <w:rPr>
          <w:lang w:val="en-IE"/>
        </w:rPr>
        <w:t>., 2005a</w:t>
      </w:r>
      <w:r w:rsidRPr="004B64CE">
        <w:rPr>
          <w:lang w:val="en-IE"/>
        </w:rPr>
        <w:t xml:space="preserve">) and AFLP </w:t>
      </w:r>
      <w:r w:rsidRPr="00273351">
        <w:rPr>
          <w:strike/>
          <w:lang w:val="en-IE"/>
        </w:rPr>
        <w:t xml:space="preserve">(Wagenaar </w:t>
      </w:r>
      <w:r w:rsidRPr="00273351">
        <w:rPr>
          <w:i/>
          <w:strike/>
          <w:lang w:val="en-IE"/>
        </w:rPr>
        <w:t>et al</w:t>
      </w:r>
      <w:r w:rsidRPr="00273351">
        <w:rPr>
          <w:strike/>
          <w:lang w:val="en-IE"/>
        </w:rPr>
        <w:t>., 2001)</w:t>
      </w:r>
      <w:r w:rsidRPr="00965C0E">
        <w:rPr>
          <w:strike/>
          <w:lang w:val="en-IE"/>
        </w:rPr>
        <w:t xml:space="preserve"> </w:t>
      </w:r>
      <w:r w:rsidRPr="004B64CE">
        <w:rPr>
          <w:lang w:val="en-IE"/>
        </w:rPr>
        <w:t xml:space="preserve">(see also Section B.1.9), </w:t>
      </w:r>
      <w:r w:rsidRPr="003E0560">
        <w:rPr>
          <w:strike/>
          <w:lang w:val="en-IE"/>
        </w:rPr>
        <w:t xml:space="preserve">but none of these molecular tests </w:t>
      </w:r>
      <w:r w:rsidR="003E0560" w:rsidRPr="003E0560">
        <w:rPr>
          <w:u w:val="double"/>
          <w:lang w:val="en-IE"/>
        </w:rPr>
        <w:t xml:space="preserve">of which only the PCR targeting the </w:t>
      </w:r>
      <w:proofErr w:type="spellStart"/>
      <w:r w:rsidR="003E0560" w:rsidRPr="003E0560">
        <w:rPr>
          <w:i/>
          <w:iCs/>
          <w:u w:val="double"/>
          <w:lang w:val="en-IE"/>
        </w:rPr>
        <w:t>asd</w:t>
      </w:r>
      <w:proofErr w:type="spellEnd"/>
      <w:r w:rsidR="003E0560" w:rsidRPr="003E0560">
        <w:rPr>
          <w:u w:val="double"/>
          <w:lang w:val="en-IE"/>
        </w:rPr>
        <w:t xml:space="preserve"> ge</w:t>
      </w:r>
      <w:r w:rsidR="003E0560">
        <w:rPr>
          <w:u w:val="double"/>
          <w:lang w:val="en-IE"/>
        </w:rPr>
        <w:t>ne</w:t>
      </w:r>
      <w:r w:rsidR="003E0560">
        <w:rPr>
          <w:lang w:val="en-IE"/>
        </w:rPr>
        <w:t xml:space="preserve"> </w:t>
      </w:r>
      <w:r w:rsidRPr="004B64CE">
        <w:rPr>
          <w:lang w:val="en-IE"/>
        </w:rPr>
        <w:t xml:space="preserve">is able to identify the </w:t>
      </w:r>
      <w:r w:rsidRPr="004B64CE">
        <w:rPr>
          <w:i/>
          <w:lang w:val="en-IE"/>
        </w:rPr>
        <w:t xml:space="preserve">C. </w:t>
      </w:r>
      <w:proofErr w:type="spellStart"/>
      <w:r w:rsidRPr="004B64CE">
        <w:rPr>
          <w:i/>
          <w:lang w:val="en-IE"/>
        </w:rPr>
        <w:t>fetus</w:t>
      </w:r>
      <w:proofErr w:type="spellEnd"/>
      <w:r w:rsidRPr="004B64CE">
        <w:rPr>
          <w:lang w:val="en-IE"/>
        </w:rPr>
        <w:t xml:space="preserve"> isolates reliably to subspecies level (</w:t>
      </w:r>
      <w:r w:rsidRPr="00273351">
        <w:rPr>
          <w:lang w:val="en-IE"/>
        </w:rPr>
        <w:t xml:space="preserve">Iraola </w:t>
      </w:r>
      <w:r w:rsidRPr="00273351">
        <w:rPr>
          <w:i/>
          <w:lang w:val="en-IE"/>
        </w:rPr>
        <w:t>et al.</w:t>
      </w:r>
      <w:r w:rsidRPr="00273351">
        <w:rPr>
          <w:lang w:val="en-IE"/>
        </w:rPr>
        <w:t xml:space="preserve">, 2015; van der Graaf-van </w:t>
      </w:r>
      <w:proofErr w:type="spellStart"/>
      <w:r w:rsidRPr="00273351">
        <w:rPr>
          <w:lang w:val="en-IE"/>
        </w:rPr>
        <w:t>Bloois</w:t>
      </w:r>
      <w:proofErr w:type="spellEnd"/>
      <w:r w:rsidRPr="00273351">
        <w:rPr>
          <w:lang w:val="en-IE"/>
        </w:rPr>
        <w:t xml:space="preserve"> </w:t>
      </w:r>
      <w:r w:rsidRPr="00273351">
        <w:rPr>
          <w:i/>
          <w:lang w:val="en-IE"/>
        </w:rPr>
        <w:t>et al.</w:t>
      </w:r>
      <w:r w:rsidRPr="00273351">
        <w:rPr>
          <w:lang w:val="en-IE"/>
        </w:rPr>
        <w:t>, 2013</w:t>
      </w:r>
      <w:r w:rsidR="008152CF" w:rsidRPr="00273351">
        <w:rPr>
          <w:u w:val="double"/>
          <w:lang w:val="en-IE"/>
        </w:rPr>
        <w:t>; 2024</w:t>
      </w:r>
      <w:r w:rsidRPr="004B64CE">
        <w:rPr>
          <w:lang w:val="en-IE"/>
        </w:rPr>
        <w:t xml:space="preserve">). Whole genome sequencing </w:t>
      </w:r>
      <w:r w:rsidR="009862D1" w:rsidRPr="009862D1">
        <w:rPr>
          <w:u w:val="double"/>
          <w:lang w:val="en-IE"/>
        </w:rPr>
        <w:t>(WGS)</w:t>
      </w:r>
      <w:r w:rsidR="009862D1">
        <w:rPr>
          <w:lang w:val="en-IE"/>
        </w:rPr>
        <w:t xml:space="preserve"> </w:t>
      </w:r>
      <w:r w:rsidRPr="004B64CE">
        <w:rPr>
          <w:lang w:val="en-IE"/>
        </w:rPr>
        <w:t xml:space="preserve">can be used </w:t>
      </w:r>
      <w:r w:rsidRPr="008152CF">
        <w:rPr>
          <w:strike/>
          <w:lang w:val="en-IE"/>
        </w:rPr>
        <w:t xml:space="preserve">to differentiate the mammal-associated </w:t>
      </w:r>
      <w:r w:rsidR="00062DA3" w:rsidRPr="00062DA3">
        <w:rPr>
          <w:iCs/>
          <w:u w:val="double"/>
          <w:lang w:val="en-IE"/>
        </w:rPr>
        <w:t>for reliable genomic differentiation of</w:t>
      </w:r>
      <w:r w:rsidR="00062DA3">
        <w:rPr>
          <w:iCs/>
          <w:lang w:val="en-IE"/>
        </w:rPr>
        <w:t xml:space="preserve"> </w:t>
      </w:r>
      <w:r w:rsidRPr="004B64CE">
        <w:rPr>
          <w:i/>
          <w:lang w:val="en-IE"/>
        </w:rPr>
        <w:t>C.</w:t>
      </w:r>
      <w:r w:rsidR="00C5016E">
        <w:rPr>
          <w:i/>
          <w:lang w:val="en-IE"/>
        </w:rPr>
        <w:t> </w:t>
      </w:r>
      <w:proofErr w:type="spellStart"/>
      <w:r w:rsidRPr="004B64CE">
        <w:rPr>
          <w:i/>
          <w:lang w:val="en-IE"/>
        </w:rPr>
        <w:t>fetus</w:t>
      </w:r>
      <w:proofErr w:type="spellEnd"/>
      <w:r w:rsidRPr="004B64CE">
        <w:rPr>
          <w:lang w:val="en-IE"/>
        </w:rPr>
        <w:t xml:space="preserve"> strains </w:t>
      </w:r>
      <w:r w:rsidRPr="00062DA3">
        <w:rPr>
          <w:strike/>
          <w:lang w:val="en-IE"/>
        </w:rPr>
        <w:t xml:space="preserve">based on their core genomes </w:t>
      </w:r>
      <w:r w:rsidRPr="004B64CE">
        <w:rPr>
          <w:lang w:val="en-IE"/>
        </w:rPr>
        <w:t>(</w:t>
      </w:r>
      <w:r w:rsidRPr="00273351">
        <w:rPr>
          <w:lang w:val="en-IE"/>
        </w:rPr>
        <w:t xml:space="preserve">van der Graaf-van </w:t>
      </w:r>
      <w:proofErr w:type="spellStart"/>
      <w:r w:rsidRPr="00273351">
        <w:rPr>
          <w:lang w:val="en-IE"/>
        </w:rPr>
        <w:t>Bloois</w:t>
      </w:r>
      <w:proofErr w:type="spellEnd"/>
      <w:r w:rsidRPr="00273351">
        <w:rPr>
          <w:lang w:val="en-IE"/>
        </w:rPr>
        <w:t xml:space="preserve"> </w:t>
      </w:r>
      <w:r w:rsidRPr="00273351">
        <w:rPr>
          <w:i/>
          <w:lang w:val="en-IE"/>
        </w:rPr>
        <w:t>et al.</w:t>
      </w:r>
      <w:r w:rsidRPr="00273351">
        <w:rPr>
          <w:lang w:val="en-IE"/>
        </w:rPr>
        <w:t>, 2014</w:t>
      </w:r>
      <w:r w:rsidRPr="002A2996">
        <w:rPr>
          <w:lang w:val="en-IE"/>
        </w:rPr>
        <w:t>)</w:t>
      </w:r>
      <w:r w:rsidRPr="00B2058A">
        <w:rPr>
          <w:strike/>
          <w:lang w:val="en-IE"/>
        </w:rPr>
        <w:t xml:space="preserve">, but this method is not in full concordance with the phenotypic subspecies identification of </w:t>
      </w:r>
      <w:r w:rsidRPr="00B2058A">
        <w:rPr>
          <w:i/>
          <w:strike/>
          <w:lang w:val="en-IE"/>
        </w:rPr>
        <w:t xml:space="preserve">C. </w:t>
      </w:r>
      <w:proofErr w:type="spellStart"/>
      <w:r w:rsidRPr="00B2058A">
        <w:rPr>
          <w:i/>
          <w:strike/>
          <w:lang w:val="en-IE"/>
        </w:rPr>
        <w:t>fetus</w:t>
      </w:r>
      <w:proofErr w:type="spellEnd"/>
      <w:r w:rsidRPr="00B2058A">
        <w:rPr>
          <w:strike/>
          <w:lang w:val="en-IE"/>
        </w:rPr>
        <w:t xml:space="preserve"> strains</w:t>
      </w:r>
      <w:r w:rsidRPr="004B64CE">
        <w:rPr>
          <w:lang w:val="en-IE"/>
        </w:rPr>
        <w:t xml:space="preserve">. </w:t>
      </w:r>
    </w:p>
    <w:p w14:paraId="00C6B645" w14:textId="7650DEA0" w:rsidR="00AA3B5B" w:rsidRPr="004B64CE" w:rsidRDefault="00F92E72" w:rsidP="00DF5840">
      <w:pPr>
        <w:pStyle w:val="1"/>
        <w:rPr>
          <w:lang w:val="en-IE"/>
        </w:rPr>
      </w:pPr>
      <w:r w:rsidRPr="004B64CE">
        <w:rPr>
          <w:lang w:val="en-IE"/>
        </w:rPr>
        <w:t>1.</w:t>
      </w:r>
      <w:r w:rsidRPr="004B64CE">
        <w:rPr>
          <w:lang w:val="en-IE"/>
        </w:rPr>
        <w:tab/>
      </w:r>
      <w:r w:rsidR="00B42629" w:rsidRPr="00396195">
        <w:rPr>
          <w:u w:val="double"/>
          <w:lang w:val="en-IE"/>
        </w:rPr>
        <w:t>Detection and identification</w:t>
      </w:r>
      <w:r w:rsidR="00396195">
        <w:rPr>
          <w:lang w:val="en-IE"/>
        </w:rPr>
        <w:t xml:space="preserve"> </w:t>
      </w:r>
      <w:r w:rsidRPr="00396195">
        <w:rPr>
          <w:strike/>
          <w:lang w:val="en-IE"/>
        </w:rPr>
        <w:t xml:space="preserve">Isolation and </w:t>
      </w:r>
      <w:r w:rsidR="005712C6" w:rsidRPr="00396195">
        <w:rPr>
          <w:strike/>
        </w:rPr>
        <w:t xml:space="preserve">detection </w:t>
      </w:r>
      <w:r w:rsidRPr="004B64CE">
        <w:rPr>
          <w:lang w:val="en-IE"/>
        </w:rPr>
        <w:t>of the agent</w:t>
      </w:r>
    </w:p>
    <w:p w14:paraId="624B2698" w14:textId="4024BDC2" w:rsidR="00F92E72" w:rsidRPr="004B64CE" w:rsidRDefault="007B6CCB" w:rsidP="009B24B8">
      <w:pPr>
        <w:pStyle w:val="11"/>
        <w:rPr>
          <w:lang w:val="en-IE"/>
        </w:rPr>
      </w:pPr>
      <w:r w:rsidRPr="004B64CE">
        <w:rPr>
          <w:lang w:val="en-IE"/>
        </w:rPr>
        <w:t>1.1.</w:t>
      </w:r>
      <w:r w:rsidR="00F92E72" w:rsidRPr="004B64CE">
        <w:rPr>
          <w:lang w:val="en-IE"/>
        </w:rPr>
        <w:tab/>
        <w:t xml:space="preserve">Collection of </w:t>
      </w:r>
      <w:r w:rsidR="005E649D" w:rsidRPr="004B64CE">
        <w:rPr>
          <w:lang w:val="en-IE"/>
        </w:rPr>
        <w:t>specimens</w:t>
      </w:r>
    </w:p>
    <w:p w14:paraId="78147187" w14:textId="77777777" w:rsidR="00F92E72" w:rsidRPr="004B64CE" w:rsidRDefault="007B6CCB" w:rsidP="009B24B8">
      <w:pPr>
        <w:pStyle w:val="111"/>
        <w:rPr>
          <w:lang w:val="en-IE"/>
        </w:rPr>
      </w:pPr>
      <w:r w:rsidRPr="004B64CE">
        <w:rPr>
          <w:lang w:val="en-IE"/>
        </w:rPr>
        <w:t>1.1.1.</w:t>
      </w:r>
      <w:r w:rsidR="00F92E72" w:rsidRPr="004B64CE">
        <w:rPr>
          <w:lang w:val="en-IE"/>
        </w:rPr>
        <w:tab/>
      </w:r>
      <w:r w:rsidR="002C31E1" w:rsidRPr="004B64CE">
        <w:rPr>
          <w:lang w:val="en-IE"/>
        </w:rPr>
        <w:t>M</w:t>
      </w:r>
      <w:r w:rsidR="00F92E72" w:rsidRPr="004B64CE">
        <w:rPr>
          <w:lang w:val="en-IE"/>
        </w:rPr>
        <w:t xml:space="preserve">ale: preputial </w:t>
      </w:r>
      <w:r w:rsidR="00C53A3B" w:rsidRPr="004B64CE">
        <w:rPr>
          <w:lang w:val="en-IE"/>
        </w:rPr>
        <w:t>smegma</w:t>
      </w:r>
      <w:r w:rsidR="00F92E72" w:rsidRPr="004B64CE">
        <w:rPr>
          <w:lang w:val="en-IE"/>
        </w:rPr>
        <w:t xml:space="preserve"> and semen</w:t>
      </w:r>
    </w:p>
    <w:p w14:paraId="43544B51" w14:textId="7F2DD8C3" w:rsidR="00997507" w:rsidRPr="004B64CE" w:rsidRDefault="00F92E72" w:rsidP="009B24B8">
      <w:pPr>
        <w:pStyle w:val="111Para"/>
        <w:rPr>
          <w:lang w:val="en-IE"/>
        </w:rPr>
      </w:pPr>
      <w:r w:rsidRPr="004B64CE">
        <w:rPr>
          <w:lang w:val="en-IE"/>
        </w:rPr>
        <w:t xml:space="preserve">In bulls, </w:t>
      </w:r>
      <w:r w:rsidR="00C53A3B" w:rsidRPr="004B64CE">
        <w:rPr>
          <w:lang w:val="en-IE"/>
        </w:rPr>
        <w:t>smegma</w:t>
      </w:r>
      <w:r w:rsidR="00A9146D" w:rsidRPr="004B64CE">
        <w:rPr>
          <w:i/>
          <w:lang w:val="en-IE"/>
        </w:rPr>
        <w:t xml:space="preserve"> </w:t>
      </w:r>
      <w:r w:rsidRPr="004B64CE">
        <w:rPr>
          <w:lang w:val="en-IE"/>
        </w:rPr>
        <w:t>may be obtained by</w:t>
      </w:r>
      <w:r w:rsidR="00190551" w:rsidRPr="004B64CE">
        <w:rPr>
          <w:lang w:val="en-IE"/>
        </w:rPr>
        <w:t xml:space="preserve"> </w:t>
      </w:r>
      <w:r w:rsidR="00541D9F" w:rsidRPr="004B64CE">
        <w:rPr>
          <w:lang w:val="en-IE"/>
        </w:rPr>
        <w:t>different</w:t>
      </w:r>
      <w:r w:rsidR="00190551" w:rsidRPr="004B64CE">
        <w:rPr>
          <w:lang w:val="en-IE"/>
        </w:rPr>
        <w:t xml:space="preserve"> methods</w:t>
      </w:r>
      <w:r w:rsidR="00A54C1F" w:rsidRPr="004B64CE">
        <w:rPr>
          <w:lang w:val="en-IE"/>
        </w:rPr>
        <w:t xml:space="preserve"> (</w:t>
      </w:r>
      <w:r w:rsidR="00A54C1F" w:rsidRPr="00396195">
        <w:rPr>
          <w:lang w:val="en-IE"/>
        </w:rPr>
        <w:t xml:space="preserve">da Silva Silveira </w:t>
      </w:r>
      <w:r w:rsidR="00A54C1F" w:rsidRPr="00396195">
        <w:rPr>
          <w:i/>
          <w:lang w:val="en-IE"/>
        </w:rPr>
        <w:t>et al</w:t>
      </w:r>
      <w:r w:rsidR="00A54C1F" w:rsidRPr="00396195">
        <w:rPr>
          <w:lang w:val="en-IE"/>
        </w:rPr>
        <w:t>., 2018</w:t>
      </w:r>
      <w:r w:rsidR="00A54C1F" w:rsidRPr="004B64CE">
        <w:rPr>
          <w:lang w:val="en-IE"/>
        </w:rPr>
        <w:t>)</w:t>
      </w:r>
      <w:r w:rsidR="00882026" w:rsidRPr="004B64CE">
        <w:rPr>
          <w:lang w:val="en-IE"/>
        </w:rPr>
        <w:t>:</w:t>
      </w:r>
      <w:r w:rsidR="00190551" w:rsidRPr="004B64CE">
        <w:rPr>
          <w:lang w:val="en-IE"/>
        </w:rPr>
        <w:t xml:space="preserve"> </w:t>
      </w:r>
      <w:r w:rsidR="00C53A3B" w:rsidRPr="004B64CE">
        <w:rPr>
          <w:lang w:val="en-IE"/>
        </w:rPr>
        <w:t>scraping</w:t>
      </w:r>
      <w:r w:rsidR="00997507" w:rsidRPr="004B64CE">
        <w:rPr>
          <w:lang w:val="en-IE"/>
        </w:rPr>
        <w:t xml:space="preserve"> </w:t>
      </w:r>
      <w:r w:rsidR="00F96A96" w:rsidRPr="004B64CE">
        <w:rPr>
          <w:lang w:val="en-IE"/>
        </w:rPr>
        <w:t>(</w:t>
      </w:r>
      <w:r w:rsidR="00C51652" w:rsidRPr="00396195">
        <w:rPr>
          <w:lang w:val="en-IE"/>
        </w:rPr>
        <w:t xml:space="preserve">Tedesco </w:t>
      </w:r>
      <w:r w:rsidR="00DF5840" w:rsidRPr="00396195">
        <w:rPr>
          <w:i/>
          <w:lang w:val="en-IE"/>
        </w:rPr>
        <w:t>et al</w:t>
      </w:r>
      <w:r w:rsidR="00C51652" w:rsidRPr="00396195">
        <w:rPr>
          <w:lang w:val="en-IE"/>
        </w:rPr>
        <w:t>., 1977</w:t>
      </w:r>
      <w:r w:rsidR="00F96A96" w:rsidRPr="004B64CE">
        <w:rPr>
          <w:lang w:val="en-IE"/>
        </w:rPr>
        <w:t>)</w:t>
      </w:r>
      <w:r w:rsidR="00C53A3B" w:rsidRPr="004B64CE">
        <w:rPr>
          <w:lang w:val="en-IE"/>
        </w:rPr>
        <w:t>, aspiration</w:t>
      </w:r>
      <w:r w:rsidR="00433750" w:rsidRPr="004B64CE">
        <w:rPr>
          <w:lang w:val="en-IE"/>
        </w:rPr>
        <w:t xml:space="preserve"> </w:t>
      </w:r>
      <w:r w:rsidR="00F96A96" w:rsidRPr="004B64CE">
        <w:rPr>
          <w:lang w:val="en-IE"/>
        </w:rPr>
        <w:t>(</w:t>
      </w:r>
      <w:r w:rsidR="00C51652" w:rsidRPr="00396195">
        <w:rPr>
          <w:lang w:val="en-IE"/>
        </w:rPr>
        <w:t xml:space="preserve">Campero </w:t>
      </w:r>
      <w:r w:rsidR="00DF5840" w:rsidRPr="00396195">
        <w:rPr>
          <w:i/>
          <w:lang w:val="en-IE"/>
        </w:rPr>
        <w:t>et al</w:t>
      </w:r>
      <w:r w:rsidR="00C51652" w:rsidRPr="00396195">
        <w:rPr>
          <w:lang w:val="en-IE"/>
        </w:rPr>
        <w:t>., 2003</w:t>
      </w:r>
      <w:r w:rsidR="00F96A96" w:rsidRPr="004B64CE">
        <w:rPr>
          <w:lang w:val="en-IE"/>
        </w:rPr>
        <w:t>)</w:t>
      </w:r>
      <w:r w:rsidR="00C53A3B" w:rsidRPr="004B64CE">
        <w:rPr>
          <w:lang w:val="en-IE"/>
        </w:rPr>
        <w:t>, and washing</w:t>
      </w:r>
      <w:r w:rsidR="00190551" w:rsidRPr="004B64CE">
        <w:rPr>
          <w:lang w:val="en-IE"/>
        </w:rPr>
        <w:t xml:space="preserve"> </w:t>
      </w:r>
      <w:r w:rsidR="00F96A96" w:rsidRPr="004B64CE">
        <w:rPr>
          <w:lang w:val="en-IE"/>
        </w:rPr>
        <w:t>(</w:t>
      </w:r>
      <w:r w:rsidR="00C51652" w:rsidRPr="00396195">
        <w:rPr>
          <w:lang w:val="en-IE"/>
        </w:rPr>
        <w:t>Clarke &amp; Dufty, 1978</w:t>
      </w:r>
      <w:r w:rsidR="00F96A96" w:rsidRPr="004B64CE">
        <w:rPr>
          <w:lang w:val="en-IE"/>
        </w:rPr>
        <w:t>)</w:t>
      </w:r>
      <w:r w:rsidR="003F0364" w:rsidRPr="004B64CE">
        <w:rPr>
          <w:lang w:val="en-IE"/>
        </w:rPr>
        <w:t>.</w:t>
      </w:r>
      <w:r w:rsidR="00E61348" w:rsidRPr="004B64CE">
        <w:rPr>
          <w:lang w:val="en-IE"/>
        </w:rPr>
        <w:t xml:space="preserve"> Note that the same sample, collected </w:t>
      </w:r>
      <w:r w:rsidR="00125F2A" w:rsidRPr="004B64CE">
        <w:rPr>
          <w:lang w:val="en-IE"/>
        </w:rPr>
        <w:t>using</w:t>
      </w:r>
      <w:r w:rsidR="00E61348" w:rsidRPr="004B64CE">
        <w:rPr>
          <w:lang w:val="en-IE"/>
        </w:rPr>
        <w:t xml:space="preserve"> the same sampling method, can be used for the detection of </w:t>
      </w:r>
      <w:r w:rsidR="00E61348" w:rsidRPr="004B64CE">
        <w:rPr>
          <w:i/>
          <w:lang w:val="en-IE"/>
        </w:rPr>
        <w:t>Trichomonas foetus</w:t>
      </w:r>
      <w:r w:rsidR="00672C1D" w:rsidRPr="004B64CE">
        <w:rPr>
          <w:i/>
          <w:lang w:val="en-IE"/>
        </w:rPr>
        <w:t xml:space="preserve"> </w:t>
      </w:r>
      <w:r w:rsidR="00672C1D" w:rsidRPr="004B64CE">
        <w:rPr>
          <w:iCs/>
          <w:lang w:val="en-IE"/>
        </w:rPr>
        <w:t>(</w:t>
      </w:r>
      <w:r w:rsidR="00672C1D" w:rsidRPr="00396195">
        <w:rPr>
          <w:lang w:val="en-IE"/>
        </w:rPr>
        <w:t xml:space="preserve">Waldner </w:t>
      </w:r>
      <w:r w:rsidR="00672C1D" w:rsidRPr="00396195">
        <w:rPr>
          <w:i/>
          <w:lang w:val="en-IE"/>
        </w:rPr>
        <w:t>et al.,</w:t>
      </w:r>
      <w:r w:rsidR="00672C1D" w:rsidRPr="00396195">
        <w:rPr>
          <w:lang w:val="en-IE"/>
        </w:rPr>
        <w:t xml:space="preserve"> 2017</w:t>
      </w:r>
      <w:r w:rsidR="00672C1D" w:rsidRPr="004B64CE">
        <w:rPr>
          <w:i/>
          <w:lang w:val="en-IE"/>
        </w:rPr>
        <w:t>)</w:t>
      </w:r>
      <w:r w:rsidR="00E61348" w:rsidRPr="004B64CE">
        <w:rPr>
          <w:lang w:val="en-IE"/>
        </w:rPr>
        <w:t xml:space="preserve"> (see </w:t>
      </w:r>
      <w:r w:rsidR="00125F2A" w:rsidRPr="004B64CE">
        <w:rPr>
          <w:lang w:val="en-IE"/>
        </w:rPr>
        <w:t>Chapter 3.4.1</w:t>
      </w:r>
      <w:r w:rsidR="00DD021D">
        <w:rPr>
          <w:lang w:val="en-IE"/>
        </w:rPr>
        <w:t>4</w:t>
      </w:r>
      <w:r w:rsidR="00125F2A" w:rsidRPr="004B64CE">
        <w:rPr>
          <w:lang w:val="en-IE"/>
        </w:rPr>
        <w:t xml:space="preserve"> </w:t>
      </w:r>
      <w:proofErr w:type="spellStart"/>
      <w:r w:rsidR="00125F2A" w:rsidRPr="004B64CE">
        <w:rPr>
          <w:i/>
          <w:lang w:val="en-IE"/>
        </w:rPr>
        <w:t>Trichomonosis</w:t>
      </w:r>
      <w:proofErr w:type="spellEnd"/>
      <w:r w:rsidR="00E61348" w:rsidRPr="004B64CE">
        <w:rPr>
          <w:lang w:val="en-IE"/>
        </w:rPr>
        <w:t>).</w:t>
      </w:r>
    </w:p>
    <w:p w14:paraId="13DA4542" w14:textId="6378ADE4" w:rsidR="00F92E72" w:rsidRPr="004B64CE" w:rsidRDefault="009D3328" w:rsidP="009B24B8">
      <w:pPr>
        <w:pStyle w:val="111Para"/>
        <w:rPr>
          <w:lang w:val="en-IE"/>
        </w:rPr>
      </w:pPr>
      <w:r w:rsidRPr="6F7B7453">
        <w:rPr>
          <w:lang w:val="en-IE"/>
        </w:rPr>
        <w:t>Smegma can be used for isolation of the</w:t>
      </w:r>
      <w:r w:rsidR="00B3170D" w:rsidRPr="6F7B7453">
        <w:rPr>
          <w:lang w:val="en-IE"/>
        </w:rPr>
        <w:t xml:space="preserve"> </w:t>
      </w:r>
      <w:r w:rsidR="001D770E" w:rsidRPr="6F7B7453">
        <w:rPr>
          <w:lang w:val="en-IE"/>
        </w:rPr>
        <w:t>organism</w:t>
      </w:r>
      <w:r w:rsidRPr="6F7B7453">
        <w:rPr>
          <w:lang w:val="en-IE"/>
        </w:rPr>
        <w:t xml:space="preserve"> or is rinsed into a tube with approximately 5</w:t>
      </w:r>
      <w:r w:rsidR="00DA2011" w:rsidRPr="6F7B7453">
        <w:rPr>
          <w:lang w:val="en-IE"/>
        </w:rPr>
        <w:t> </w:t>
      </w:r>
      <w:r w:rsidRPr="6F7B7453">
        <w:rPr>
          <w:lang w:val="en-IE"/>
        </w:rPr>
        <w:t xml:space="preserve">ml </w:t>
      </w:r>
      <w:r w:rsidR="00882026" w:rsidRPr="6F7B7453">
        <w:rPr>
          <w:lang w:val="en-IE"/>
        </w:rPr>
        <w:t>phosphate buffered saline (PBS</w:t>
      </w:r>
      <w:r w:rsidR="00A1740B" w:rsidRPr="008C728B">
        <w:rPr>
          <w:u w:val="double"/>
          <w:lang w:val="en-IE"/>
        </w:rPr>
        <w:t>, pH 7</w:t>
      </w:r>
      <w:r w:rsidR="00BC3BA3">
        <w:rPr>
          <w:u w:val="double"/>
          <w:lang w:val="en-IE"/>
        </w:rPr>
        <w:t>–</w:t>
      </w:r>
      <w:r w:rsidR="00A1740B" w:rsidRPr="008C728B">
        <w:rPr>
          <w:u w:val="double"/>
          <w:lang w:val="en-IE"/>
        </w:rPr>
        <w:t>7.3, concentration 1</w:t>
      </w:r>
      <w:r w:rsidR="008C728B" w:rsidRPr="008C728B">
        <w:rPr>
          <w:u w:val="double"/>
          <w:lang w:val="en-IE"/>
        </w:rPr>
        <w:t>×</w:t>
      </w:r>
      <w:r w:rsidR="00A1740B" w:rsidRPr="008C728B">
        <w:rPr>
          <w:u w:val="double"/>
          <w:lang w:val="en-IE"/>
        </w:rPr>
        <w:t>, components: 138 mM NaCl, 2</w:t>
      </w:r>
      <w:r w:rsidR="008C728B">
        <w:rPr>
          <w:u w:val="double"/>
          <w:lang w:val="en-IE"/>
        </w:rPr>
        <w:t>.</w:t>
      </w:r>
      <w:r w:rsidR="00A1740B" w:rsidRPr="008C728B">
        <w:rPr>
          <w:u w:val="double"/>
          <w:lang w:val="en-IE"/>
        </w:rPr>
        <w:t xml:space="preserve">7 mM KCl, 8 mM </w:t>
      </w:r>
      <w:proofErr w:type="spellStart"/>
      <w:r w:rsidR="00A1740B" w:rsidRPr="008C728B">
        <w:rPr>
          <w:u w:val="double"/>
          <w:lang w:val="en-IE"/>
        </w:rPr>
        <w:t>Na₂HPO</w:t>
      </w:r>
      <w:proofErr w:type="spellEnd"/>
      <w:r w:rsidR="00A1740B" w:rsidRPr="008C728B">
        <w:rPr>
          <w:u w:val="double"/>
          <w:lang w:val="en-IE"/>
        </w:rPr>
        <w:t xml:space="preserve">₄-7H₂O, </w:t>
      </w:r>
      <w:r w:rsidR="00313984">
        <w:rPr>
          <w:u w:val="double"/>
          <w:lang w:val="en-IE"/>
        </w:rPr>
        <w:t>i</w:t>
      </w:r>
      <w:r w:rsidR="00A1740B" w:rsidRPr="008C728B">
        <w:rPr>
          <w:u w:val="double"/>
          <w:lang w:val="en-IE"/>
        </w:rPr>
        <w:t>n 1</w:t>
      </w:r>
      <w:r w:rsidR="00313984">
        <w:rPr>
          <w:u w:val="double"/>
          <w:lang w:val="en-IE"/>
        </w:rPr>
        <w:t>.</w:t>
      </w:r>
      <w:r w:rsidR="00A1740B" w:rsidRPr="008C728B">
        <w:rPr>
          <w:u w:val="double"/>
          <w:lang w:val="en-IE"/>
        </w:rPr>
        <w:t>5 mM KH₂PO₄</w:t>
      </w:r>
      <w:r w:rsidR="00882026" w:rsidRPr="6F7B7453">
        <w:rPr>
          <w:lang w:val="en-IE"/>
        </w:rPr>
        <w:t>)</w:t>
      </w:r>
      <w:r w:rsidRPr="6F7B7453">
        <w:rPr>
          <w:lang w:val="en-IE"/>
        </w:rPr>
        <w:t xml:space="preserve"> with 1% formalin fo</w:t>
      </w:r>
      <w:r w:rsidR="00C53A3B" w:rsidRPr="6F7B7453">
        <w:rPr>
          <w:lang w:val="en-IE"/>
        </w:rPr>
        <w:t xml:space="preserve">r </w:t>
      </w:r>
      <w:r w:rsidR="00CD3434" w:rsidRPr="6F7B7453">
        <w:rPr>
          <w:lang w:val="en-IE"/>
        </w:rPr>
        <w:t xml:space="preserve">diagnosis by </w:t>
      </w:r>
      <w:r w:rsidR="00C53A3B" w:rsidRPr="6F7B7453">
        <w:rPr>
          <w:lang w:val="en-IE"/>
        </w:rPr>
        <w:t>immunofluorescence.</w:t>
      </w:r>
      <w:r w:rsidR="00F92E72" w:rsidRPr="6F7B7453">
        <w:rPr>
          <w:lang w:val="en-IE"/>
        </w:rPr>
        <w:t xml:space="preserve"> </w:t>
      </w:r>
      <w:r w:rsidR="00C53A3B" w:rsidRPr="6F7B7453">
        <w:rPr>
          <w:lang w:val="en-IE"/>
        </w:rPr>
        <w:t>Smegma</w:t>
      </w:r>
      <w:r w:rsidR="00A9146D" w:rsidRPr="6F7B7453">
        <w:rPr>
          <w:i/>
          <w:iCs/>
          <w:lang w:val="en-IE"/>
        </w:rPr>
        <w:t xml:space="preserve"> </w:t>
      </w:r>
      <w:r w:rsidR="00F92E72" w:rsidRPr="6F7B7453">
        <w:rPr>
          <w:lang w:val="en-IE"/>
        </w:rPr>
        <w:t>can also be collected from the artificial vagina after semen collection, by washing the artificial vagina with 20–30 ml of PBS.</w:t>
      </w:r>
    </w:p>
    <w:p w14:paraId="379FBEDB" w14:textId="77777777" w:rsidR="00F92E72" w:rsidRPr="004B64CE" w:rsidRDefault="00F92E72" w:rsidP="009B24B8">
      <w:pPr>
        <w:pStyle w:val="111Para"/>
        <w:rPr>
          <w:lang w:val="en-IE"/>
        </w:rPr>
      </w:pPr>
      <w:r w:rsidRPr="004B64CE">
        <w:rPr>
          <w:lang w:val="en-IE"/>
        </w:rPr>
        <w:t>For preputial washing, 20–30 ml of PBS is introduced into the preputial sac. After vigorous massage for 15–20 seconds, the infused liquid is collected</w:t>
      </w:r>
      <w:r w:rsidR="00A9146D" w:rsidRPr="004B64CE">
        <w:rPr>
          <w:lang w:val="en-IE"/>
        </w:rPr>
        <w:t>.</w:t>
      </w:r>
    </w:p>
    <w:p w14:paraId="0669B526" w14:textId="6CD31586" w:rsidR="00F92E72" w:rsidRPr="004B64CE" w:rsidRDefault="00F92E72" w:rsidP="009B24B8">
      <w:pPr>
        <w:pStyle w:val="111Para"/>
        <w:rPr>
          <w:lang w:val="en-IE"/>
        </w:rPr>
      </w:pPr>
      <w:r w:rsidRPr="004B64CE">
        <w:rPr>
          <w:lang w:val="en-IE"/>
        </w:rPr>
        <w:t xml:space="preserve">Semen is collected under conditions that are as aseptic as possible. </w:t>
      </w:r>
      <w:r w:rsidR="007D1048" w:rsidRPr="004B64CE">
        <w:rPr>
          <w:lang w:val="en-IE"/>
        </w:rPr>
        <w:t>S</w:t>
      </w:r>
      <w:r w:rsidRPr="004B64CE">
        <w:rPr>
          <w:lang w:val="en-IE"/>
        </w:rPr>
        <w:t xml:space="preserve">emen samples </w:t>
      </w:r>
      <w:r w:rsidR="009F70E1" w:rsidRPr="004B64CE">
        <w:rPr>
          <w:lang w:val="en-IE"/>
        </w:rPr>
        <w:t xml:space="preserve">must </w:t>
      </w:r>
      <w:r w:rsidRPr="004B64CE">
        <w:rPr>
          <w:lang w:val="en-IE"/>
        </w:rPr>
        <w:t>be diluted with PBS</w:t>
      </w:r>
      <w:r w:rsidR="009F70E1" w:rsidRPr="004B64CE">
        <w:rPr>
          <w:lang w:val="en-IE"/>
        </w:rPr>
        <w:t xml:space="preserve"> </w:t>
      </w:r>
      <w:r w:rsidR="007D1048" w:rsidRPr="004B64CE">
        <w:rPr>
          <w:lang w:val="en-IE"/>
        </w:rPr>
        <w:t>and are</w:t>
      </w:r>
      <w:r w:rsidR="00B3170D" w:rsidRPr="004B64CE">
        <w:rPr>
          <w:lang w:val="en-IE"/>
        </w:rPr>
        <w:t xml:space="preserve"> </w:t>
      </w:r>
      <w:r w:rsidR="0083767A" w:rsidRPr="004B64CE">
        <w:rPr>
          <w:lang w:val="en-IE"/>
        </w:rPr>
        <w:t xml:space="preserve">inoculated </w:t>
      </w:r>
      <w:r w:rsidRPr="004B64CE">
        <w:rPr>
          <w:lang w:val="en-IE"/>
        </w:rPr>
        <w:t xml:space="preserve">directly </w:t>
      </w:r>
      <w:r w:rsidR="006A2249" w:rsidRPr="004B64CE">
        <w:rPr>
          <w:lang w:val="en-IE"/>
        </w:rPr>
        <w:t>on to</w:t>
      </w:r>
      <w:r w:rsidRPr="004B64CE">
        <w:rPr>
          <w:lang w:val="en-IE"/>
        </w:rPr>
        <w:t xml:space="preserve"> culture medi</w:t>
      </w:r>
      <w:r w:rsidR="003B4BD1" w:rsidRPr="004B64CE">
        <w:rPr>
          <w:lang w:val="en-IE"/>
        </w:rPr>
        <w:t>um</w:t>
      </w:r>
      <w:r w:rsidRPr="004B64CE">
        <w:rPr>
          <w:lang w:val="en-IE"/>
        </w:rPr>
        <w:t xml:space="preserve"> or</w:t>
      </w:r>
      <w:r w:rsidR="0083767A" w:rsidRPr="004B64CE">
        <w:rPr>
          <w:lang w:val="en-IE"/>
        </w:rPr>
        <w:t xml:space="preserve"> into</w:t>
      </w:r>
      <w:r w:rsidRPr="004B64CE">
        <w:rPr>
          <w:lang w:val="en-IE"/>
        </w:rPr>
        <w:t xml:space="preserve"> </w:t>
      </w:r>
      <w:r w:rsidR="003B4BD1" w:rsidRPr="004B64CE">
        <w:rPr>
          <w:lang w:val="en-IE"/>
        </w:rPr>
        <w:t xml:space="preserve">transport and </w:t>
      </w:r>
      <w:r w:rsidRPr="004B64CE">
        <w:rPr>
          <w:lang w:val="en-IE"/>
        </w:rPr>
        <w:t>enrichment medi</w:t>
      </w:r>
      <w:r w:rsidR="003B4BD1" w:rsidRPr="004B64CE">
        <w:rPr>
          <w:lang w:val="en-IE"/>
        </w:rPr>
        <w:t>um</w:t>
      </w:r>
      <w:r w:rsidRPr="004B64CE">
        <w:rPr>
          <w:lang w:val="en-IE"/>
        </w:rPr>
        <w:t xml:space="preserve">. </w:t>
      </w:r>
    </w:p>
    <w:p w14:paraId="20572143" w14:textId="77777777" w:rsidR="00F92E72" w:rsidRPr="004B64CE" w:rsidRDefault="007B6CCB" w:rsidP="009B24B8">
      <w:pPr>
        <w:pStyle w:val="111"/>
        <w:rPr>
          <w:lang w:val="en-IE"/>
        </w:rPr>
      </w:pPr>
      <w:r w:rsidRPr="004B64CE">
        <w:rPr>
          <w:lang w:val="en-IE"/>
        </w:rPr>
        <w:t>1.1.2.</w:t>
      </w:r>
      <w:r w:rsidR="00F92E72" w:rsidRPr="004B64CE">
        <w:rPr>
          <w:lang w:val="en-IE"/>
        </w:rPr>
        <w:tab/>
      </w:r>
      <w:r w:rsidR="008A43D7" w:rsidRPr="004B64CE">
        <w:rPr>
          <w:lang w:val="en-IE"/>
        </w:rPr>
        <w:t>F</w:t>
      </w:r>
      <w:r w:rsidR="00F92E72" w:rsidRPr="004B64CE">
        <w:rPr>
          <w:lang w:val="en-IE"/>
        </w:rPr>
        <w:t xml:space="preserve">emale: </w:t>
      </w:r>
      <w:proofErr w:type="spellStart"/>
      <w:r w:rsidR="00CD3434" w:rsidRPr="004B64CE">
        <w:rPr>
          <w:lang w:val="en-IE"/>
        </w:rPr>
        <w:t>cervico</w:t>
      </w:r>
      <w:proofErr w:type="spellEnd"/>
      <w:r w:rsidR="00CD3434" w:rsidRPr="004B64CE">
        <w:rPr>
          <w:lang w:val="en-IE"/>
        </w:rPr>
        <w:t xml:space="preserve"> </w:t>
      </w:r>
      <w:r w:rsidR="00F92E72" w:rsidRPr="004B64CE">
        <w:rPr>
          <w:lang w:val="en-IE"/>
        </w:rPr>
        <w:t>vaginal mucus</w:t>
      </w:r>
      <w:r w:rsidR="00E778E6" w:rsidRPr="004B64CE">
        <w:rPr>
          <w:lang w:val="en-IE"/>
        </w:rPr>
        <w:t xml:space="preserve"> </w:t>
      </w:r>
    </w:p>
    <w:p w14:paraId="49A3D27E" w14:textId="5D4530E1" w:rsidR="00433750" w:rsidRPr="004B64CE" w:rsidRDefault="00C53A3B" w:rsidP="009B24B8">
      <w:pPr>
        <w:pStyle w:val="111Para"/>
        <w:rPr>
          <w:lang w:val="en-IE"/>
        </w:rPr>
      </w:pPr>
      <w:r w:rsidRPr="004B64CE">
        <w:rPr>
          <w:lang w:val="en-IE"/>
        </w:rPr>
        <w:t>Sample</w:t>
      </w:r>
      <w:r w:rsidR="00CD3434" w:rsidRPr="004B64CE">
        <w:rPr>
          <w:lang w:val="en-IE"/>
        </w:rPr>
        <w:t>s may be obtained by aspiration</w:t>
      </w:r>
      <w:r w:rsidRPr="004B64CE">
        <w:rPr>
          <w:lang w:val="en-IE"/>
        </w:rPr>
        <w:t xml:space="preserve"> or washing the vaginal cavity.</w:t>
      </w:r>
      <w:r w:rsidR="00182A46" w:rsidRPr="004B64CE">
        <w:rPr>
          <w:lang w:val="en-IE"/>
        </w:rPr>
        <w:t xml:space="preserve"> </w:t>
      </w:r>
      <w:r w:rsidR="00997507" w:rsidRPr="004B64CE">
        <w:rPr>
          <w:lang w:val="en-IE"/>
        </w:rPr>
        <w:t xml:space="preserve">Hollow plastic scraping tools </w:t>
      </w:r>
      <w:r w:rsidR="003F0364" w:rsidRPr="004B64CE">
        <w:rPr>
          <w:lang w:val="en-IE"/>
        </w:rPr>
        <w:t>can</w:t>
      </w:r>
      <w:r w:rsidR="00997507" w:rsidRPr="004B64CE">
        <w:rPr>
          <w:lang w:val="en-IE"/>
        </w:rPr>
        <w:t xml:space="preserve"> also </w:t>
      </w:r>
      <w:r w:rsidR="003F0364" w:rsidRPr="004B64CE">
        <w:rPr>
          <w:lang w:val="en-IE"/>
        </w:rPr>
        <w:t xml:space="preserve">be </w:t>
      </w:r>
      <w:r w:rsidR="00997507" w:rsidRPr="004B64CE">
        <w:rPr>
          <w:lang w:val="en-IE"/>
        </w:rPr>
        <w:t>used.</w:t>
      </w:r>
      <w:r w:rsidR="00E61348" w:rsidRPr="004B64CE">
        <w:rPr>
          <w:lang w:val="en-IE"/>
        </w:rPr>
        <w:t xml:space="preserve"> The samples can</w:t>
      </w:r>
      <w:r w:rsidR="002D7E2C">
        <w:rPr>
          <w:lang w:val="en-IE"/>
        </w:rPr>
        <w:t xml:space="preserve"> </w:t>
      </w:r>
      <w:r w:rsidR="002D7E2C" w:rsidRPr="002D7E2C">
        <w:rPr>
          <w:u w:val="double"/>
          <w:lang w:val="en-IE"/>
        </w:rPr>
        <w:t>also</w:t>
      </w:r>
      <w:r w:rsidR="0088461C" w:rsidRPr="004B64CE">
        <w:rPr>
          <w:lang w:val="en-IE"/>
        </w:rPr>
        <w:t xml:space="preserve"> be</w:t>
      </w:r>
      <w:r w:rsidR="00E61348" w:rsidRPr="004B64CE">
        <w:rPr>
          <w:lang w:val="en-IE"/>
        </w:rPr>
        <w:t xml:space="preserve"> used for </w:t>
      </w:r>
      <w:r w:rsidR="00E61348" w:rsidRPr="004B64CE">
        <w:rPr>
          <w:i/>
          <w:lang w:val="en-IE"/>
        </w:rPr>
        <w:t>Trichomonas foetus</w:t>
      </w:r>
      <w:r w:rsidR="00E61348" w:rsidRPr="004B64CE">
        <w:rPr>
          <w:lang w:val="en-IE"/>
        </w:rPr>
        <w:t xml:space="preserve"> detection (see chapter </w:t>
      </w:r>
      <w:r w:rsidR="00125F2A" w:rsidRPr="004B64CE">
        <w:rPr>
          <w:lang w:val="en-IE"/>
        </w:rPr>
        <w:t>3.4.1</w:t>
      </w:r>
      <w:r w:rsidR="00DD021D">
        <w:rPr>
          <w:lang w:val="en-IE"/>
        </w:rPr>
        <w:t>4</w:t>
      </w:r>
      <w:r w:rsidR="00E61348" w:rsidRPr="004B64CE">
        <w:rPr>
          <w:lang w:val="en-IE"/>
        </w:rPr>
        <w:t>)</w:t>
      </w:r>
      <w:r w:rsidR="00997507" w:rsidRPr="004B64CE">
        <w:rPr>
          <w:lang w:val="en-IE"/>
        </w:rPr>
        <w:t xml:space="preserve"> </w:t>
      </w:r>
    </w:p>
    <w:p w14:paraId="2CCF0CBB" w14:textId="106BBEFB" w:rsidR="00C53A3B" w:rsidRPr="004B64CE" w:rsidRDefault="00182A46" w:rsidP="009B24B8">
      <w:pPr>
        <w:pStyle w:val="111Para"/>
        <w:rPr>
          <w:lang w:val="en-IE"/>
        </w:rPr>
      </w:pPr>
      <w:r w:rsidRPr="004B64CE">
        <w:rPr>
          <w:lang w:val="en-IE"/>
        </w:rPr>
        <w:t xml:space="preserve">For aspiration, </w:t>
      </w:r>
      <w:r w:rsidR="00C53A3B" w:rsidRPr="004B64CE">
        <w:rPr>
          <w:lang w:val="en-IE"/>
        </w:rPr>
        <w:t xml:space="preserve">the </w:t>
      </w:r>
      <w:r w:rsidRPr="004B64CE">
        <w:rPr>
          <w:lang w:val="en-IE"/>
        </w:rPr>
        <w:t>vulva</w:t>
      </w:r>
      <w:r w:rsidR="00C53A3B" w:rsidRPr="004B64CE">
        <w:rPr>
          <w:lang w:val="en-IE"/>
        </w:rPr>
        <w:t xml:space="preserve"> region </w:t>
      </w:r>
      <w:r w:rsidRPr="004B64CE">
        <w:rPr>
          <w:lang w:val="en-IE"/>
        </w:rPr>
        <w:t>is cleaned</w:t>
      </w:r>
      <w:r w:rsidR="00F33F6E" w:rsidRPr="004B64CE">
        <w:rPr>
          <w:lang w:val="en-IE"/>
        </w:rPr>
        <w:t>,</w:t>
      </w:r>
      <w:r w:rsidRPr="004B64CE">
        <w:rPr>
          <w:lang w:val="en-IE"/>
        </w:rPr>
        <w:t xml:space="preserve"> and</w:t>
      </w:r>
      <w:r w:rsidR="00882026" w:rsidRPr="004B64CE">
        <w:rPr>
          <w:lang w:val="en-IE"/>
        </w:rPr>
        <w:t xml:space="preserve"> an artificial insemination (</w:t>
      </w:r>
      <w:r w:rsidR="00C53A3B" w:rsidRPr="004B64CE">
        <w:rPr>
          <w:lang w:val="en-IE"/>
        </w:rPr>
        <w:t>AI</w:t>
      </w:r>
      <w:r w:rsidR="00882026" w:rsidRPr="004B64CE">
        <w:rPr>
          <w:lang w:val="en-IE"/>
        </w:rPr>
        <w:t>)</w:t>
      </w:r>
      <w:r w:rsidR="00C53A3B" w:rsidRPr="004B64CE">
        <w:rPr>
          <w:lang w:val="en-IE"/>
        </w:rPr>
        <w:t xml:space="preserve"> pipette or </w:t>
      </w:r>
      <w:proofErr w:type="spellStart"/>
      <w:r w:rsidR="00C53A3B" w:rsidRPr="004B64CE">
        <w:rPr>
          <w:lang w:val="en-IE"/>
        </w:rPr>
        <w:t>Cassou</w:t>
      </w:r>
      <w:proofErr w:type="spellEnd"/>
      <w:r w:rsidR="00C53A3B" w:rsidRPr="004B64CE">
        <w:rPr>
          <w:lang w:val="en-IE"/>
        </w:rPr>
        <w:t xml:space="preserve"> pipette (blue sheath type) </w:t>
      </w:r>
      <w:r w:rsidRPr="004B64CE">
        <w:rPr>
          <w:lang w:val="en-IE"/>
        </w:rPr>
        <w:t xml:space="preserve">is inserted into the vaginal cavity </w:t>
      </w:r>
      <w:r w:rsidR="00C53A3B" w:rsidRPr="004B64CE">
        <w:rPr>
          <w:lang w:val="en-IE"/>
        </w:rPr>
        <w:t>so that the anterior reach</w:t>
      </w:r>
      <w:r w:rsidR="00ED57B2" w:rsidRPr="004B64CE">
        <w:rPr>
          <w:lang w:val="en-IE"/>
        </w:rPr>
        <w:t>es</w:t>
      </w:r>
      <w:r w:rsidR="00C53A3B" w:rsidRPr="004B64CE">
        <w:rPr>
          <w:lang w:val="en-IE"/>
        </w:rPr>
        <w:t xml:space="preserve"> the cervix</w:t>
      </w:r>
      <w:r w:rsidR="006B648F" w:rsidRPr="004B64CE">
        <w:rPr>
          <w:lang w:val="en-IE"/>
        </w:rPr>
        <w:t xml:space="preserve"> </w:t>
      </w:r>
      <w:r w:rsidR="00F96A96" w:rsidRPr="004B64CE">
        <w:rPr>
          <w:lang w:val="en-IE"/>
        </w:rPr>
        <w:t>(</w:t>
      </w:r>
      <w:r w:rsidR="00C51652" w:rsidRPr="00396195">
        <w:rPr>
          <w:lang w:val="en-IE"/>
        </w:rPr>
        <w:t xml:space="preserve">Campero </w:t>
      </w:r>
      <w:r w:rsidR="00DF5840" w:rsidRPr="00396195">
        <w:rPr>
          <w:i/>
          <w:lang w:val="en-IE"/>
        </w:rPr>
        <w:t xml:space="preserve">et </w:t>
      </w:r>
      <w:r w:rsidR="00DF5840" w:rsidRPr="00396195">
        <w:rPr>
          <w:i/>
          <w:lang w:val="en-IE"/>
        </w:rPr>
        <w:lastRenderedPageBreak/>
        <w:t>al</w:t>
      </w:r>
      <w:r w:rsidR="00C51652" w:rsidRPr="00396195">
        <w:rPr>
          <w:lang w:val="en-IE"/>
        </w:rPr>
        <w:t>., 2003</w:t>
      </w:r>
      <w:r w:rsidR="00F96A96" w:rsidRPr="004B64CE">
        <w:rPr>
          <w:lang w:val="en-IE"/>
        </w:rPr>
        <w:t>)</w:t>
      </w:r>
      <w:r w:rsidR="00C53A3B" w:rsidRPr="004B64CE">
        <w:rPr>
          <w:lang w:val="en-IE"/>
        </w:rPr>
        <w:t xml:space="preserve">. Gentle </w:t>
      </w:r>
      <w:r w:rsidR="00ED57B2" w:rsidRPr="004B64CE">
        <w:rPr>
          <w:lang w:val="en-IE"/>
        </w:rPr>
        <w:t>suction</w:t>
      </w:r>
      <w:r w:rsidR="00C53A3B" w:rsidRPr="004B64CE">
        <w:rPr>
          <w:lang w:val="en-IE"/>
        </w:rPr>
        <w:t xml:space="preserve"> is applied while moving the pipette gently backwards and forwards. The pipette is removed, and the collected mucus is</w:t>
      </w:r>
      <w:r w:rsidR="00B3170D" w:rsidRPr="004B64CE">
        <w:rPr>
          <w:lang w:val="en-IE"/>
        </w:rPr>
        <w:t xml:space="preserve"> </w:t>
      </w:r>
      <w:r w:rsidR="0083767A" w:rsidRPr="004B64CE">
        <w:rPr>
          <w:lang w:val="en-IE"/>
        </w:rPr>
        <w:t xml:space="preserve">inoculated </w:t>
      </w:r>
      <w:r w:rsidR="00C53A3B" w:rsidRPr="004B64CE">
        <w:rPr>
          <w:lang w:val="en-IE"/>
        </w:rPr>
        <w:t xml:space="preserve">directly </w:t>
      </w:r>
      <w:r w:rsidR="006A2249" w:rsidRPr="004B64CE">
        <w:rPr>
          <w:lang w:val="en-IE"/>
        </w:rPr>
        <w:t>on to</w:t>
      </w:r>
      <w:r w:rsidR="00C53A3B" w:rsidRPr="004B64CE">
        <w:rPr>
          <w:lang w:val="en-IE"/>
        </w:rPr>
        <w:t xml:space="preserve"> culture medium or </w:t>
      </w:r>
      <w:r w:rsidR="0083767A" w:rsidRPr="004B64CE">
        <w:rPr>
          <w:lang w:val="en-IE"/>
        </w:rPr>
        <w:t xml:space="preserve">into </w:t>
      </w:r>
      <w:r w:rsidR="00C53A3B" w:rsidRPr="004B64CE">
        <w:rPr>
          <w:lang w:val="en-IE"/>
        </w:rPr>
        <w:t>transport and enrichment medium.</w:t>
      </w:r>
    </w:p>
    <w:p w14:paraId="1E283D6C" w14:textId="6A142F71" w:rsidR="00C53A3B" w:rsidRPr="004B64CE" w:rsidRDefault="004C5B6F" w:rsidP="009B24B8">
      <w:pPr>
        <w:pStyle w:val="111Para"/>
        <w:rPr>
          <w:lang w:val="en-IE"/>
        </w:rPr>
      </w:pPr>
      <w:proofErr w:type="spellStart"/>
      <w:r w:rsidRPr="004B64CE">
        <w:rPr>
          <w:lang w:val="en-IE"/>
        </w:rPr>
        <w:t>Cervico</w:t>
      </w:r>
      <w:proofErr w:type="spellEnd"/>
      <w:r w:rsidR="0083767A" w:rsidRPr="004B64CE">
        <w:rPr>
          <w:lang w:val="en-IE"/>
        </w:rPr>
        <w:t>-</w:t>
      </w:r>
      <w:r w:rsidRPr="004B64CE">
        <w:rPr>
          <w:lang w:val="en-IE"/>
        </w:rPr>
        <w:t>vaginal mucus (</w:t>
      </w:r>
      <w:r w:rsidR="00C53A3B" w:rsidRPr="004B64CE">
        <w:rPr>
          <w:lang w:val="en-IE"/>
        </w:rPr>
        <w:t>CV</w:t>
      </w:r>
      <w:r w:rsidR="00E778E6" w:rsidRPr="004B64CE">
        <w:rPr>
          <w:lang w:val="en-IE"/>
        </w:rPr>
        <w:t>M</w:t>
      </w:r>
      <w:r w:rsidRPr="004B64CE">
        <w:rPr>
          <w:lang w:val="en-IE"/>
        </w:rPr>
        <w:t>)</w:t>
      </w:r>
      <w:r w:rsidR="00E778E6" w:rsidRPr="004B64CE">
        <w:rPr>
          <w:lang w:val="en-IE"/>
        </w:rPr>
        <w:t xml:space="preserve"> </w:t>
      </w:r>
      <w:r w:rsidR="00D76D94" w:rsidRPr="004B64CE">
        <w:rPr>
          <w:lang w:val="en-IE"/>
        </w:rPr>
        <w:t xml:space="preserve">may </w:t>
      </w:r>
      <w:r w:rsidR="00882026" w:rsidRPr="004B64CE">
        <w:rPr>
          <w:lang w:val="en-IE"/>
        </w:rPr>
        <w:t>also</w:t>
      </w:r>
      <w:r w:rsidR="00E778E6" w:rsidRPr="004B64CE">
        <w:rPr>
          <w:lang w:val="en-IE"/>
        </w:rPr>
        <w:t xml:space="preserve"> be collected by washing</w:t>
      </w:r>
      <w:r w:rsidR="00C53A3B" w:rsidRPr="004B64CE">
        <w:rPr>
          <w:lang w:val="en-IE"/>
        </w:rPr>
        <w:t xml:space="preserve"> the vaginal</w:t>
      </w:r>
      <w:r w:rsidR="00182A46" w:rsidRPr="004B64CE">
        <w:rPr>
          <w:lang w:val="en-IE"/>
        </w:rPr>
        <w:t xml:space="preserve"> cavity</w:t>
      </w:r>
      <w:r w:rsidR="00882026" w:rsidRPr="004B64CE">
        <w:rPr>
          <w:lang w:val="en-IE"/>
        </w:rPr>
        <w:t xml:space="preserve">: </w:t>
      </w:r>
      <w:r w:rsidR="00ED57B2" w:rsidRPr="004B64CE">
        <w:rPr>
          <w:lang w:val="en-IE"/>
        </w:rPr>
        <w:t>20–30 ml of PBS</w:t>
      </w:r>
      <w:r w:rsidR="00C53A3B" w:rsidRPr="004B64CE">
        <w:rPr>
          <w:lang w:val="en-IE"/>
        </w:rPr>
        <w:t xml:space="preserve"> </w:t>
      </w:r>
      <w:r w:rsidR="00182A46" w:rsidRPr="004B64CE">
        <w:rPr>
          <w:lang w:val="en-IE"/>
        </w:rPr>
        <w:t xml:space="preserve">is infused </w:t>
      </w:r>
      <w:r w:rsidR="00C53A3B" w:rsidRPr="004B64CE">
        <w:rPr>
          <w:lang w:val="en-IE"/>
        </w:rPr>
        <w:t xml:space="preserve">into the cavity through a syringe attached to </w:t>
      </w:r>
      <w:r w:rsidR="00182A46" w:rsidRPr="004B64CE">
        <w:rPr>
          <w:lang w:val="en-IE"/>
        </w:rPr>
        <w:t>an</w:t>
      </w:r>
      <w:r w:rsidR="00C53A3B" w:rsidRPr="004B64CE">
        <w:rPr>
          <w:lang w:val="en-IE"/>
        </w:rPr>
        <w:t xml:space="preserve"> AI pipette. The fluid is sucked out and re</w:t>
      </w:r>
      <w:r w:rsidR="00ED57B2" w:rsidRPr="004B64CE">
        <w:rPr>
          <w:lang w:val="en-IE"/>
        </w:rPr>
        <w:t>-</w:t>
      </w:r>
      <w:r w:rsidR="00C53A3B" w:rsidRPr="004B64CE">
        <w:rPr>
          <w:lang w:val="en-IE"/>
        </w:rPr>
        <w:t xml:space="preserve">infused four to five times before being collected and </w:t>
      </w:r>
      <w:r w:rsidR="006361B3" w:rsidRPr="004B64CE">
        <w:rPr>
          <w:lang w:val="en-IE"/>
        </w:rPr>
        <w:t>spread</w:t>
      </w:r>
      <w:r w:rsidR="00C53A3B" w:rsidRPr="004B64CE">
        <w:rPr>
          <w:lang w:val="en-IE"/>
        </w:rPr>
        <w:t xml:space="preserve"> directly on to culture medium or </w:t>
      </w:r>
      <w:r w:rsidR="003F5948" w:rsidRPr="004B64CE">
        <w:rPr>
          <w:lang w:val="en-IE"/>
        </w:rPr>
        <w:t xml:space="preserve">added to </w:t>
      </w:r>
      <w:r w:rsidR="00C53A3B" w:rsidRPr="004B64CE">
        <w:rPr>
          <w:lang w:val="en-IE"/>
        </w:rPr>
        <w:t xml:space="preserve">transport and enrichment medium. Washing fluid in the vaginal cavity may </w:t>
      </w:r>
      <w:r w:rsidR="005E0FBB" w:rsidRPr="004B64CE">
        <w:rPr>
          <w:lang w:val="en-IE"/>
        </w:rPr>
        <w:t xml:space="preserve">also be collected by a tampon </w:t>
      </w:r>
      <w:r w:rsidR="00C53A3B" w:rsidRPr="004B64CE">
        <w:rPr>
          <w:lang w:val="en-IE"/>
        </w:rPr>
        <w:t xml:space="preserve">or gauze held inside the vagina for 5–10 minutes after PBS infusion. Samples of CVM obtained by suction may be diluted with PBS or sown directly </w:t>
      </w:r>
      <w:r w:rsidR="006A2249" w:rsidRPr="004B64CE">
        <w:rPr>
          <w:lang w:val="en-IE"/>
        </w:rPr>
        <w:t>on to</w:t>
      </w:r>
      <w:r w:rsidR="00C53A3B" w:rsidRPr="004B64CE">
        <w:rPr>
          <w:lang w:val="en-IE"/>
        </w:rPr>
        <w:t xml:space="preserve"> culture medium or transport and enrichment medium.</w:t>
      </w:r>
    </w:p>
    <w:p w14:paraId="08C929C3" w14:textId="6D96B873" w:rsidR="00C53A3B" w:rsidRPr="004B64CE" w:rsidRDefault="00C53A3B" w:rsidP="009B24B8">
      <w:pPr>
        <w:pStyle w:val="111Para"/>
        <w:rPr>
          <w:lang w:val="en-IE"/>
        </w:rPr>
      </w:pPr>
      <w:r w:rsidRPr="004B64CE">
        <w:rPr>
          <w:lang w:val="en-IE"/>
        </w:rPr>
        <w:t xml:space="preserve">CVM is </w:t>
      </w:r>
      <w:r w:rsidR="00E778E6" w:rsidRPr="004B64CE">
        <w:rPr>
          <w:lang w:val="en-IE"/>
        </w:rPr>
        <w:t>transferred</w:t>
      </w:r>
      <w:r w:rsidRPr="004B64CE">
        <w:rPr>
          <w:lang w:val="en-IE"/>
        </w:rPr>
        <w:t xml:space="preserve"> into approximately 5 ml of PBS with 1% of </w:t>
      </w:r>
      <w:r w:rsidR="00ED57B2" w:rsidRPr="004B64CE">
        <w:rPr>
          <w:lang w:val="en-IE"/>
        </w:rPr>
        <w:t>formalin</w:t>
      </w:r>
      <w:r w:rsidR="0049637F" w:rsidRPr="004B64CE">
        <w:rPr>
          <w:lang w:val="en-IE"/>
        </w:rPr>
        <w:t xml:space="preserve"> for </w:t>
      </w:r>
      <w:r w:rsidR="001F5113" w:rsidRPr="004B64CE">
        <w:rPr>
          <w:lang w:val="en-IE"/>
        </w:rPr>
        <w:t>immunofluorescence testing</w:t>
      </w:r>
      <w:r w:rsidRPr="004B64CE">
        <w:rPr>
          <w:lang w:val="en-IE"/>
        </w:rPr>
        <w:t>.</w:t>
      </w:r>
    </w:p>
    <w:p w14:paraId="2853C2EE" w14:textId="77777777" w:rsidR="00F92E72" w:rsidRPr="004B64CE" w:rsidRDefault="007B6CCB" w:rsidP="009B24B8">
      <w:pPr>
        <w:pStyle w:val="111"/>
        <w:rPr>
          <w:lang w:val="en-IE"/>
        </w:rPr>
      </w:pPr>
      <w:r w:rsidRPr="004B64CE">
        <w:rPr>
          <w:lang w:val="en-IE"/>
        </w:rPr>
        <w:t>1.1.3.</w:t>
      </w:r>
      <w:r w:rsidR="00F92E72" w:rsidRPr="004B64CE">
        <w:rPr>
          <w:lang w:val="en-IE"/>
        </w:rPr>
        <w:tab/>
        <w:t xml:space="preserve">Aborted </w:t>
      </w:r>
      <w:proofErr w:type="spellStart"/>
      <w:r w:rsidR="00F92E72" w:rsidRPr="004B64CE">
        <w:rPr>
          <w:lang w:val="en-IE"/>
        </w:rPr>
        <w:t>fetuses</w:t>
      </w:r>
      <w:proofErr w:type="spellEnd"/>
      <w:r w:rsidR="00F92E72" w:rsidRPr="004B64CE">
        <w:rPr>
          <w:lang w:val="en-IE"/>
        </w:rPr>
        <w:t>, placentas</w:t>
      </w:r>
    </w:p>
    <w:p w14:paraId="3069FAEE" w14:textId="562F0704" w:rsidR="00F92E72" w:rsidRPr="004B64CE" w:rsidRDefault="00182A46" w:rsidP="009B24B8">
      <w:pPr>
        <w:pStyle w:val="111Para"/>
        <w:rPr>
          <w:lang w:val="en-IE"/>
        </w:rPr>
      </w:pPr>
      <w:r w:rsidRPr="004B64CE">
        <w:rPr>
          <w:lang w:val="en-IE"/>
        </w:rPr>
        <w:t>T</w:t>
      </w:r>
      <w:r w:rsidR="00F92E72" w:rsidRPr="004B64CE">
        <w:rPr>
          <w:lang w:val="en-IE"/>
        </w:rPr>
        <w:t>he placenta</w:t>
      </w:r>
      <w:r w:rsidR="00C3067F" w:rsidRPr="004B64CE">
        <w:rPr>
          <w:lang w:val="en-IE"/>
        </w:rPr>
        <w:t xml:space="preserve"> as well as the liver</w:t>
      </w:r>
      <w:r w:rsidR="00F92E72" w:rsidRPr="004B64CE">
        <w:rPr>
          <w:lang w:val="en-IE"/>
        </w:rPr>
        <w:t xml:space="preserve">, lungs and </w:t>
      </w:r>
      <w:r w:rsidR="00C3067F" w:rsidRPr="004B64CE">
        <w:rPr>
          <w:lang w:val="en-IE"/>
        </w:rPr>
        <w:t xml:space="preserve">stomach contents </w:t>
      </w:r>
      <w:r w:rsidR="00F92E72" w:rsidRPr="004B64CE">
        <w:rPr>
          <w:lang w:val="en-IE"/>
        </w:rPr>
        <w:t xml:space="preserve">of the </w:t>
      </w:r>
      <w:proofErr w:type="spellStart"/>
      <w:r w:rsidR="00F92E72" w:rsidRPr="004B64CE">
        <w:rPr>
          <w:lang w:val="en-IE"/>
        </w:rPr>
        <w:t>fetus</w:t>
      </w:r>
      <w:proofErr w:type="spellEnd"/>
      <w:r w:rsidR="00F92E72" w:rsidRPr="004B64CE">
        <w:rPr>
          <w:lang w:val="en-IE"/>
        </w:rPr>
        <w:t xml:space="preserve"> provide the best samples</w:t>
      </w:r>
      <w:r w:rsidRPr="004B64CE">
        <w:rPr>
          <w:lang w:val="en-IE"/>
        </w:rPr>
        <w:t xml:space="preserve"> for isolation of the causative bacteria</w:t>
      </w:r>
      <w:r w:rsidR="00F92E72" w:rsidRPr="004B64CE">
        <w:rPr>
          <w:lang w:val="en-IE"/>
        </w:rPr>
        <w:t xml:space="preserve">. </w:t>
      </w:r>
      <w:r w:rsidR="00791F72" w:rsidRPr="004B64CE">
        <w:rPr>
          <w:lang w:val="en-IE"/>
        </w:rPr>
        <w:t>Samples are</w:t>
      </w:r>
      <w:r w:rsidR="00610B92" w:rsidRPr="004B64CE">
        <w:rPr>
          <w:lang w:val="en-IE"/>
        </w:rPr>
        <w:t xml:space="preserve"> </w:t>
      </w:r>
      <w:r w:rsidR="0083767A" w:rsidRPr="004B64CE">
        <w:rPr>
          <w:lang w:val="en-IE"/>
        </w:rPr>
        <w:t xml:space="preserve">collected aseptically and </w:t>
      </w:r>
      <w:r w:rsidR="00610B92" w:rsidRPr="004B64CE">
        <w:rPr>
          <w:lang w:val="en-IE"/>
        </w:rPr>
        <w:t>inoculated</w:t>
      </w:r>
      <w:r w:rsidR="00791F72" w:rsidRPr="004B64CE">
        <w:rPr>
          <w:lang w:val="en-IE"/>
        </w:rPr>
        <w:t xml:space="preserve"> </w:t>
      </w:r>
      <w:r w:rsidR="00610B92" w:rsidRPr="004B64CE">
        <w:rPr>
          <w:lang w:val="en-IE"/>
        </w:rPr>
        <w:t>in</w:t>
      </w:r>
      <w:r w:rsidR="0083767A" w:rsidRPr="004B64CE">
        <w:rPr>
          <w:lang w:val="en-IE"/>
        </w:rPr>
        <w:t>to</w:t>
      </w:r>
      <w:r w:rsidR="00610B92" w:rsidRPr="004B64CE">
        <w:rPr>
          <w:lang w:val="en-IE"/>
        </w:rPr>
        <w:t xml:space="preserve"> t</w:t>
      </w:r>
      <w:r w:rsidR="00791F72" w:rsidRPr="004B64CE">
        <w:rPr>
          <w:lang w:val="en-IE"/>
        </w:rPr>
        <w:t>ransport and enrichment medium, or</w:t>
      </w:r>
      <w:r w:rsidRPr="004B64CE">
        <w:rPr>
          <w:lang w:val="en-IE"/>
        </w:rPr>
        <w:t xml:space="preserve"> </w:t>
      </w:r>
      <w:r w:rsidR="00791F72" w:rsidRPr="004B64CE">
        <w:rPr>
          <w:lang w:val="en-IE"/>
        </w:rPr>
        <w:t xml:space="preserve">into PBS </w:t>
      </w:r>
      <w:r w:rsidRPr="004B64CE">
        <w:rPr>
          <w:lang w:val="en-IE"/>
        </w:rPr>
        <w:t xml:space="preserve">with </w:t>
      </w:r>
      <w:r w:rsidR="00791F72" w:rsidRPr="004B64CE">
        <w:rPr>
          <w:lang w:val="en-IE"/>
        </w:rPr>
        <w:t>1% formalin</w:t>
      </w:r>
      <w:r w:rsidR="00610B92" w:rsidRPr="004B64CE">
        <w:rPr>
          <w:lang w:val="en-IE"/>
        </w:rPr>
        <w:t xml:space="preserve"> for IFA testing</w:t>
      </w:r>
      <w:r w:rsidR="00791F72" w:rsidRPr="004B64CE">
        <w:rPr>
          <w:lang w:val="en-IE"/>
        </w:rPr>
        <w:t>.</w:t>
      </w:r>
    </w:p>
    <w:p w14:paraId="6CCC4776" w14:textId="7F078507" w:rsidR="00F92E72" w:rsidRPr="004B64CE" w:rsidRDefault="007B6CCB" w:rsidP="00DA2011">
      <w:pPr>
        <w:pStyle w:val="11"/>
        <w:spacing w:after="200"/>
        <w:rPr>
          <w:lang w:val="en-IE"/>
        </w:rPr>
      </w:pPr>
      <w:r w:rsidRPr="004B64CE">
        <w:rPr>
          <w:lang w:val="en-IE"/>
        </w:rPr>
        <w:t>1.2.</w:t>
      </w:r>
      <w:r w:rsidR="00AA2F03" w:rsidRPr="004B64CE">
        <w:rPr>
          <w:lang w:val="en-IE"/>
        </w:rPr>
        <w:tab/>
      </w:r>
      <w:r w:rsidR="00E76EE4" w:rsidRPr="004B64CE">
        <w:rPr>
          <w:lang w:val="en-IE"/>
        </w:rPr>
        <w:t>T</w:t>
      </w:r>
      <w:r w:rsidR="00F92E72" w:rsidRPr="004B64CE">
        <w:rPr>
          <w:lang w:val="en-IE"/>
        </w:rPr>
        <w:t xml:space="preserve">ransport of </w:t>
      </w:r>
      <w:r w:rsidR="007F1DAC" w:rsidRPr="004B64CE">
        <w:rPr>
          <w:lang w:val="en-IE"/>
        </w:rPr>
        <w:t>specimens</w:t>
      </w:r>
    </w:p>
    <w:p w14:paraId="73DE7340" w14:textId="310C58D5" w:rsidR="00E4598B" w:rsidRPr="004B64CE" w:rsidRDefault="00E4598B" w:rsidP="00DA2011">
      <w:pPr>
        <w:pStyle w:val="11Para"/>
        <w:spacing w:after="200"/>
        <w:rPr>
          <w:lang w:val="en-IE"/>
        </w:rPr>
      </w:pPr>
      <w:r w:rsidRPr="004B64CE">
        <w:rPr>
          <w:lang w:val="en-IE"/>
        </w:rPr>
        <w:t xml:space="preserve">The use of a transport medium is essential if the </w:t>
      </w:r>
      <w:r w:rsidR="00D815FB" w:rsidRPr="004B64CE">
        <w:rPr>
          <w:lang w:val="en-IE"/>
        </w:rPr>
        <w:t>specimens</w:t>
      </w:r>
      <w:r w:rsidR="00B3170D" w:rsidRPr="004B64CE">
        <w:rPr>
          <w:lang w:val="en-IE"/>
        </w:rPr>
        <w:t xml:space="preserve"> </w:t>
      </w:r>
      <w:r w:rsidRPr="004B64CE">
        <w:rPr>
          <w:lang w:val="en-IE"/>
        </w:rPr>
        <w:t>are not processed in the laboratory within the same day after collection. For dispatch to the laboratory</w:t>
      </w:r>
      <w:r w:rsidR="00B3170D" w:rsidRPr="004B64CE">
        <w:rPr>
          <w:lang w:val="en-IE"/>
        </w:rPr>
        <w:t>,</w:t>
      </w:r>
      <w:r w:rsidR="00EA03EE" w:rsidRPr="004B64CE">
        <w:rPr>
          <w:lang w:val="en-IE"/>
        </w:rPr>
        <w:t xml:space="preserve"> </w:t>
      </w:r>
      <w:r w:rsidR="00D815FB" w:rsidRPr="004B64CE">
        <w:rPr>
          <w:lang w:val="en-IE"/>
        </w:rPr>
        <w:t xml:space="preserve">specimens </w:t>
      </w:r>
      <w:r w:rsidRPr="004B64CE">
        <w:rPr>
          <w:lang w:val="en-IE"/>
        </w:rPr>
        <w:t>must be placed in an insulated container (withi</w:t>
      </w:r>
      <w:r w:rsidR="00EA03EE" w:rsidRPr="004B64CE">
        <w:rPr>
          <w:lang w:val="en-IE"/>
        </w:rPr>
        <w:t>n the temperature range 4–</w:t>
      </w:r>
      <w:r w:rsidR="00E961C9" w:rsidRPr="004B64CE">
        <w:rPr>
          <w:lang w:val="en-IE"/>
        </w:rPr>
        <w:t>8</w:t>
      </w:r>
      <w:r w:rsidR="00EA03EE" w:rsidRPr="004B64CE">
        <w:rPr>
          <w:lang w:val="en-IE"/>
        </w:rPr>
        <w:t>°C)</w:t>
      </w:r>
      <w:r w:rsidRPr="004B64CE">
        <w:rPr>
          <w:lang w:val="en-IE"/>
        </w:rPr>
        <w:t xml:space="preserve"> protected from light</w:t>
      </w:r>
      <w:r w:rsidR="0083767A" w:rsidRPr="004B64CE">
        <w:rPr>
          <w:lang w:val="en-IE"/>
        </w:rPr>
        <w:t xml:space="preserve"> and shipped to reach the laboratory as soon as possible, preferably on the same day as sampling</w:t>
      </w:r>
      <w:r w:rsidRPr="004B64CE">
        <w:rPr>
          <w:lang w:val="en-IE"/>
        </w:rPr>
        <w:t>.</w:t>
      </w:r>
    </w:p>
    <w:p w14:paraId="37F841FB" w14:textId="131530EC" w:rsidR="00F92E72" w:rsidRPr="004B64CE" w:rsidRDefault="00F92E72" w:rsidP="00DA2011">
      <w:pPr>
        <w:pStyle w:val="11Para"/>
        <w:spacing w:after="200"/>
        <w:rPr>
          <w:lang w:val="en-IE"/>
        </w:rPr>
      </w:pPr>
      <w:r w:rsidRPr="004B64CE">
        <w:rPr>
          <w:lang w:val="en-IE"/>
        </w:rPr>
        <w:t xml:space="preserve">Various </w:t>
      </w:r>
      <w:r w:rsidR="003B4BD1" w:rsidRPr="004B64CE">
        <w:rPr>
          <w:lang w:val="en-IE"/>
        </w:rPr>
        <w:t xml:space="preserve">transport and enrichment media </w:t>
      </w:r>
      <w:r w:rsidRPr="004B64CE">
        <w:rPr>
          <w:lang w:val="en-IE"/>
        </w:rPr>
        <w:t xml:space="preserve">are available, </w:t>
      </w:r>
      <w:r w:rsidR="00541D9F" w:rsidRPr="004B64CE">
        <w:rPr>
          <w:lang w:val="en-IE"/>
        </w:rPr>
        <w:t>such as Clark’s, Lander’s, SBL</w:t>
      </w:r>
      <w:r w:rsidRPr="004B64CE">
        <w:rPr>
          <w:lang w:val="en-IE"/>
        </w:rPr>
        <w:t xml:space="preserve">, </w:t>
      </w:r>
      <w:r w:rsidR="00541D9F" w:rsidRPr="004B64CE">
        <w:rPr>
          <w:lang w:val="en-IE"/>
        </w:rPr>
        <w:t>Foley’s and Clark’s, Weybridge’s, Cary-Blair’s</w:t>
      </w:r>
      <w:r w:rsidRPr="004B64CE">
        <w:rPr>
          <w:lang w:val="en-IE"/>
        </w:rPr>
        <w:t xml:space="preserve"> </w:t>
      </w:r>
      <w:r w:rsidR="00F96A96" w:rsidRPr="004B64CE">
        <w:rPr>
          <w:lang w:val="en-IE"/>
        </w:rPr>
        <w:t>(</w:t>
      </w:r>
      <w:r w:rsidR="004E1192" w:rsidRPr="00761004">
        <w:rPr>
          <w:lang w:val="en-IE"/>
        </w:rPr>
        <w:t xml:space="preserve">Garcia </w:t>
      </w:r>
      <w:r w:rsidR="00DF5840" w:rsidRPr="00761004">
        <w:rPr>
          <w:i/>
          <w:lang w:val="en-IE"/>
        </w:rPr>
        <w:t>et al</w:t>
      </w:r>
      <w:r w:rsidR="004E1192" w:rsidRPr="00761004">
        <w:rPr>
          <w:lang w:val="en-IE"/>
        </w:rPr>
        <w:t>., 1984</w:t>
      </w:r>
      <w:r w:rsidR="00C51652" w:rsidRPr="00761004">
        <w:rPr>
          <w:lang w:val="en-IE"/>
        </w:rPr>
        <w:t>;</w:t>
      </w:r>
      <w:r w:rsidR="00F96A96" w:rsidRPr="00761004">
        <w:rPr>
          <w:lang w:val="en-IE"/>
        </w:rPr>
        <w:t xml:space="preserve"> </w:t>
      </w:r>
      <w:r w:rsidR="008C57F7" w:rsidRPr="00761004">
        <w:rPr>
          <w:lang w:val="en-IE"/>
        </w:rPr>
        <w:t xml:space="preserve">Hum </w:t>
      </w:r>
      <w:r w:rsidR="00DF5840" w:rsidRPr="00761004">
        <w:rPr>
          <w:i/>
          <w:lang w:val="en-IE"/>
        </w:rPr>
        <w:t>et al</w:t>
      </w:r>
      <w:r w:rsidR="008C57F7" w:rsidRPr="00761004">
        <w:rPr>
          <w:lang w:val="en-IE"/>
        </w:rPr>
        <w:t>., 1994</w:t>
      </w:r>
      <w:r w:rsidR="00C51652" w:rsidRPr="00761004">
        <w:rPr>
          <w:lang w:val="en-IE"/>
        </w:rPr>
        <w:t>;</w:t>
      </w:r>
      <w:r w:rsidR="00F96A96" w:rsidRPr="00761004">
        <w:rPr>
          <w:lang w:val="en-IE"/>
        </w:rPr>
        <w:t xml:space="preserve"> </w:t>
      </w:r>
      <w:r w:rsidR="008C57F7" w:rsidRPr="00761004">
        <w:rPr>
          <w:lang w:val="en-IE"/>
        </w:rPr>
        <w:t xml:space="preserve">Monke </w:t>
      </w:r>
      <w:r w:rsidR="00DF5840" w:rsidRPr="00761004">
        <w:rPr>
          <w:i/>
          <w:lang w:val="en-IE"/>
        </w:rPr>
        <w:t>et al</w:t>
      </w:r>
      <w:r w:rsidR="008C57F7" w:rsidRPr="00761004">
        <w:rPr>
          <w:lang w:val="en-IE"/>
        </w:rPr>
        <w:t>., 2002</w:t>
      </w:r>
      <w:r w:rsidR="00F96A96" w:rsidRPr="004B64CE">
        <w:rPr>
          <w:lang w:val="en-IE"/>
        </w:rPr>
        <w:t>)</w:t>
      </w:r>
      <w:r w:rsidR="00E60BE9" w:rsidRPr="004B64CE">
        <w:rPr>
          <w:lang w:val="en-IE"/>
        </w:rPr>
        <w:t>,</w:t>
      </w:r>
      <w:r w:rsidR="002175D8" w:rsidRPr="004B64CE">
        <w:rPr>
          <w:lang w:val="en-IE"/>
        </w:rPr>
        <w:t xml:space="preserve"> </w:t>
      </w:r>
      <w:r w:rsidR="00D80472" w:rsidRPr="004B64CE">
        <w:rPr>
          <w:lang w:val="en-IE"/>
        </w:rPr>
        <w:t>Thomann</w:t>
      </w:r>
      <w:r w:rsidR="002175D8" w:rsidRPr="004B64CE">
        <w:rPr>
          <w:lang w:val="en-IE"/>
        </w:rPr>
        <w:t>’s</w:t>
      </w:r>
      <w:r w:rsidR="00D80472" w:rsidRPr="004B64CE">
        <w:rPr>
          <w:lang w:val="en-IE"/>
        </w:rPr>
        <w:t xml:space="preserve"> transport and enrichment (TTE) medium (</w:t>
      </w:r>
      <w:r w:rsidR="00D80472" w:rsidRPr="00761004">
        <w:rPr>
          <w:lang w:val="en-IE"/>
        </w:rPr>
        <w:t xml:space="preserve">Harwood </w:t>
      </w:r>
      <w:r w:rsidR="00D80472" w:rsidRPr="00761004">
        <w:rPr>
          <w:i/>
          <w:lang w:val="en-IE"/>
        </w:rPr>
        <w:t>et al.,</w:t>
      </w:r>
      <w:r w:rsidR="00D80472" w:rsidRPr="00761004">
        <w:rPr>
          <w:lang w:val="en-IE"/>
        </w:rPr>
        <w:t xml:space="preserve"> 2009</w:t>
      </w:r>
      <w:r w:rsidR="00D80472" w:rsidRPr="004B64CE">
        <w:rPr>
          <w:lang w:val="en-IE"/>
        </w:rPr>
        <w:t>)</w:t>
      </w:r>
      <w:r w:rsidR="00A07F0B" w:rsidRPr="004B64CE">
        <w:rPr>
          <w:lang w:val="en-IE"/>
        </w:rPr>
        <w:t>.</w:t>
      </w:r>
      <w:r w:rsidR="00C2177F" w:rsidRPr="004B64CE">
        <w:rPr>
          <w:lang w:val="en-IE"/>
        </w:rPr>
        <w:t xml:space="preserve"> </w:t>
      </w:r>
    </w:p>
    <w:p w14:paraId="4A080B08" w14:textId="77777777" w:rsidR="00F92E72" w:rsidRPr="004B64CE" w:rsidRDefault="00F92E72" w:rsidP="00DA2011">
      <w:pPr>
        <w:pStyle w:val="11Para"/>
        <w:spacing w:after="200"/>
        <w:rPr>
          <w:lang w:val="en-IE"/>
        </w:rPr>
      </w:pPr>
      <w:r w:rsidRPr="004B64CE">
        <w:rPr>
          <w:lang w:val="en-IE"/>
        </w:rPr>
        <w:t xml:space="preserve">Some of the </w:t>
      </w:r>
      <w:r w:rsidR="00093907" w:rsidRPr="004B64CE">
        <w:rPr>
          <w:lang w:val="en-IE"/>
        </w:rPr>
        <w:t xml:space="preserve">transport and enrichment media </w:t>
      </w:r>
      <w:r w:rsidRPr="004B64CE">
        <w:rPr>
          <w:lang w:val="en-IE"/>
        </w:rPr>
        <w:t xml:space="preserve">mentioned above contain cycloheximide. Because of its potential toxicity, </w:t>
      </w:r>
      <w:r w:rsidR="0077436F" w:rsidRPr="004B64CE">
        <w:rPr>
          <w:lang w:val="en-IE"/>
        </w:rPr>
        <w:t>amphotericin B</w:t>
      </w:r>
      <w:r w:rsidR="006832BA" w:rsidRPr="004B64CE">
        <w:rPr>
          <w:lang w:val="en-IE"/>
        </w:rPr>
        <w:t xml:space="preserve"> can be used as an alternative</w:t>
      </w:r>
      <w:r w:rsidRPr="004B64CE">
        <w:rPr>
          <w:lang w:val="en-IE"/>
        </w:rPr>
        <w:t>.</w:t>
      </w:r>
      <w:r w:rsidR="009D59EA" w:rsidRPr="004B64CE">
        <w:rPr>
          <w:lang w:val="en-IE"/>
        </w:rPr>
        <w:t xml:space="preserve"> </w:t>
      </w:r>
    </w:p>
    <w:p w14:paraId="319C0B5F" w14:textId="47201BA9" w:rsidR="00F92E72" w:rsidRPr="004B64CE" w:rsidRDefault="007B6CCB" w:rsidP="00DA2011">
      <w:pPr>
        <w:pStyle w:val="11"/>
        <w:spacing w:after="200"/>
        <w:rPr>
          <w:lang w:val="en-IE"/>
        </w:rPr>
      </w:pPr>
      <w:r w:rsidRPr="004B64CE">
        <w:rPr>
          <w:lang w:val="en-IE"/>
        </w:rPr>
        <w:t>1.3.</w:t>
      </w:r>
      <w:r w:rsidR="00F92E72" w:rsidRPr="004B64CE">
        <w:rPr>
          <w:lang w:val="en-IE"/>
        </w:rPr>
        <w:tab/>
      </w:r>
      <w:r w:rsidR="00C807E0" w:rsidRPr="004B64CE">
        <w:rPr>
          <w:lang w:val="en-IE"/>
        </w:rPr>
        <w:t>T</w:t>
      </w:r>
      <w:r w:rsidR="00F92E72" w:rsidRPr="004B64CE">
        <w:rPr>
          <w:lang w:val="en-IE"/>
        </w:rPr>
        <w:t xml:space="preserve">reatment of </w:t>
      </w:r>
      <w:r w:rsidR="007F1DAC" w:rsidRPr="004B64CE">
        <w:rPr>
          <w:lang w:val="en-IE"/>
        </w:rPr>
        <w:t>specimens</w:t>
      </w:r>
    </w:p>
    <w:p w14:paraId="4A6D10B4" w14:textId="5E45E3E7" w:rsidR="00F92E72" w:rsidRPr="004B64CE" w:rsidRDefault="00F92E72" w:rsidP="00DA2011">
      <w:pPr>
        <w:pStyle w:val="11Para"/>
        <w:spacing w:after="200"/>
        <w:rPr>
          <w:lang w:val="en-IE"/>
        </w:rPr>
      </w:pPr>
      <w:r w:rsidRPr="004B64CE">
        <w:rPr>
          <w:lang w:val="en-IE"/>
        </w:rPr>
        <w:t xml:space="preserve">On arrival at the laboratory, </w:t>
      </w:r>
      <w:r w:rsidR="00D815FB" w:rsidRPr="004B64CE">
        <w:rPr>
          <w:lang w:val="en-IE"/>
        </w:rPr>
        <w:t xml:space="preserve">specimens </w:t>
      </w:r>
      <w:r w:rsidRPr="004B64CE">
        <w:rPr>
          <w:lang w:val="en-IE"/>
        </w:rPr>
        <w:t xml:space="preserve">should be inoculated directly </w:t>
      </w:r>
      <w:r w:rsidR="006A2249" w:rsidRPr="004B64CE">
        <w:rPr>
          <w:lang w:val="en-IE"/>
        </w:rPr>
        <w:t>on to</w:t>
      </w:r>
      <w:r w:rsidRPr="004B64CE">
        <w:rPr>
          <w:lang w:val="en-IE"/>
        </w:rPr>
        <w:t xml:space="preserve"> culture medium, or</w:t>
      </w:r>
      <w:r w:rsidR="00CD3434" w:rsidRPr="004B64CE">
        <w:rPr>
          <w:lang w:val="en-IE"/>
        </w:rPr>
        <w:t>,</w:t>
      </w:r>
      <w:r w:rsidR="00CE6244" w:rsidRPr="004B64CE">
        <w:rPr>
          <w:lang w:val="en-IE"/>
        </w:rPr>
        <w:t xml:space="preserve"> if required immediately</w:t>
      </w:r>
      <w:r w:rsidR="00CD3434" w:rsidRPr="004B64CE">
        <w:rPr>
          <w:lang w:val="en-IE"/>
        </w:rPr>
        <w:t>,</w:t>
      </w:r>
      <w:r w:rsidR="00CE6244" w:rsidRPr="004B64CE">
        <w:rPr>
          <w:lang w:val="en-IE"/>
        </w:rPr>
        <w:t xml:space="preserve"> </w:t>
      </w:r>
      <w:r w:rsidRPr="004B64CE">
        <w:rPr>
          <w:lang w:val="en-IE"/>
        </w:rPr>
        <w:t>processed further.</w:t>
      </w:r>
    </w:p>
    <w:p w14:paraId="5526B762" w14:textId="77777777" w:rsidR="00F92E72" w:rsidRPr="004B64CE" w:rsidRDefault="007B6CCB" w:rsidP="009B24B8">
      <w:pPr>
        <w:pStyle w:val="111"/>
        <w:rPr>
          <w:lang w:val="en-IE"/>
        </w:rPr>
      </w:pPr>
      <w:r w:rsidRPr="004B64CE">
        <w:rPr>
          <w:lang w:val="en-IE"/>
        </w:rPr>
        <w:t>1.3.1.</w:t>
      </w:r>
      <w:r w:rsidR="00F92E72" w:rsidRPr="004B64CE">
        <w:rPr>
          <w:lang w:val="en-IE"/>
        </w:rPr>
        <w:tab/>
        <w:t xml:space="preserve">Genital tract </w:t>
      </w:r>
      <w:r w:rsidR="007F1DAC" w:rsidRPr="004B64CE">
        <w:rPr>
          <w:lang w:val="en-IE"/>
        </w:rPr>
        <w:t>samples</w:t>
      </w:r>
    </w:p>
    <w:p w14:paraId="49561D51" w14:textId="0E469FB3" w:rsidR="00F92E72" w:rsidRPr="004B64CE" w:rsidRDefault="00130CD7" w:rsidP="009B24B8">
      <w:pPr>
        <w:pStyle w:val="111Para"/>
        <w:rPr>
          <w:lang w:val="en-IE"/>
        </w:rPr>
      </w:pPr>
      <w:r w:rsidRPr="004B64CE">
        <w:rPr>
          <w:lang w:val="en-IE"/>
        </w:rPr>
        <w:t>The total volume of the preputia washing</w:t>
      </w:r>
      <w:r w:rsidR="004B4972" w:rsidRPr="004B64CE">
        <w:rPr>
          <w:lang w:val="en-IE"/>
        </w:rPr>
        <w:t>s</w:t>
      </w:r>
      <w:r w:rsidRPr="004B64CE">
        <w:rPr>
          <w:lang w:val="en-IE"/>
        </w:rPr>
        <w:t xml:space="preserve"> </w:t>
      </w:r>
      <w:r w:rsidR="00F92E72" w:rsidRPr="004B64CE">
        <w:rPr>
          <w:lang w:val="en-IE"/>
        </w:rPr>
        <w:t>may be centrifuged (3500</w:t>
      </w:r>
      <w:r w:rsidR="00136135" w:rsidRPr="004B64CE">
        <w:rPr>
          <w:lang w:val="en-IE"/>
        </w:rPr>
        <w:t xml:space="preserve"> </w:t>
      </w:r>
      <w:r w:rsidR="00F92E72" w:rsidRPr="004B64CE">
        <w:rPr>
          <w:b/>
          <w:i/>
          <w:lang w:val="en-IE"/>
        </w:rPr>
        <w:t>g</w:t>
      </w:r>
      <w:r w:rsidR="00F92E72" w:rsidRPr="004B64CE">
        <w:rPr>
          <w:lang w:val="en-IE"/>
        </w:rPr>
        <w:t xml:space="preserve">) to concentrate the sample. The final sample (reduced to </w:t>
      </w:r>
      <w:r w:rsidR="007D7C64" w:rsidRPr="004B64CE">
        <w:rPr>
          <w:lang w:val="en-IE"/>
        </w:rPr>
        <w:t xml:space="preserve">500 </w:t>
      </w:r>
      <w:r w:rsidR="00F92E72" w:rsidRPr="004B64CE">
        <w:rPr>
          <w:lang w:val="en-IE"/>
        </w:rPr>
        <w:t xml:space="preserve">µl) may be inoculated </w:t>
      </w:r>
      <w:r w:rsidR="006A2249" w:rsidRPr="004B64CE">
        <w:rPr>
          <w:lang w:val="en-IE"/>
        </w:rPr>
        <w:t>on to</w:t>
      </w:r>
      <w:r w:rsidR="00F92E72" w:rsidRPr="004B64CE">
        <w:rPr>
          <w:lang w:val="en-IE"/>
        </w:rPr>
        <w:t xml:space="preserve"> the culture medium (directly</w:t>
      </w:r>
      <w:r w:rsidR="007D7C64" w:rsidRPr="004B64CE">
        <w:rPr>
          <w:lang w:val="en-IE"/>
        </w:rPr>
        <w:t xml:space="preserve"> on Skirrow agar plate,</w:t>
      </w:r>
      <w:r w:rsidR="00F92E72" w:rsidRPr="004B64CE">
        <w:rPr>
          <w:lang w:val="en-IE"/>
        </w:rPr>
        <w:t xml:space="preserve"> using the filter method</w:t>
      </w:r>
      <w:r w:rsidR="007D7C64" w:rsidRPr="004B64CE">
        <w:rPr>
          <w:lang w:val="en-IE"/>
        </w:rPr>
        <w:t>, and to TTE medium</w:t>
      </w:r>
      <w:r w:rsidR="007E0B12" w:rsidRPr="004B64CE">
        <w:rPr>
          <w:lang w:val="en-IE"/>
        </w:rPr>
        <w:t xml:space="preserve"> (</w:t>
      </w:r>
      <w:r w:rsidR="007E0B12" w:rsidRPr="00761004">
        <w:rPr>
          <w:lang w:val="en-IE"/>
        </w:rPr>
        <w:t xml:space="preserve">Harwood </w:t>
      </w:r>
      <w:r w:rsidR="007E0B12" w:rsidRPr="00761004">
        <w:rPr>
          <w:i/>
          <w:lang w:val="en-IE"/>
        </w:rPr>
        <w:t>et al.,</w:t>
      </w:r>
      <w:r w:rsidR="007E0B12" w:rsidRPr="00761004">
        <w:rPr>
          <w:lang w:val="en-IE"/>
        </w:rPr>
        <w:t xml:space="preserve"> 2009</w:t>
      </w:r>
      <w:r w:rsidR="007E0B12" w:rsidRPr="004B64CE">
        <w:rPr>
          <w:lang w:val="en-IE"/>
        </w:rPr>
        <w:t>)</w:t>
      </w:r>
      <w:r w:rsidR="00F92E72" w:rsidRPr="004B64CE">
        <w:rPr>
          <w:lang w:val="en-IE"/>
        </w:rPr>
        <w:t>.</w:t>
      </w:r>
      <w:r w:rsidR="00592FB8" w:rsidRPr="004B64CE">
        <w:rPr>
          <w:lang w:val="en-IE"/>
        </w:rPr>
        <w:t xml:space="preserve"> </w:t>
      </w:r>
    </w:p>
    <w:p w14:paraId="07AF89CA" w14:textId="64A3399B" w:rsidR="00AB154A" w:rsidRPr="004B64CE" w:rsidRDefault="00A47BD5" w:rsidP="009B24B8">
      <w:pPr>
        <w:pStyle w:val="111Para"/>
        <w:rPr>
          <w:lang w:val="en-IE"/>
        </w:rPr>
      </w:pPr>
      <w:r w:rsidRPr="004B64CE">
        <w:rPr>
          <w:lang w:val="en-IE"/>
        </w:rPr>
        <w:t xml:space="preserve">If </w:t>
      </w:r>
      <w:r w:rsidR="003F5948" w:rsidRPr="004B64CE">
        <w:rPr>
          <w:lang w:val="en-IE"/>
        </w:rPr>
        <w:t xml:space="preserve">the </w:t>
      </w:r>
      <w:r w:rsidRPr="004B64CE">
        <w:rPr>
          <w:lang w:val="en-IE"/>
        </w:rPr>
        <w:t xml:space="preserve">CVM is not very viscous </w:t>
      </w:r>
      <w:r w:rsidR="00AB154A" w:rsidRPr="004B64CE">
        <w:rPr>
          <w:lang w:val="en-IE"/>
        </w:rPr>
        <w:t xml:space="preserve">it can be inoculated directly or diluted with an equal volume of </w:t>
      </w:r>
      <w:r w:rsidR="00AB154A" w:rsidRPr="00761004">
        <w:rPr>
          <w:lang w:val="en-IE"/>
        </w:rPr>
        <w:t>PBS</w:t>
      </w:r>
      <w:r w:rsidR="00370C4A">
        <w:rPr>
          <w:lang w:val="en-IE"/>
        </w:rPr>
        <w:t xml:space="preserve"> (</w:t>
      </w:r>
      <w:r w:rsidR="00370C4A" w:rsidRPr="008C728B">
        <w:rPr>
          <w:u w:val="double"/>
          <w:lang w:val="en-IE"/>
        </w:rPr>
        <w:t>pH 7</w:t>
      </w:r>
      <w:r w:rsidR="00BC3BA3">
        <w:rPr>
          <w:u w:val="double"/>
          <w:lang w:val="en-IE"/>
        </w:rPr>
        <w:t>–</w:t>
      </w:r>
      <w:r w:rsidR="00370C4A" w:rsidRPr="008C728B">
        <w:rPr>
          <w:u w:val="double"/>
          <w:lang w:val="en-IE"/>
        </w:rPr>
        <w:t>7.3, concentration 1×, components: 138 mM NaCl, 2</w:t>
      </w:r>
      <w:r w:rsidR="00370C4A">
        <w:rPr>
          <w:u w:val="double"/>
          <w:lang w:val="en-IE"/>
        </w:rPr>
        <w:t>.</w:t>
      </w:r>
      <w:r w:rsidR="00370C4A" w:rsidRPr="008C728B">
        <w:rPr>
          <w:u w:val="double"/>
          <w:lang w:val="en-IE"/>
        </w:rPr>
        <w:t xml:space="preserve">7 mM KCl, 8 mM </w:t>
      </w:r>
      <w:proofErr w:type="spellStart"/>
      <w:r w:rsidR="00370C4A" w:rsidRPr="008C728B">
        <w:rPr>
          <w:u w:val="double"/>
          <w:lang w:val="en-IE"/>
        </w:rPr>
        <w:t>Na₂HPO</w:t>
      </w:r>
      <w:proofErr w:type="spellEnd"/>
      <w:r w:rsidR="00370C4A" w:rsidRPr="008C728B">
        <w:rPr>
          <w:u w:val="double"/>
          <w:lang w:val="en-IE"/>
        </w:rPr>
        <w:t xml:space="preserve">₄-7H₂O, </w:t>
      </w:r>
      <w:r w:rsidR="00370C4A">
        <w:rPr>
          <w:u w:val="double"/>
          <w:lang w:val="en-IE"/>
        </w:rPr>
        <w:t>i</w:t>
      </w:r>
      <w:r w:rsidR="00370C4A" w:rsidRPr="008C728B">
        <w:rPr>
          <w:u w:val="double"/>
          <w:lang w:val="en-IE"/>
        </w:rPr>
        <w:t>n 1</w:t>
      </w:r>
      <w:r w:rsidR="00370C4A">
        <w:rPr>
          <w:u w:val="double"/>
          <w:lang w:val="en-IE"/>
        </w:rPr>
        <w:t>.</w:t>
      </w:r>
      <w:r w:rsidR="00370C4A" w:rsidRPr="008C728B">
        <w:rPr>
          <w:u w:val="double"/>
          <w:lang w:val="en-IE"/>
        </w:rPr>
        <w:t>5 mM KH₂PO₄</w:t>
      </w:r>
      <w:r w:rsidR="00BC3BA3">
        <w:rPr>
          <w:u w:val="double"/>
          <w:lang w:val="en-IE"/>
        </w:rPr>
        <w:t>)</w:t>
      </w:r>
      <w:r w:rsidR="00AB154A" w:rsidRPr="004B64CE">
        <w:rPr>
          <w:lang w:val="en-IE"/>
        </w:rPr>
        <w:t xml:space="preserve">. When </w:t>
      </w:r>
      <w:r w:rsidR="003F5948" w:rsidRPr="004B64CE">
        <w:rPr>
          <w:lang w:val="en-IE"/>
        </w:rPr>
        <w:t xml:space="preserve">the </w:t>
      </w:r>
      <w:r w:rsidR="00AB154A" w:rsidRPr="004B64CE">
        <w:rPr>
          <w:lang w:val="en-IE"/>
        </w:rPr>
        <w:t>CVM is very viscous, it may be necessary to liquefy it</w:t>
      </w:r>
      <w:r w:rsidR="00417466" w:rsidRPr="004B64CE">
        <w:rPr>
          <w:lang w:val="en-IE"/>
        </w:rPr>
        <w:t xml:space="preserve"> </w:t>
      </w:r>
      <w:r w:rsidR="00AB154A" w:rsidRPr="004B64CE">
        <w:rPr>
          <w:lang w:val="en-IE"/>
        </w:rPr>
        <w:t xml:space="preserve">by adding an equal volume of </w:t>
      </w:r>
      <w:r w:rsidR="00417466" w:rsidRPr="004B64CE">
        <w:rPr>
          <w:lang w:val="en-IE"/>
        </w:rPr>
        <w:t>L-</w:t>
      </w:r>
      <w:r w:rsidR="00AB154A" w:rsidRPr="004B64CE">
        <w:rPr>
          <w:lang w:val="en-IE"/>
        </w:rPr>
        <w:t>cysteine solution (</w:t>
      </w:r>
      <w:r w:rsidR="00417466" w:rsidRPr="004B64CE">
        <w:rPr>
          <w:lang w:val="en-IE"/>
        </w:rPr>
        <w:t>10</w:t>
      </w:r>
      <w:r w:rsidR="001705AB" w:rsidRPr="004B64CE">
        <w:rPr>
          <w:lang w:val="en-IE"/>
        </w:rPr>
        <w:t>0</w:t>
      </w:r>
      <w:r w:rsidR="00417466" w:rsidRPr="004B64CE">
        <w:rPr>
          <w:lang w:val="en-IE"/>
        </w:rPr>
        <w:t xml:space="preserve"> mM </w:t>
      </w:r>
      <w:r w:rsidR="00417466" w:rsidRPr="6F7B7453">
        <w:rPr>
          <w:i/>
          <w:iCs/>
          <w:lang w:val="en-IE"/>
        </w:rPr>
        <w:t>N</w:t>
      </w:r>
      <w:r w:rsidR="00417466" w:rsidRPr="004B64CE">
        <w:rPr>
          <w:lang w:val="en-IE"/>
        </w:rPr>
        <w:t>-Acetyl-L-cysteine, CAS number 616-91-1</w:t>
      </w:r>
      <w:r w:rsidR="007D4D76" w:rsidRPr="00EA421D">
        <w:rPr>
          <w:rStyle w:val="FootnoteReference"/>
          <w:lang w:val="en-IE"/>
        </w:rPr>
        <w:footnoteReference w:id="2"/>
      </w:r>
      <w:r w:rsidR="00417466" w:rsidRPr="004B64CE">
        <w:rPr>
          <w:lang w:val="en-IE"/>
        </w:rPr>
        <w:t xml:space="preserve">, dissolved in </w:t>
      </w:r>
      <w:r w:rsidR="00EA03EE" w:rsidRPr="004B64CE">
        <w:rPr>
          <w:lang w:val="en-IE"/>
        </w:rPr>
        <w:t>PBS</w:t>
      </w:r>
      <w:r w:rsidR="00417466" w:rsidRPr="004B64CE">
        <w:rPr>
          <w:lang w:val="en-IE"/>
        </w:rPr>
        <w:t xml:space="preserve"> and </w:t>
      </w:r>
      <w:r w:rsidR="00AB154A" w:rsidRPr="004B64CE">
        <w:rPr>
          <w:lang w:val="en-IE"/>
        </w:rPr>
        <w:t xml:space="preserve">sterilised by membrane filtration). After 15–20 minutes, the diluted and </w:t>
      </w:r>
      <w:r w:rsidRPr="004B64CE">
        <w:rPr>
          <w:lang w:val="en-IE"/>
        </w:rPr>
        <w:t>liquefied</w:t>
      </w:r>
      <w:r w:rsidR="00AB154A" w:rsidRPr="004B64CE">
        <w:rPr>
          <w:lang w:val="en-IE"/>
        </w:rPr>
        <w:t xml:space="preserve"> mucus can then be inoculated on</w:t>
      </w:r>
      <w:r w:rsidR="006A2249" w:rsidRPr="004B64CE">
        <w:rPr>
          <w:lang w:val="en-IE"/>
        </w:rPr>
        <w:t xml:space="preserve"> </w:t>
      </w:r>
      <w:r w:rsidR="00AB154A" w:rsidRPr="004B64CE">
        <w:rPr>
          <w:lang w:val="en-IE"/>
        </w:rPr>
        <w:t>to isolation medium.</w:t>
      </w:r>
    </w:p>
    <w:p w14:paraId="7445CA4B" w14:textId="24329823" w:rsidR="006C5EA1" w:rsidRPr="004B64CE" w:rsidRDefault="001645D1" w:rsidP="00A31EE1">
      <w:pPr>
        <w:pStyle w:val="111Para"/>
        <w:rPr>
          <w:lang w:val="en-IE"/>
        </w:rPr>
      </w:pPr>
      <w:r w:rsidRPr="004B64CE">
        <w:rPr>
          <w:lang w:val="en-IE"/>
        </w:rPr>
        <w:t xml:space="preserve">For </w:t>
      </w:r>
      <w:r w:rsidR="006C5EA1" w:rsidRPr="004B64CE">
        <w:rPr>
          <w:lang w:val="en-IE"/>
        </w:rPr>
        <w:t xml:space="preserve">the filter </w:t>
      </w:r>
      <w:r w:rsidR="00492A11" w:rsidRPr="004B64CE">
        <w:rPr>
          <w:lang w:val="en-IE"/>
        </w:rPr>
        <w:t>method,</w:t>
      </w:r>
      <w:r w:rsidR="006C5EA1" w:rsidRPr="004B64CE">
        <w:rPr>
          <w:lang w:val="en-IE"/>
        </w:rPr>
        <w:t xml:space="preserve"> </w:t>
      </w:r>
      <w:r w:rsidR="00A31EE1" w:rsidRPr="004B64CE">
        <w:rPr>
          <w:lang w:val="en-IE"/>
        </w:rPr>
        <w:t xml:space="preserve">sterile </w:t>
      </w:r>
      <w:r w:rsidR="006C5EA1" w:rsidRPr="004B64CE">
        <w:rPr>
          <w:lang w:val="en-IE"/>
        </w:rPr>
        <w:t xml:space="preserve">cellulose acetate membranes of </w:t>
      </w:r>
      <w:r w:rsidR="00004350" w:rsidRPr="004B64CE">
        <w:rPr>
          <w:lang w:val="en-IE"/>
        </w:rPr>
        <w:t>0</w:t>
      </w:r>
      <w:r w:rsidR="00053105" w:rsidRPr="004B64CE">
        <w:rPr>
          <w:lang w:val="en-IE"/>
        </w:rPr>
        <w:t>.</w:t>
      </w:r>
      <w:r w:rsidR="00004350" w:rsidRPr="004B64CE">
        <w:rPr>
          <w:lang w:val="en-IE"/>
        </w:rPr>
        <w:t>65</w:t>
      </w:r>
      <w:r w:rsidR="00A31EE1" w:rsidRPr="004B64CE">
        <w:rPr>
          <w:lang w:val="en-IE"/>
        </w:rPr>
        <w:t> </w:t>
      </w:r>
      <w:r w:rsidR="006C5EA1" w:rsidRPr="004B64CE">
        <w:rPr>
          <w:lang w:val="en-IE"/>
        </w:rPr>
        <w:t>µ</w:t>
      </w:r>
      <w:r w:rsidR="00004350" w:rsidRPr="004B64CE">
        <w:rPr>
          <w:lang w:val="en-IE"/>
        </w:rPr>
        <w:t>m</w:t>
      </w:r>
      <w:r w:rsidR="006C5EA1" w:rsidRPr="004B64CE">
        <w:rPr>
          <w:lang w:val="en-IE"/>
        </w:rPr>
        <w:t xml:space="preserve"> pore size are placed on the surface of </w:t>
      </w:r>
      <w:r w:rsidR="0007741E" w:rsidRPr="004B64CE">
        <w:rPr>
          <w:lang w:val="en-IE"/>
        </w:rPr>
        <w:t>non-</w:t>
      </w:r>
      <w:r w:rsidR="006C5EA1" w:rsidRPr="004B64CE">
        <w:rPr>
          <w:lang w:val="en-IE"/>
        </w:rPr>
        <w:t>selective agar supplemented with 5% blood.</w:t>
      </w:r>
      <w:r w:rsidR="00A31EE1" w:rsidRPr="004B64CE">
        <w:rPr>
          <w:lang w:val="en-IE"/>
        </w:rPr>
        <w:t xml:space="preserve"> </w:t>
      </w:r>
      <w:r w:rsidR="00226F0E" w:rsidRPr="004B64CE">
        <w:rPr>
          <w:lang w:val="en-IE"/>
        </w:rPr>
        <w:t>A suspension of the sample is made in</w:t>
      </w:r>
      <w:r w:rsidR="006C5EA1" w:rsidRPr="004B64CE">
        <w:rPr>
          <w:lang w:val="en-IE"/>
        </w:rPr>
        <w:t xml:space="preserve"> in PBS</w:t>
      </w:r>
      <w:r w:rsidR="00226F0E" w:rsidRPr="004B64CE">
        <w:rPr>
          <w:lang w:val="en-IE"/>
        </w:rPr>
        <w:t xml:space="preserve"> or saline</w:t>
      </w:r>
      <w:r w:rsidR="006C5EA1" w:rsidRPr="004B64CE">
        <w:rPr>
          <w:lang w:val="en-IE"/>
        </w:rPr>
        <w:t>, and 10</w:t>
      </w:r>
      <w:r w:rsidR="0007741E" w:rsidRPr="004B64CE">
        <w:rPr>
          <w:lang w:val="en-IE"/>
        </w:rPr>
        <w:t>–</w:t>
      </w:r>
      <w:r w:rsidR="006C5EA1" w:rsidRPr="004B64CE">
        <w:rPr>
          <w:lang w:val="en-IE"/>
        </w:rPr>
        <w:t xml:space="preserve">15 drops of this suspension </w:t>
      </w:r>
      <w:r w:rsidR="00226F0E" w:rsidRPr="004B64CE">
        <w:rPr>
          <w:lang w:val="en-IE"/>
        </w:rPr>
        <w:t>are</w:t>
      </w:r>
      <w:r w:rsidR="006C5EA1" w:rsidRPr="004B64CE">
        <w:rPr>
          <w:lang w:val="en-IE"/>
        </w:rPr>
        <w:t xml:space="preserve"> placed on top of the membrane and allowed to filter passively</w:t>
      </w:r>
      <w:r w:rsidR="00A31EE1" w:rsidRPr="004B64CE">
        <w:rPr>
          <w:lang w:val="en-IE"/>
        </w:rPr>
        <w:t xml:space="preserve"> </w:t>
      </w:r>
      <w:r w:rsidR="00226F0E" w:rsidRPr="004B64CE">
        <w:rPr>
          <w:lang w:val="en-IE"/>
        </w:rPr>
        <w:t>at 37</w:t>
      </w:r>
      <w:r w:rsidR="0007741E" w:rsidRPr="004B64CE">
        <w:rPr>
          <w:lang w:val="en-IE"/>
        </w:rPr>
        <w:t>°</w:t>
      </w:r>
      <w:r w:rsidR="00226F0E" w:rsidRPr="004B64CE">
        <w:rPr>
          <w:lang w:val="en-IE"/>
        </w:rPr>
        <w:t>C (microaerobic conditions are not required)</w:t>
      </w:r>
      <w:r w:rsidR="006C5EA1" w:rsidRPr="004B64CE">
        <w:rPr>
          <w:lang w:val="en-IE"/>
        </w:rPr>
        <w:t>. After 30</w:t>
      </w:r>
      <w:r w:rsidR="0007741E" w:rsidRPr="004B64CE">
        <w:rPr>
          <w:lang w:val="en-IE"/>
        </w:rPr>
        <w:t>–</w:t>
      </w:r>
      <w:r w:rsidR="006C5EA1" w:rsidRPr="004B64CE">
        <w:rPr>
          <w:lang w:val="en-IE"/>
        </w:rPr>
        <w:t>40</w:t>
      </w:r>
      <w:r w:rsidR="0088461C" w:rsidRPr="004B64CE">
        <w:rPr>
          <w:lang w:val="en-IE"/>
        </w:rPr>
        <w:t> </w:t>
      </w:r>
      <w:r w:rsidR="006C5EA1" w:rsidRPr="004B64CE">
        <w:rPr>
          <w:lang w:val="en-IE"/>
        </w:rPr>
        <w:t xml:space="preserve">minutes, the filter membranes are removed and the culture plates incubated for </w:t>
      </w:r>
      <w:r w:rsidR="006C5EA1" w:rsidRPr="00492A11">
        <w:rPr>
          <w:strike/>
          <w:lang w:val="en-IE"/>
        </w:rPr>
        <w:t>1</w:t>
      </w:r>
      <w:r w:rsidR="0007741E" w:rsidRPr="00492A11">
        <w:rPr>
          <w:strike/>
          <w:lang w:val="en-IE"/>
        </w:rPr>
        <w:t>–</w:t>
      </w:r>
      <w:r w:rsidR="006C5EA1" w:rsidRPr="00492A11">
        <w:rPr>
          <w:strike/>
          <w:lang w:val="en-IE"/>
        </w:rPr>
        <w:t>2</w:t>
      </w:r>
      <w:r w:rsidR="00492A11" w:rsidRPr="00492A11">
        <w:rPr>
          <w:strike/>
          <w:lang w:val="en-IE"/>
        </w:rPr>
        <w:t xml:space="preserve"> </w:t>
      </w:r>
      <w:r w:rsidR="00492A11" w:rsidRPr="00492A11">
        <w:rPr>
          <w:u w:val="double"/>
          <w:lang w:val="en-IE"/>
        </w:rPr>
        <w:t>2–3</w:t>
      </w:r>
      <w:r w:rsidR="0007741E" w:rsidRPr="004B64CE">
        <w:rPr>
          <w:lang w:val="en-IE"/>
        </w:rPr>
        <w:t> </w:t>
      </w:r>
      <w:r w:rsidR="006C5EA1" w:rsidRPr="004B64CE">
        <w:rPr>
          <w:lang w:val="en-IE"/>
        </w:rPr>
        <w:t>days at 37°C under microa</w:t>
      </w:r>
      <w:r w:rsidR="009668C1" w:rsidRPr="004B64CE">
        <w:rPr>
          <w:lang w:val="en-IE"/>
        </w:rPr>
        <w:t>e</w:t>
      </w:r>
      <w:r w:rsidR="006C5EA1" w:rsidRPr="004B64CE">
        <w:rPr>
          <w:lang w:val="en-IE"/>
        </w:rPr>
        <w:t>robic conditions (</w:t>
      </w:r>
      <w:r w:rsidR="006C5EA1" w:rsidRPr="00761004">
        <w:rPr>
          <w:lang w:val="en-IE"/>
        </w:rPr>
        <w:t>Steele</w:t>
      </w:r>
      <w:r w:rsidR="00536D79" w:rsidRPr="00761004">
        <w:rPr>
          <w:lang w:val="en-IE"/>
        </w:rPr>
        <w:t xml:space="preserve"> &amp; McDermott</w:t>
      </w:r>
      <w:r w:rsidR="006C5EA1" w:rsidRPr="00761004">
        <w:rPr>
          <w:lang w:val="en-IE"/>
        </w:rPr>
        <w:t>, 1984</w:t>
      </w:r>
      <w:r w:rsidR="006C5EA1" w:rsidRPr="004B64CE">
        <w:rPr>
          <w:lang w:val="en-IE"/>
        </w:rPr>
        <w:t xml:space="preserve">). </w:t>
      </w:r>
    </w:p>
    <w:p w14:paraId="346E9D20" w14:textId="77777777" w:rsidR="00F92E72" w:rsidRPr="004B64CE" w:rsidRDefault="007B6CCB" w:rsidP="009B24B8">
      <w:pPr>
        <w:pStyle w:val="111"/>
        <w:rPr>
          <w:lang w:val="en-IE"/>
        </w:rPr>
      </w:pPr>
      <w:r w:rsidRPr="004B64CE">
        <w:rPr>
          <w:lang w:val="en-IE"/>
        </w:rPr>
        <w:t>1.3.2.</w:t>
      </w:r>
      <w:r w:rsidR="00F92E72" w:rsidRPr="004B64CE">
        <w:rPr>
          <w:lang w:val="en-IE"/>
        </w:rPr>
        <w:tab/>
        <w:t xml:space="preserve">Aborted </w:t>
      </w:r>
      <w:proofErr w:type="spellStart"/>
      <w:r w:rsidR="00F92E72" w:rsidRPr="004B64CE">
        <w:rPr>
          <w:lang w:val="en-IE"/>
        </w:rPr>
        <w:t>fetuses</w:t>
      </w:r>
      <w:proofErr w:type="spellEnd"/>
      <w:r w:rsidR="00F92E72" w:rsidRPr="004B64CE">
        <w:rPr>
          <w:lang w:val="en-IE"/>
        </w:rPr>
        <w:t>, placentas</w:t>
      </w:r>
    </w:p>
    <w:p w14:paraId="128EB476" w14:textId="741D8386" w:rsidR="00F92E72" w:rsidRPr="004B64CE" w:rsidRDefault="00F92E72" w:rsidP="009B24B8">
      <w:pPr>
        <w:pStyle w:val="111Para"/>
        <w:rPr>
          <w:lang w:val="en-IE"/>
        </w:rPr>
      </w:pPr>
      <w:proofErr w:type="spellStart"/>
      <w:r w:rsidRPr="004B64CE">
        <w:rPr>
          <w:lang w:val="en-IE"/>
        </w:rPr>
        <w:lastRenderedPageBreak/>
        <w:t>Fetal</w:t>
      </w:r>
      <w:proofErr w:type="spellEnd"/>
      <w:r w:rsidRPr="004B64CE">
        <w:rPr>
          <w:lang w:val="en-IE"/>
        </w:rPr>
        <w:t xml:space="preserve"> stomach contents are inoculated directly </w:t>
      </w:r>
      <w:r w:rsidR="006A2249" w:rsidRPr="004B64CE">
        <w:rPr>
          <w:lang w:val="en-IE"/>
        </w:rPr>
        <w:t>on to</w:t>
      </w:r>
      <w:r w:rsidR="00E25D1F" w:rsidRPr="004B64CE">
        <w:rPr>
          <w:lang w:val="en-IE"/>
        </w:rPr>
        <w:t xml:space="preserve"> </w:t>
      </w:r>
      <w:r w:rsidRPr="004B64CE">
        <w:rPr>
          <w:lang w:val="en-IE"/>
        </w:rPr>
        <w:t xml:space="preserve">culture medium. Internal organs or pieces of organs are flamed to </w:t>
      </w:r>
      <w:r w:rsidR="00B93294" w:rsidRPr="004B64CE">
        <w:rPr>
          <w:lang w:val="en-IE"/>
        </w:rPr>
        <w:t>d</w:t>
      </w:r>
      <w:r w:rsidR="00FB382F" w:rsidRPr="004B64CE">
        <w:rPr>
          <w:lang w:val="en-IE"/>
        </w:rPr>
        <w:t>i</w:t>
      </w:r>
      <w:r w:rsidR="00B93294" w:rsidRPr="004B64CE">
        <w:rPr>
          <w:lang w:val="en-IE"/>
        </w:rPr>
        <w:t>sinfect</w:t>
      </w:r>
      <w:r w:rsidRPr="004B64CE">
        <w:rPr>
          <w:lang w:val="en-IE"/>
        </w:rPr>
        <w:t xml:space="preserve"> the surface and </w:t>
      </w:r>
      <w:r w:rsidR="00B93294" w:rsidRPr="004B64CE">
        <w:rPr>
          <w:lang w:val="en-IE"/>
        </w:rPr>
        <w:t xml:space="preserve">are subsequently </w:t>
      </w:r>
      <w:r w:rsidRPr="004B64CE">
        <w:rPr>
          <w:lang w:val="en-IE"/>
        </w:rPr>
        <w:t>homogenised. The homogenate is inoculated on to culture medium.</w:t>
      </w:r>
    </w:p>
    <w:p w14:paraId="07ADD28F" w14:textId="77777777" w:rsidR="001205A7" w:rsidRPr="004B64CE" w:rsidRDefault="00F92E72" w:rsidP="009B24B8">
      <w:pPr>
        <w:pStyle w:val="111Para"/>
        <w:rPr>
          <w:lang w:val="en-IE"/>
        </w:rPr>
      </w:pPr>
      <w:r w:rsidRPr="004B64CE">
        <w:rPr>
          <w:lang w:val="en-IE"/>
        </w:rPr>
        <w:t>After washing placental membranes with</w:t>
      </w:r>
      <w:r w:rsidR="00C2177F" w:rsidRPr="004B64CE">
        <w:rPr>
          <w:lang w:val="en-IE"/>
        </w:rPr>
        <w:t xml:space="preserve"> </w:t>
      </w:r>
      <w:r w:rsidRPr="004B64CE">
        <w:rPr>
          <w:lang w:val="en-IE"/>
        </w:rPr>
        <w:t xml:space="preserve">PBS to eliminate </w:t>
      </w:r>
      <w:proofErr w:type="gramStart"/>
      <w:r w:rsidR="00C2177F" w:rsidRPr="004B64CE">
        <w:rPr>
          <w:lang w:val="en-IE"/>
        </w:rPr>
        <w:t>the majority</w:t>
      </w:r>
      <w:r w:rsidRPr="004B64CE">
        <w:rPr>
          <w:lang w:val="en-IE"/>
        </w:rPr>
        <w:t xml:space="preserve"> of</w:t>
      </w:r>
      <w:proofErr w:type="gramEnd"/>
      <w:r w:rsidRPr="004B64CE">
        <w:rPr>
          <w:lang w:val="en-IE"/>
        </w:rPr>
        <w:t xml:space="preserve"> the surface contamination, the chorionic villi are </w:t>
      </w:r>
      <w:proofErr w:type="gramStart"/>
      <w:r w:rsidRPr="004B64CE">
        <w:rPr>
          <w:lang w:val="en-IE"/>
        </w:rPr>
        <w:t>scraped</w:t>
      </w:r>
      <w:proofErr w:type="gramEnd"/>
      <w:r w:rsidRPr="004B64CE">
        <w:rPr>
          <w:lang w:val="en-IE"/>
        </w:rPr>
        <w:t xml:space="preserve"> and the scrapings are transferred to culture medi</w:t>
      </w:r>
      <w:r w:rsidR="0021642A" w:rsidRPr="004B64CE">
        <w:rPr>
          <w:lang w:val="en-IE"/>
        </w:rPr>
        <w:t>um</w:t>
      </w:r>
      <w:r w:rsidRPr="004B64CE">
        <w:rPr>
          <w:lang w:val="en-IE"/>
        </w:rPr>
        <w:t>.</w:t>
      </w:r>
    </w:p>
    <w:p w14:paraId="32737A90" w14:textId="05B3FE52" w:rsidR="00F92E72" w:rsidRPr="004B64CE" w:rsidRDefault="007B6CCB" w:rsidP="009B24B8">
      <w:pPr>
        <w:pStyle w:val="11"/>
        <w:rPr>
          <w:lang w:val="en-IE"/>
        </w:rPr>
      </w:pPr>
      <w:r w:rsidRPr="004B64CE">
        <w:rPr>
          <w:lang w:val="en-IE"/>
        </w:rPr>
        <w:t>1.4.</w:t>
      </w:r>
      <w:r w:rsidR="00F92E72" w:rsidRPr="004B64CE">
        <w:rPr>
          <w:lang w:val="en-IE"/>
        </w:rPr>
        <w:tab/>
      </w:r>
      <w:r w:rsidR="001C0144" w:rsidRPr="00B33FAB">
        <w:rPr>
          <w:u w:val="double"/>
          <w:lang w:val="en-IE"/>
        </w:rPr>
        <w:t>Detection and identification</w:t>
      </w:r>
      <w:r w:rsidR="00B33FAB">
        <w:rPr>
          <w:lang w:val="en-IE"/>
        </w:rPr>
        <w:t xml:space="preserve"> </w:t>
      </w:r>
      <w:r w:rsidR="00F92E72" w:rsidRPr="00B33FAB">
        <w:rPr>
          <w:strike/>
          <w:lang w:val="en-IE"/>
        </w:rPr>
        <w:t xml:space="preserve">Isolation </w:t>
      </w:r>
      <w:r w:rsidR="00F92E72" w:rsidRPr="004B64CE">
        <w:rPr>
          <w:lang w:val="en-IE"/>
        </w:rPr>
        <w:t xml:space="preserve">of </w:t>
      </w:r>
      <w:r w:rsidR="007A5A70" w:rsidRPr="004B64CE">
        <w:rPr>
          <w:i/>
          <w:lang w:val="en-IE"/>
        </w:rPr>
        <w:t xml:space="preserve">Campylobacter </w:t>
      </w:r>
      <w:proofErr w:type="spellStart"/>
      <w:r w:rsidR="007A5A70" w:rsidRPr="004B64CE">
        <w:rPr>
          <w:i/>
          <w:lang w:val="en-IE"/>
        </w:rPr>
        <w:t>fetus</w:t>
      </w:r>
      <w:proofErr w:type="spellEnd"/>
    </w:p>
    <w:p w14:paraId="1331AC26" w14:textId="77777777" w:rsidR="00F92E72" w:rsidRPr="004B64CE" w:rsidRDefault="007B6CCB" w:rsidP="009B24B8">
      <w:pPr>
        <w:pStyle w:val="111"/>
        <w:rPr>
          <w:lang w:val="en-IE"/>
        </w:rPr>
      </w:pPr>
      <w:r w:rsidRPr="004B64CE">
        <w:rPr>
          <w:lang w:val="en-IE"/>
        </w:rPr>
        <w:t>1.4.1.</w:t>
      </w:r>
      <w:r w:rsidR="00F92E72" w:rsidRPr="004B64CE">
        <w:rPr>
          <w:lang w:val="en-IE"/>
        </w:rPr>
        <w:tab/>
        <w:t>Culture media for isolation</w:t>
      </w:r>
    </w:p>
    <w:p w14:paraId="312EB524" w14:textId="4B85DA3C" w:rsidR="00867593" w:rsidRPr="004B64CE" w:rsidRDefault="00867593" w:rsidP="00867593">
      <w:pPr>
        <w:pStyle w:val="111Para"/>
        <w:rPr>
          <w:lang w:val="en-IE"/>
        </w:rPr>
      </w:pPr>
      <w:r w:rsidRPr="004B64CE">
        <w:rPr>
          <w:lang w:val="en-IE"/>
        </w:rPr>
        <w:t xml:space="preserve">Many media are currently in use for the bacteriological diagnosis of BGC. It should be noted that several media used for the isolation of </w:t>
      </w:r>
      <w:r w:rsidRPr="004B64CE">
        <w:rPr>
          <w:i/>
          <w:lang w:val="en-IE"/>
        </w:rPr>
        <w:t xml:space="preserve">Campylobacter </w:t>
      </w:r>
      <w:r w:rsidRPr="004B64CE">
        <w:rPr>
          <w:lang w:val="en-IE"/>
        </w:rPr>
        <w:t xml:space="preserve">spp. are not suitable for the isolation of </w:t>
      </w:r>
      <w:r w:rsidRPr="004B64CE">
        <w:rPr>
          <w:i/>
          <w:lang w:val="en-IE"/>
        </w:rPr>
        <w:t>C. </w:t>
      </w:r>
      <w:proofErr w:type="spellStart"/>
      <w:r w:rsidRPr="004B64CE">
        <w:rPr>
          <w:i/>
          <w:lang w:val="en-IE"/>
        </w:rPr>
        <w:t>fetus</w:t>
      </w:r>
      <w:proofErr w:type="spellEnd"/>
      <w:r w:rsidRPr="004B64CE">
        <w:rPr>
          <w:lang w:val="en-IE"/>
        </w:rPr>
        <w:t xml:space="preserve"> because of antimicrobials (e.g. cephalosporins) that may inhibit C. </w:t>
      </w:r>
      <w:proofErr w:type="spellStart"/>
      <w:r w:rsidRPr="004B64CE">
        <w:rPr>
          <w:i/>
          <w:lang w:val="en-IE"/>
        </w:rPr>
        <w:t>fetus</w:t>
      </w:r>
      <w:proofErr w:type="spellEnd"/>
      <w:r w:rsidRPr="004B64CE">
        <w:rPr>
          <w:lang w:val="en-IE"/>
        </w:rPr>
        <w:t xml:space="preserve"> growth</w:t>
      </w:r>
      <w:r w:rsidRPr="004B64CE">
        <w:rPr>
          <w:i/>
          <w:lang w:val="en-IE"/>
        </w:rPr>
        <w:t xml:space="preserve"> </w:t>
      </w:r>
      <w:r w:rsidRPr="004B64CE">
        <w:rPr>
          <w:lang w:val="en-IE"/>
        </w:rPr>
        <w:t>(</w:t>
      </w:r>
      <w:r w:rsidRPr="00B33FAB">
        <w:rPr>
          <w:lang w:val="en-IE"/>
        </w:rPr>
        <w:t xml:space="preserve">van Bergen </w:t>
      </w:r>
      <w:r w:rsidRPr="00B33FAB">
        <w:rPr>
          <w:i/>
          <w:lang w:val="en-IE"/>
        </w:rPr>
        <w:t>et al</w:t>
      </w:r>
      <w:r w:rsidRPr="00B33FAB">
        <w:rPr>
          <w:lang w:val="en-IE"/>
        </w:rPr>
        <w:t>., 2005b</w:t>
      </w:r>
      <w:r w:rsidR="00F74863" w:rsidRPr="00B33FAB">
        <w:rPr>
          <w:u w:val="double"/>
          <w:lang w:val="en-IE"/>
        </w:rPr>
        <w:t xml:space="preserve">; van der Graaf-van </w:t>
      </w:r>
      <w:proofErr w:type="spellStart"/>
      <w:r w:rsidR="00F74863" w:rsidRPr="00B33FAB">
        <w:rPr>
          <w:u w:val="double"/>
          <w:lang w:val="en-IE"/>
        </w:rPr>
        <w:t>Bloois</w:t>
      </w:r>
      <w:proofErr w:type="spellEnd"/>
      <w:r w:rsidR="00F74863" w:rsidRPr="00B33FAB">
        <w:rPr>
          <w:u w:val="double"/>
          <w:lang w:val="en-IE"/>
        </w:rPr>
        <w:t xml:space="preserve"> </w:t>
      </w:r>
      <w:r w:rsidR="00F74863" w:rsidRPr="00B33FAB">
        <w:rPr>
          <w:i/>
          <w:u w:val="double"/>
          <w:lang w:val="en-IE"/>
        </w:rPr>
        <w:t>et al.,</w:t>
      </w:r>
      <w:r w:rsidR="00F74863" w:rsidRPr="00B33FAB">
        <w:rPr>
          <w:u w:val="double"/>
          <w:lang w:val="en-IE"/>
        </w:rPr>
        <w:t xml:space="preserve"> 2023</w:t>
      </w:r>
      <w:r w:rsidRPr="004B64CE">
        <w:rPr>
          <w:lang w:val="en-IE"/>
        </w:rPr>
        <w:t xml:space="preserve">). Most culture media contain cycloheximide. Because of its potential toxicity, this antifungal agent can be replaced by amphotericin B. </w:t>
      </w:r>
      <w:r w:rsidR="00130CD7" w:rsidRPr="004B64CE">
        <w:rPr>
          <w:lang w:val="en-IE"/>
        </w:rPr>
        <w:t xml:space="preserve">The recommended selective medium for isolation of </w:t>
      </w:r>
      <w:r w:rsidR="00130CD7" w:rsidRPr="004B64CE">
        <w:rPr>
          <w:i/>
          <w:lang w:val="en-IE"/>
        </w:rPr>
        <w:t xml:space="preserve">C. </w:t>
      </w:r>
      <w:proofErr w:type="spellStart"/>
      <w:r w:rsidR="00130CD7" w:rsidRPr="004B64CE">
        <w:rPr>
          <w:i/>
          <w:lang w:val="en-IE"/>
        </w:rPr>
        <w:t>fetus</w:t>
      </w:r>
      <w:proofErr w:type="spellEnd"/>
      <w:r w:rsidR="00130CD7" w:rsidRPr="004B64CE">
        <w:rPr>
          <w:lang w:val="en-IE"/>
        </w:rPr>
        <w:t xml:space="preserve"> is</w:t>
      </w:r>
      <w:r w:rsidR="005D1B9D" w:rsidRPr="004B64CE">
        <w:rPr>
          <w:lang w:val="en-IE"/>
        </w:rPr>
        <w:t xml:space="preserve"> </w:t>
      </w:r>
      <w:r w:rsidR="00DF0C73" w:rsidRPr="004B64CE">
        <w:rPr>
          <w:lang w:val="en-IE"/>
        </w:rPr>
        <w:t>TTE (</w:t>
      </w:r>
      <w:r w:rsidR="00DF0C73" w:rsidRPr="00B33FAB">
        <w:rPr>
          <w:lang w:val="en-IE"/>
        </w:rPr>
        <w:t xml:space="preserve">Harwood </w:t>
      </w:r>
      <w:r w:rsidR="00DF0C73" w:rsidRPr="00B33FAB">
        <w:rPr>
          <w:i/>
          <w:lang w:val="en-IE"/>
        </w:rPr>
        <w:t>et al.</w:t>
      </w:r>
      <w:r w:rsidR="00DF0C73" w:rsidRPr="00B33FAB">
        <w:rPr>
          <w:lang w:val="en-IE"/>
        </w:rPr>
        <w:t>, 2009</w:t>
      </w:r>
      <w:r w:rsidR="00DF0C73" w:rsidRPr="004B64CE">
        <w:rPr>
          <w:lang w:val="en-IE"/>
        </w:rPr>
        <w:t>). This is based on S</w:t>
      </w:r>
      <w:r w:rsidR="00130CD7" w:rsidRPr="004B64CE">
        <w:rPr>
          <w:lang w:val="en-IE"/>
        </w:rPr>
        <w:t>kirrow</w:t>
      </w:r>
      <w:r w:rsidR="00DF0C73" w:rsidRPr="004B64CE">
        <w:rPr>
          <w:lang w:val="en-IE"/>
        </w:rPr>
        <w:t>’s medium, but with the</w:t>
      </w:r>
      <w:r w:rsidR="00130CD7" w:rsidRPr="004B64CE">
        <w:rPr>
          <w:lang w:val="en-IE"/>
        </w:rPr>
        <w:t xml:space="preserve"> selective supplement</w:t>
      </w:r>
      <w:r w:rsidR="00DF0C73" w:rsidRPr="004B64CE">
        <w:rPr>
          <w:lang w:val="en-IE"/>
        </w:rPr>
        <w:t>s reduced to 75% of the original recommendations, i.e.</w:t>
      </w:r>
      <w:r w:rsidR="00130CD7" w:rsidRPr="004B64CE">
        <w:rPr>
          <w:lang w:val="en-IE"/>
        </w:rPr>
        <w:t>: polymyxin B su</w:t>
      </w:r>
      <w:r w:rsidR="001F2A37">
        <w:rPr>
          <w:lang w:val="en-IE"/>
        </w:rPr>
        <w:t>l</w:t>
      </w:r>
      <w:r w:rsidR="00130CD7" w:rsidRPr="004B64CE">
        <w:rPr>
          <w:lang w:val="en-IE"/>
        </w:rPr>
        <w:t>phate (</w:t>
      </w:r>
      <w:r w:rsidR="00DF0C73" w:rsidRPr="004B64CE">
        <w:rPr>
          <w:lang w:val="en-IE"/>
        </w:rPr>
        <w:t>1.9</w:t>
      </w:r>
      <w:r w:rsidR="00130CD7" w:rsidRPr="004B64CE">
        <w:rPr>
          <w:lang w:val="en-IE"/>
        </w:rPr>
        <w:t> IU/ml), trimethoprim (</w:t>
      </w:r>
      <w:r w:rsidR="00DF0C73" w:rsidRPr="004B64CE">
        <w:rPr>
          <w:lang w:val="en-IE"/>
        </w:rPr>
        <w:t>3.8 </w:t>
      </w:r>
      <w:r w:rsidR="00130CD7" w:rsidRPr="004B64CE">
        <w:rPr>
          <w:lang w:val="en-IE"/>
        </w:rPr>
        <w:t>µg/ml), vancomycin (</w:t>
      </w:r>
      <w:r w:rsidR="00DF0C73" w:rsidRPr="004B64CE">
        <w:rPr>
          <w:lang w:val="en-IE"/>
        </w:rPr>
        <w:t>7.5 </w:t>
      </w:r>
      <w:r w:rsidR="00130CD7" w:rsidRPr="004B64CE">
        <w:rPr>
          <w:lang w:val="en-IE"/>
        </w:rPr>
        <w:t>µg/ml) and 5 mg/l</w:t>
      </w:r>
      <w:r w:rsidR="005D1B9D" w:rsidRPr="004B64CE">
        <w:rPr>
          <w:lang w:val="en-IE"/>
        </w:rPr>
        <w:t>itre</w:t>
      </w:r>
      <w:r w:rsidR="00130CD7" w:rsidRPr="004B64CE">
        <w:rPr>
          <w:lang w:val="en-IE"/>
        </w:rPr>
        <w:t xml:space="preserve"> amphotericin B. After 48</w:t>
      </w:r>
      <w:r w:rsidR="005D1B9D" w:rsidRPr="004B64CE">
        <w:rPr>
          <w:lang w:val="en-IE"/>
        </w:rPr>
        <w:t> </w:t>
      </w:r>
      <w:r w:rsidR="00130CD7" w:rsidRPr="004B64CE">
        <w:rPr>
          <w:lang w:val="en-IE"/>
        </w:rPr>
        <w:t>h</w:t>
      </w:r>
      <w:r w:rsidR="005D1B9D" w:rsidRPr="004B64CE">
        <w:rPr>
          <w:lang w:val="en-IE"/>
        </w:rPr>
        <w:t>ours</w:t>
      </w:r>
      <w:r w:rsidR="00130CD7" w:rsidRPr="004B64CE">
        <w:rPr>
          <w:lang w:val="en-IE"/>
        </w:rPr>
        <w:t xml:space="preserve"> of enrichment, the enrichment broth can be plated on either Skirrow’s selective plates or non-selective plates using the filtration method. Skirrow’s selective plates are a blood-based agar </w:t>
      </w:r>
      <w:r w:rsidR="007D7C64" w:rsidRPr="004B64CE">
        <w:rPr>
          <w:lang w:val="en-IE"/>
        </w:rPr>
        <w:t xml:space="preserve">containing </w:t>
      </w:r>
      <w:r w:rsidR="00130CD7" w:rsidRPr="004B64CE">
        <w:rPr>
          <w:lang w:val="en-IE"/>
        </w:rPr>
        <w:t>5–7% (lysed) defibrinated blood and Skirrow selective supplement.</w:t>
      </w:r>
      <w:r w:rsidR="005D1B9D" w:rsidRPr="004B64CE">
        <w:rPr>
          <w:lang w:val="en-IE"/>
        </w:rPr>
        <w:t xml:space="preserve"> </w:t>
      </w:r>
    </w:p>
    <w:p w14:paraId="67E7F892" w14:textId="77777777" w:rsidR="00867593" w:rsidRPr="004B64CE" w:rsidRDefault="00867593" w:rsidP="00867593">
      <w:pPr>
        <w:pStyle w:val="111Para"/>
        <w:rPr>
          <w:lang w:val="en-IE"/>
        </w:rPr>
      </w:pPr>
      <w:r w:rsidRPr="004B64CE">
        <w:rPr>
          <w:lang w:val="en-IE"/>
        </w:rPr>
        <w:t xml:space="preserve">Alternatively, a non-selective blood-based (5–7% blood) medium in combination with filtration (0.65 µm) can be used; however, it may be less sensitive when compared with a selective medium. </w:t>
      </w:r>
    </w:p>
    <w:p w14:paraId="4937F8B7" w14:textId="77777777" w:rsidR="00867593" w:rsidRPr="004B64CE" w:rsidRDefault="00867593" w:rsidP="00867593">
      <w:pPr>
        <w:pStyle w:val="111Para"/>
        <w:rPr>
          <w:rFonts w:ascii="Ottawa" w:hAnsi="Ottawa"/>
          <w:lang w:val="en-IE"/>
        </w:rPr>
      </w:pPr>
      <w:r w:rsidRPr="004B64CE">
        <w:rPr>
          <w:lang w:val="en-IE"/>
        </w:rPr>
        <w:t>Quality control of each batch of media should be performed using control strains.</w:t>
      </w:r>
    </w:p>
    <w:p w14:paraId="26E6FFC2" w14:textId="77777777" w:rsidR="00C87B56" w:rsidRPr="004B64CE" w:rsidRDefault="007B6CCB" w:rsidP="009B24B8">
      <w:pPr>
        <w:pStyle w:val="111"/>
        <w:rPr>
          <w:lang w:val="en-IE"/>
        </w:rPr>
      </w:pPr>
      <w:r w:rsidRPr="004B64CE">
        <w:rPr>
          <w:lang w:val="en-IE"/>
        </w:rPr>
        <w:t>1.4.2.</w:t>
      </w:r>
      <w:r w:rsidR="00C87B56" w:rsidRPr="004B64CE">
        <w:rPr>
          <w:lang w:val="en-IE"/>
        </w:rPr>
        <w:tab/>
        <w:t>Incubation conditions</w:t>
      </w:r>
    </w:p>
    <w:p w14:paraId="06EE88E0" w14:textId="5F62B727" w:rsidR="00F92E72" w:rsidRPr="004B64CE" w:rsidRDefault="00C87B56" w:rsidP="009B24B8">
      <w:pPr>
        <w:pStyle w:val="111Para"/>
        <w:rPr>
          <w:lang w:val="en-IE"/>
        </w:rPr>
      </w:pPr>
      <w:r w:rsidRPr="004B64CE">
        <w:rPr>
          <w:lang w:val="en-IE"/>
        </w:rPr>
        <w:t>P</w:t>
      </w:r>
      <w:r w:rsidR="00F92E72" w:rsidRPr="004B64CE">
        <w:rPr>
          <w:lang w:val="en-IE"/>
        </w:rPr>
        <w:t xml:space="preserve">lates </w:t>
      </w:r>
      <w:r w:rsidR="00130CD7" w:rsidRPr="004B64CE">
        <w:rPr>
          <w:lang w:val="en-IE"/>
        </w:rPr>
        <w:t xml:space="preserve">or tubes with TTE </w:t>
      </w:r>
      <w:r w:rsidR="007D7C64" w:rsidRPr="004B64CE">
        <w:rPr>
          <w:lang w:val="en-IE"/>
        </w:rPr>
        <w:t>medium</w:t>
      </w:r>
      <w:r w:rsidR="00130CD7" w:rsidRPr="004B64CE">
        <w:rPr>
          <w:lang w:val="en-IE"/>
        </w:rPr>
        <w:t xml:space="preserve"> </w:t>
      </w:r>
      <w:r w:rsidR="00F92E72" w:rsidRPr="004B64CE">
        <w:rPr>
          <w:lang w:val="en-IE"/>
        </w:rPr>
        <w:t>are incubated at 37°C</w:t>
      </w:r>
      <w:r w:rsidRPr="004B64CE">
        <w:rPr>
          <w:lang w:val="en-IE"/>
        </w:rPr>
        <w:t xml:space="preserve"> and under </w:t>
      </w:r>
      <w:r w:rsidR="006C3D0A" w:rsidRPr="004B64CE">
        <w:rPr>
          <w:lang w:val="en-IE"/>
        </w:rPr>
        <w:t>microaerobic</w:t>
      </w:r>
      <w:r w:rsidRPr="004B64CE">
        <w:rPr>
          <w:lang w:val="en-IE"/>
        </w:rPr>
        <w:t xml:space="preserve"> </w:t>
      </w:r>
      <w:r w:rsidR="0021642A" w:rsidRPr="004B64CE">
        <w:rPr>
          <w:lang w:val="en-IE"/>
        </w:rPr>
        <w:t>atmosphere</w:t>
      </w:r>
      <w:r w:rsidR="006A2249" w:rsidRPr="004B64CE">
        <w:rPr>
          <w:lang w:val="en-IE"/>
        </w:rPr>
        <w:t xml:space="preserve"> </w:t>
      </w:r>
      <w:r w:rsidR="00F92E72" w:rsidRPr="004B64CE">
        <w:rPr>
          <w:lang w:val="en-IE"/>
        </w:rPr>
        <w:t>of 5–10% oxygen, 5–10% carbon dioxide and preferably 5–9% hydrogen</w:t>
      </w:r>
      <w:r w:rsidR="0021642A" w:rsidRPr="004B64CE">
        <w:rPr>
          <w:lang w:val="en-IE"/>
        </w:rPr>
        <w:t xml:space="preserve"> </w:t>
      </w:r>
      <w:r w:rsidR="00F92E72" w:rsidRPr="004B64CE">
        <w:rPr>
          <w:lang w:val="en-IE"/>
        </w:rPr>
        <w:t xml:space="preserve">for optimal growth </w:t>
      </w:r>
      <w:r w:rsidR="00F96A96" w:rsidRPr="004B64CE">
        <w:rPr>
          <w:lang w:val="en-IE"/>
        </w:rPr>
        <w:t>(</w:t>
      </w:r>
      <w:r w:rsidR="008C57F7" w:rsidRPr="00B33FAB">
        <w:rPr>
          <w:lang w:val="en-IE"/>
        </w:rPr>
        <w:t>Vandamme, 2000</w:t>
      </w:r>
      <w:r w:rsidR="00F96A96" w:rsidRPr="004B64CE">
        <w:rPr>
          <w:lang w:val="en-IE"/>
        </w:rPr>
        <w:t>)</w:t>
      </w:r>
      <w:r w:rsidR="00F92E72" w:rsidRPr="004B64CE">
        <w:rPr>
          <w:lang w:val="en-IE"/>
        </w:rPr>
        <w:t xml:space="preserve">. Appropriate </w:t>
      </w:r>
      <w:r w:rsidR="006C3D0A" w:rsidRPr="004B64CE">
        <w:rPr>
          <w:lang w:val="en-IE"/>
        </w:rPr>
        <w:t>microaerobic</w:t>
      </w:r>
      <w:r w:rsidR="0021642A" w:rsidRPr="004B64CE">
        <w:rPr>
          <w:lang w:val="en-IE"/>
        </w:rPr>
        <w:t xml:space="preserve"> </w:t>
      </w:r>
      <w:r w:rsidR="00F92E72" w:rsidRPr="004B64CE">
        <w:rPr>
          <w:lang w:val="en-IE"/>
        </w:rPr>
        <w:t>conditions may be produced by a variety of methods. In some laboratories</w:t>
      </w:r>
      <w:r w:rsidR="00D74879" w:rsidRPr="004B64CE">
        <w:rPr>
          <w:lang w:val="en-IE"/>
        </w:rPr>
        <w:t xml:space="preserve"> the suitable atmosphere is created by</w:t>
      </w:r>
      <w:r w:rsidR="00F86569" w:rsidRPr="004B64CE">
        <w:rPr>
          <w:lang w:val="en-IE"/>
        </w:rPr>
        <w:t xml:space="preserve"> a </w:t>
      </w:r>
      <w:r w:rsidR="00F92E72" w:rsidRPr="004B64CE">
        <w:rPr>
          <w:lang w:val="en-IE"/>
        </w:rPr>
        <w:t>gas</w:t>
      </w:r>
      <w:r w:rsidR="00F86569" w:rsidRPr="004B64CE">
        <w:rPr>
          <w:lang w:val="en-IE"/>
        </w:rPr>
        <w:t xml:space="preserve"> replacement </w:t>
      </w:r>
      <w:r w:rsidR="0021642A" w:rsidRPr="004B64CE">
        <w:rPr>
          <w:lang w:val="en-IE"/>
        </w:rPr>
        <w:t>in a jar.</w:t>
      </w:r>
      <w:r w:rsidR="00F92E72" w:rsidRPr="004B64CE">
        <w:rPr>
          <w:lang w:val="en-IE"/>
        </w:rPr>
        <w:t xml:space="preserve"> </w:t>
      </w:r>
      <w:r w:rsidR="00D74879" w:rsidRPr="004B64CE">
        <w:rPr>
          <w:lang w:val="en-IE"/>
        </w:rPr>
        <w:t>G</w:t>
      </w:r>
      <w:r w:rsidR="00F92E72" w:rsidRPr="004B64CE">
        <w:rPr>
          <w:lang w:val="en-IE"/>
        </w:rPr>
        <w:t xml:space="preserve">as generator </w:t>
      </w:r>
      <w:r w:rsidR="00F86569" w:rsidRPr="004B64CE">
        <w:rPr>
          <w:lang w:val="en-IE"/>
        </w:rPr>
        <w:t>kits</w:t>
      </w:r>
      <w:r w:rsidR="00F92E72" w:rsidRPr="004B64CE">
        <w:rPr>
          <w:lang w:val="en-IE"/>
        </w:rPr>
        <w:t xml:space="preserve"> are </w:t>
      </w:r>
      <w:r w:rsidR="00F86569" w:rsidRPr="004B64CE">
        <w:rPr>
          <w:lang w:val="en-IE"/>
        </w:rPr>
        <w:t xml:space="preserve">also </w:t>
      </w:r>
      <w:r w:rsidR="00F92E72" w:rsidRPr="004B64CE">
        <w:rPr>
          <w:lang w:val="en-IE"/>
        </w:rPr>
        <w:t xml:space="preserve">available from commercial sources. Variable atmosphere incubators </w:t>
      </w:r>
      <w:r w:rsidR="001C556A" w:rsidRPr="004B64CE">
        <w:rPr>
          <w:lang w:val="en-IE"/>
        </w:rPr>
        <w:t>can also be used.</w:t>
      </w:r>
      <w:r w:rsidR="00F92E72" w:rsidRPr="004B64CE">
        <w:rPr>
          <w:lang w:val="en-IE"/>
        </w:rPr>
        <w:t xml:space="preserve"> </w:t>
      </w:r>
    </w:p>
    <w:p w14:paraId="0805B339" w14:textId="77777777" w:rsidR="00F92E72" w:rsidRPr="004B64CE" w:rsidRDefault="00F92E72" w:rsidP="009B24B8">
      <w:pPr>
        <w:pStyle w:val="111Para"/>
        <w:rPr>
          <w:lang w:val="en-IE"/>
        </w:rPr>
      </w:pPr>
      <w:r w:rsidRPr="004B64CE">
        <w:rPr>
          <w:lang w:val="en-IE"/>
        </w:rPr>
        <w:t xml:space="preserve">Conditions of culture and incubation are systematically verified by using control strains of </w:t>
      </w:r>
      <w:r w:rsidRPr="004B64CE">
        <w:rPr>
          <w:i/>
          <w:lang w:val="en-IE"/>
        </w:rPr>
        <w:t>C. </w:t>
      </w:r>
      <w:proofErr w:type="spellStart"/>
      <w:r w:rsidRPr="004B64CE">
        <w:rPr>
          <w:i/>
          <w:lang w:val="en-IE"/>
        </w:rPr>
        <w:t>fetus</w:t>
      </w:r>
      <w:proofErr w:type="spellEnd"/>
      <w:r w:rsidRPr="004B64CE">
        <w:rPr>
          <w:i/>
          <w:lang w:val="en-IE"/>
        </w:rPr>
        <w:t xml:space="preserve"> </w:t>
      </w:r>
      <w:r w:rsidRPr="004B64CE">
        <w:rPr>
          <w:lang w:val="en-IE"/>
        </w:rPr>
        <w:t xml:space="preserve">subsp. </w:t>
      </w:r>
      <w:proofErr w:type="spellStart"/>
      <w:r w:rsidRPr="004B64CE">
        <w:rPr>
          <w:i/>
          <w:lang w:val="en-IE"/>
        </w:rPr>
        <w:t>fetus</w:t>
      </w:r>
      <w:proofErr w:type="spellEnd"/>
      <w:r w:rsidRPr="004B64CE">
        <w:rPr>
          <w:i/>
          <w:lang w:val="en-IE"/>
        </w:rPr>
        <w:t xml:space="preserve"> </w:t>
      </w:r>
      <w:r w:rsidRPr="004B64CE">
        <w:rPr>
          <w:lang w:val="en-IE"/>
        </w:rPr>
        <w:t xml:space="preserve">and </w:t>
      </w:r>
      <w:r w:rsidRPr="004B64CE">
        <w:rPr>
          <w:i/>
          <w:lang w:val="en-IE"/>
        </w:rPr>
        <w:t xml:space="preserve">C. </w:t>
      </w:r>
      <w:proofErr w:type="spellStart"/>
      <w:r w:rsidRPr="004B64CE">
        <w:rPr>
          <w:i/>
          <w:lang w:val="en-IE"/>
        </w:rPr>
        <w:t>fetus</w:t>
      </w:r>
      <w:proofErr w:type="spellEnd"/>
      <w:r w:rsidRPr="004B64CE">
        <w:rPr>
          <w:lang w:val="en-IE"/>
        </w:rPr>
        <w:t xml:space="preserve"> subsp. </w:t>
      </w:r>
      <w:proofErr w:type="spellStart"/>
      <w:r w:rsidRPr="004B64CE">
        <w:rPr>
          <w:i/>
          <w:lang w:val="en-IE"/>
        </w:rPr>
        <w:t>venerealis</w:t>
      </w:r>
      <w:proofErr w:type="spellEnd"/>
      <w:r w:rsidRPr="004B64CE">
        <w:rPr>
          <w:lang w:val="en-IE"/>
        </w:rPr>
        <w:t xml:space="preserve">. Such controls should be set up for each isolation attempt. </w:t>
      </w:r>
    </w:p>
    <w:p w14:paraId="5DB94DDF" w14:textId="7CD45DC9" w:rsidR="00F92E72" w:rsidRPr="004B64CE" w:rsidRDefault="007B6CCB" w:rsidP="009B24B8">
      <w:pPr>
        <w:pStyle w:val="11"/>
        <w:rPr>
          <w:lang w:val="en-IE"/>
        </w:rPr>
      </w:pPr>
      <w:r w:rsidRPr="004B64CE">
        <w:rPr>
          <w:lang w:val="en-IE"/>
        </w:rPr>
        <w:t>1.5.</w:t>
      </w:r>
      <w:r w:rsidR="00F92E72" w:rsidRPr="004B64CE">
        <w:rPr>
          <w:lang w:val="en-IE"/>
        </w:rPr>
        <w:tab/>
      </w:r>
      <w:r w:rsidR="001C0144" w:rsidRPr="00B33FAB">
        <w:rPr>
          <w:u w:val="double"/>
          <w:lang w:val="en-IE"/>
        </w:rPr>
        <w:t>Detection and identification</w:t>
      </w:r>
      <w:r w:rsidR="00B33FAB">
        <w:rPr>
          <w:lang w:val="en-IE"/>
        </w:rPr>
        <w:t xml:space="preserve"> </w:t>
      </w:r>
      <w:proofErr w:type="spellStart"/>
      <w:r w:rsidR="001C6CC9" w:rsidRPr="00B33FAB">
        <w:rPr>
          <w:strike/>
          <w:lang w:val="en-IE"/>
        </w:rPr>
        <w:t>Identification</w:t>
      </w:r>
      <w:proofErr w:type="spellEnd"/>
      <w:r w:rsidR="00B33FAB">
        <w:rPr>
          <w:strike/>
          <w:lang w:val="en-IE"/>
        </w:rPr>
        <w:t xml:space="preserve"> </w:t>
      </w:r>
      <w:r w:rsidR="00F92E72" w:rsidRPr="004B64CE">
        <w:rPr>
          <w:lang w:val="en-IE"/>
        </w:rPr>
        <w:t xml:space="preserve">of </w:t>
      </w:r>
      <w:r w:rsidR="00374FB2" w:rsidRPr="004B64CE">
        <w:rPr>
          <w:i/>
          <w:lang w:val="en-IE"/>
        </w:rPr>
        <w:t>Campylobacter</w:t>
      </w:r>
      <w:r w:rsidR="001C6CC9" w:rsidRPr="004B64CE">
        <w:rPr>
          <w:i/>
          <w:lang w:val="en-IE"/>
        </w:rPr>
        <w:t xml:space="preserve"> </w:t>
      </w:r>
      <w:r w:rsidR="001C6CC9" w:rsidRPr="004B64CE">
        <w:rPr>
          <w:lang w:val="en-IE"/>
        </w:rPr>
        <w:t>species</w:t>
      </w:r>
    </w:p>
    <w:p w14:paraId="28ED5EBF" w14:textId="77777777" w:rsidR="001C6CC9" w:rsidRPr="004B64CE" w:rsidRDefault="007B6CCB" w:rsidP="009B24B8">
      <w:pPr>
        <w:pStyle w:val="111"/>
        <w:rPr>
          <w:lang w:val="en-IE"/>
        </w:rPr>
      </w:pPr>
      <w:r w:rsidRPr="004B64CE">
        <w:rPr>
          <w:lang w:val="en-IE"/>
        </w:rPr>
        <w:t>1.5.1.</w:t>
      </w:r>
      <w:r w:rsidR="00F92E72" w:rsidRPr="004B64CE">
        <w:rPr>
          <w:lang w:val="en-IE"/>
        </w:rPr>
        <w:tab/>
      </w:r>
      <w:r w:rsidR="001C6CC9" w:rsidRPr="004B64CE">
        <w:rPr>
          <w:lang w:val="en-IE"/>
        </w:rPr>
        <w:t>Colony morphology</w:t>
      </w:r>
    </w:p>
    <w:p w14:paraId="35588D18" w14:textId="77777777" w:rsidR="001C6CC9" w:rsidRPr="004B64CE" w:rsidRDefault="001C6CC9" w:rsidP="009B24B8">
      <w:pPr>
        <w:pStyle w:val="111Para"/>
        <w:rPr>
          <w:lang w:val="en-IE"/>
        </w:rPr>
      </w:pPr>
      <w:r w:rsidRPr="004B64CE">
        <w:rPr>
          <w:lang w:val="en-IE"/>
        </w:rPr>
        <w:t xml:space="preserve">Colonies of </w:t>
      </w:r>
      <w:r w:rsidR="007A5A70" w:rsidRPr="004B64CE">
        <w:rPr>
          <w:i/>
          <w:lang w:val="en-IE"/>
        </w:rPr>
        <w:t xml:space="preserve">C. </w:t>
      </w:r>
      <w:proofErr w:type="spellStart"/>
      <w:r w:rsidR="007A5A70" w:rsidRPr="004B64CE">
        <w:rPr>
          <w:i/>
          <w:lang w:val="en-IE"/>
        </w:rPr>
        <w:t>fetus</w:t>
      </w:r>
      <w:proofErr w:type="spellEnd"/>
      <w:r w:rsidRPr="004B64CE">
        <w:rPr>
          <w:lang w:val="en-IE"/>
        </w:rPr>
        <w:t xml:space="preserve"> usually appear on </w:t>
      </w:r>
      <w:r w:rsidR="00515AF2" w:rsidRPr="004B64CE">
        <w:rPr>
          <w:lang w:val="en-IE"/>
        </w:rPr>
        <w:t>culture</w:t>
      </w:r>
      <w:r w:rsidRPr="004B64CE">
        <w:rPr>
          <w:lang w:val="en-IE"/>
        </w:rPr>
        <w:t xml:space="preserve"> media after 2–5 days. To prevent overgrowth of specific colonies by contaminants, it is recommended that the media be evaluated daily and suspicious colonies be </w:t>
      </w:r>
      <w:proofErr w:type="spellStart"/>
      <w:r w:rsidRPr="004B64CE">
        <w:rPr>
          <w:lang w:val="en-IE"/>
        </w:rPr>
        <w:t>subcultured</w:t>
      </w:r>
      <w:proofErr w:type="spellEnd"/>
      <w:r w:rsidRPr="004B64CE">
        <w:rPr>
          <w:lang w:val="en-IE"/>
        </w:rPr>
        <w:t>. After 3–5 days of incubation, colonies measure 1–3 mm in diameter. They are slightly grey-pink, round, convex, smooth and shiny, with a regular edge.</w:t>
      </w:r>
    </w:p>
    <w:p w14:paraId="2129A50B" w14:textId="77777777" w:rsidR="001C6CC9" w:rsidRPr="004B64CE" w:rsidRDefault="007B6CCB" w:rsidP="009B24B8">
      <w:pPr>
        <w:pStyle w:val="111"/>
        <w:rPr>
          <w:lang w:val="en-IE"/>
        </w:rPr>
      </w:pPr>
      <w:r w:rsidRPr="004B64CE">
        <w:rPr>
          <w:iCs/>
          <w:lang w:val="en-IE"/>
        </w:rPr>
        <w:t>1.5.2.</w:t>
      </w:r>
      <w:r w:rsidR="00025FDD" w:rsidRPr="004B64CE">
        <w:rPr>
          <w:lang w:val="en-IE"/>
        </w:rPr>
        <w:tab/>
      </w:r>
      <w:r w:rsidR="001C6CC9" w:rsidRPr="004B64CE">
        <w:rPr>
          <w:lang w:val="en-IE"/>
        </w:rPr>
        <w:t>Macroscopic morphology</w:t>
      </w:r>
    </w:p>
    <w:p w14:paraId="55AD49DF" w14:textId="0540201D" w:rsidR="00F92E72" w:rsidRPr="004B64CE" w:rsidRDefault="007A5A70" w:rsidP="009B24B8">
      <w:pPr>
        <w:pStyle w:val="111Para"/>
        <w:rPr>
          <w:lang w:val="en-IE"/>
        </w:rPr>
      </w:pPr>
      <w:r w:rsidRPr="004B64CE">
        <w:rPr>
          <w:i/>
          <w:lang w:val="en-IE"/>
        </w:rPr>
        <w:t>Campylobacter</w:t>
      </w:r>
      <w:r w:rsidR="000A5BD3" w:rsidRPr="004B64CE">
        <w:rPr>
          <w:lang w:val="en-IE"/>
        </w:rPr>
        <w:t xml:space="preserve"> is</w:t>
      </w:r>
      <w:r w:rsidR="00F92E72" w:rsidRPr="004B64CE">
        <w:rPr>
          <w:lang w:val="en-IE"/>
        </w:rPr>
        <w:t xml:space="preserve"> motile</w:t>
      </w:r>
      <w:r w:rsidR="00C807E0" w:rsidRPr="004B64CE">
        <w:rPr>
          <w:lang w:val="en-IE"/>
        </w:rPr>
        <w:t xml:space="preserve">, a property that </w:t>
      </w:r>
      <w:r w:rsidR="00F92E72" w:rsidRPr="004B64CE">
        <w:rPr>
          <w:lang w:val="en-IE"/>
        </w:rPr>
        <w:t xml:space="preserve">may disappear during </w:t>
      </w:r>
      <w:r w:rsidR="000A5BD3" w:rsidRPr="004B64CE">
        <w:rPr>
          <w:lang w:val="en-IE"/>
        </w:rPr>
        <w:t>sub-culturing</w:t>
      </w:r>
      <w:r w:rsidR="00F92E72" w:rsidRPr="004B64CE">
        <w:rPr>
          <w:lang w:val="en-IE"/>
        </w:rPr>
        <w:t xml:space="preserve">. </w:t>
      </w:r>
      <w:r w:rsidRPr="004B64CE">
        <w:rPr>
          <w:i/>
          <w:lang w:val="en-IE"/>
        </w:rPr>
        <w:t xml:space="preserve">Campylobacter </w:t>
      </w:r>
      <w:r w:rsidR="00F92E72" w:rsidRPr="004B64CE">
        <w:rPr>
          <w:lang w:val="en-IE"/>
        </w:rPr>
        <w:t>often takes the form of a thin, curved bacillus, 0.3–0.4 µm wide and 0.5–8.0 µm long. Short forms (comma-shaped), medium forms (S-shaped</w:t>
      </w:r>
      <w:r w:rsidR="00AC4E07" w:rsidRPr="004B64CE">
        <w:rPr>
          <w:lang w:val="en-IE"/>
        </w:rPr>
        <w:t>/flying seagull</w:t>
      </w:r>
      <w:r w:rsidR="0002197A" w:rsidRPr="004B64CE">
        <w:rPr>
          <w:lang w:val="en-IE"/>
        </w:rPr>
        <w:t>-</w:t>
      </w:r>
      <w:r w:rsidR="00AC4E07" w:rsidRPr="004B64CE">
        <w:rPr>
          <w:lang w:val="en-IE"/>
        </w:rPr>
        <w:t>shaped</w:t>
      </w:r>
      <w:r w:rsidR="00F92E72" w:rsidRPr="004B64CE">
        <w:rPr>
          <w:lang w:val="en-IE"/>
        </w:rPr>
        <w:t>), and long forms (helical with several spirals) may be observed simultaneously in the living state. Old cultures may contain coccoid bacteria.</w:t>
      </w:r>
    </w:p>
    <w:p w14:paraId="73F7D6A9" w14:textId="77777777" w:rsidR="00BB6B76" w:rsidRPr="004B64CE" w:rsidRDefault="007B6CCB" w:rsidP="009B24B8">
      <w:pPr>
        <w:pStyle w:val="111"/>
        <w:rPr>
          <w:lang w:val="en-IE"/>
        </w:rPr>
      </w:pPr>
      <w:r w:rsidRPr="004B64CE">
        <w:rPr>
          <w:lang w:val="en-IE"/>
        </w:rPr>
        <w:t>1.5.3.</w:t>
      </w:r>
      <w:r w:rsidR="00F92E72" w:rsidRPr="004B64CE">
        <w:rPr>
          <w:lang w:val="en-IE"/>
        </w:rPr>
        <w:tab/>
        <w:t>Biochemical tests</w:t>
      </w:r>
    </w:p>
    <w:p w14:paraId="05F30BC2" w14:textId="77777777" w:rsidR="00F92E72" w:rsidRPr="004B64CE" w:rsidRDefault="00BB6B76" w:rsidP="00BB6B76">
      <w:pPr>
        <w:pStyle w:val="111Para"/>
        <w:rPr>
          <w:lang w:val="en-IE"/>
        </w:rPr>
      </w:pPr>
      <w:r w:rsidRPr="004B64CE">
        <w:rPr>
          <w:lang w:val="en-IE"/>
        </w:rPr>
        <w:t>See</w:t>
      </w:r>
      <w:r w:rsidR="00374FB2" w:rsidRPr="004B64CE">
        <w:rPr>
          <w:lang w:val="en-IE"/>
        </w:rPr>
        <w:t xml:space="preserve"> </w:t>
      </w:r>
      <w:r w:rsidR="005246FA" w:rsidRPr="004B64CE">
        <w:rPr>
          <w:lang w:val="en-IE"/>
        </w:rPr>
        <w:t>T</w:t>
      </w:r>
      <w:r w:rsidR="00374FB2" w:rsidRPr="004B64CE">
        <w:rPr>
          <w:lang w:val="en-IE"/>
        </w:rPr>
        <w:t xml:space="preserve">able </w:t>
      </w:r>
      <w:r w:rsidR="007B6CCB" w:rsidRPr="004B64CE">
        <w:rPr>
          <w:lang w:val="en-IE"/>
        </w:rPr>
        <w:t>2</w:t>
      </w:r>
      <w:r w:rsidR="00E54F40" w:rsidRPr="004B64CE">
        <w:rPr>
          <w:lang w:val="en-IE"/>
        </w:rPr>
        <w:t>.</w:t>
      </w:r>
    </w:p>
    <w:p w14:paraId="5816B66A" w14:textId="29267205" w:rsidR="00BB6B76" w:rsidRPr="004B64CE" w:rsidRDefault="007B6CCB" w:rsidP="009B24B8">
      <w:pPr>
        <w:pStyle w:val="111"/>
        <w:rPr>
          <w:i/>
          <w:lang w:val="en-IE"/>
        </w:rPr>
      </w:pPr>
      <w:r w:rsidRPr="004B64CE">
        <w:rPr>
          <w:lang w:val="en-IE"/>
        </w:rPr>
        <w:t>1.5.4.</w:t>
      </w:r>
      <w:r w:rsidR="00F92E72" w:rsidRPr="004B64CE">
        <w:rPr>
          <w:i/>
          <w:lang w:val="en-IE"/>
        </w:rPr>
        <w:tab/>
      </w:r>
      <w:r w:rsidR="00BB6B76" w:rsidRPr="004B64CE">
        <w:rPr>
          <w:lang w:val="en-IE"/>
        </w:rPr>
        <w:t>Atmosphere</w:t>
      </w:r>
    </w:p>
    <w:p w14:paraId="7A60EF66" w14:textId="77777777" w:rsidR="00F92E72" w:rsidRPr="004B64CE" w:rsidRDefault="00A47BD5" w:rsidP="00BB6B76">
      <w:pPr>
        <w:pStyle w:val="111Para"/>
        <w:rPr>
          <w:lang w:val="en-IE"/>
        </w:rPr>
      </w:pPr>
      <w:r w:rsidRPr="004B64CE">
        <w:rPr>
          <w:i/>
          <w:lang w:val="en-IE"/>
        </w:rPr>
        <w:t>Campylobacter</w:t>
      </w:r>
      <w:r w:rsidR="00DA497B" w:rsidRPr="004B64CE">
        <w:rPr>
          <w:lang w:val="en-IE"/>
        </w:rPr>
        <w:t xml:space="preserve"> do</w:t>
      </w:r>
      <w:r w:rsidRPr="004B64CE">
        <w:rPr>
          <w:lang w:val="en-IE"/>
        </w:rPr>
        <w:t>es</w:t>
      </w:r>
      <w:r w:rsidR="00F92E72" w:rsidRPr="004B64CE">
        <w:rPr>
          <w:lang w:val="en-IE"/>
        </w:rPr>
        <w:t xml:space="preserve"> not grow under aerobic conditions.</w:t>
      </w:r>
    </w:p>
    <w:p w14:paraId="73CD15A9" w14:textId="36D268C4" w:rsidR="00DA497B" w:rsidRPr="004B64CE" w:rsidRDefault="007B6CCB" w:rsidP="009B24B8">
      <w:pPr>
        <w:pStyle w:val="11"/>
        <w:rPr>
          <w:iCs/>
          <w:lang w:val="en-IE"/>
        </w:rPr>
      </w:pPr>
      <w:r w:rsidRPr="004B64CE">
        <w:rPr>
          <w:lang w:val="en-IE"/>
        </w:rPr>
        <w:t>1.6.</w:t>
      </w:r>
      <w:r w:rsidR="00DA497B" w:rsidRPr="004B64CE">
        <w:rPr>
          <w:lang w:val="en-IE"/>
        </w:rPr>
        <w:tab/>
      </w:r>
      <w:r w:rsidR="00A54C1F" w:rsidRPr="004B64CE">
        <w:rPr>
          <w:lang w:val="en-IE"/>
        </w:rPr>
        <w:t>D</w:t>
      </w:r>
      <w:r w:rsidR="001F5113" w:rsidRPr="004B64CE">
        <w:rPr>
          <w:lang w:val="en-IE"/>
        </w:rPr>
        <w:t xml:space="preserve">etection </w:t>
      </w:r>
      <w:r w:rsidR="00DA497B" w:rsidRPr="004B64CE">
        <w:rPr>
          <w:lang w:val="en-IE"/>
        </w:rPr>
        <w:t xml:space="preserve">of </w:t>
      </w:r>
      <w:r w:rsidR="00DA497B" w:rsidRPr="004B64CE">
        <w:rPr>
          <w:i/>
          <w:lang w:val="en-IE"/>
        </w:rPr>
        <w:t xml:space="preserve">Campylobacter </w:t>
      </w:r>
      <w:proofErr w:type="spellStart"/>
      <w:r w:rsidR="00DA497B" w:rsidRPr="004B64CE">
        <w:rPr>
          <w:i/>
          <w:lang w:val="en-IE"/>
        </w:rPr>
        <w:t>fetus</w:t>
      </w:r>
      <w:proofErr w:type="spellEnd"/>
      <w:r w:rsidR="00A54C1F" w:rsidRPr="004B64CE">
        <w:rPr>
          <w:i/>
          <w:lang w:val="en-IE"/>
        </w:rPr>
        <w:t xml:space="preserve"> </w:t>
      </w:r>
      <w:r w:rsidR="00A54C1F" w:rsidRPr="004B64CE">
        <w:rPr>
          <w:iCs/>
          <w:lang w:val="en-IE"/>
        </w:rPr>
        <w:t>by</w:t>
      </w:r>
      <w:r w:rsidR="00DA32EE" w:rsidRPr="004B64CE">
        <w:rPr>
          <w:iCs/>
          <w:lang w:val="en-IE"/>
        </w:rPr>
        <w:t xml:space="preserve"> the</w:t>
      </w:r>
      <w:r w:rsidR="00A54C1F" w:rsidRPr="004B64CE">
        <w:rPr>
          <w:iCs/>
          <w:lang w:val="en-IE"/>
        </w:rPr>
        <w:t xml:space="preserve"> immunofluorescence method</w:t>
      </w:r>
    </w:p>
    <w:p w14:paraId="1DC4ED1B" w14:textId="50CF9CD0" w:rsidR="00FF2877" w:rsidRPr="004B64CE" w:rsidRDefault="00A47BD5" w:rsidP="009B24B8">
      <w:pPr>
        <w:pStyle w:val="11Para"/>
        <w:rPr>
          <w:lang w:val="en-IE"/>
        </w:rPr>
      </w:pPr>
      <w:r w:rsidRPr="004B64CE">
        <w:rPr>
          <w:lang w:val="en-IE"/>
        </w:rPr>
        <w:lastRenderedPageBreak/>
        <w:t xml:space="preserve">The </w:t>
      </w:r>
      <w:r w:rsidR="00DA32EE" w:rsidRPr="004B64CE">
        <w:rPr>
          <w:lang w:val="en-IE"/>
        </w:rPr>
        <w:t xml:space="preserve">immunofluorescence antibody test </w:t>
      </w:r>
      <w:r w:rsidR="001F5113" w:rsidRPr="004B64CE">
        <w:rPr>
          <w:lang w:val="en-IE"/>
        </w:rPr>
        <w:t>(IFAT)</w:t>
      </w:r>
      <w:r w:rsidR="00FF2877" w:rsidRPr="004B64CE">
        <w:rPr>
          <w:lang w:val="en-IE"/>
        </w:rPr>
        <w:t xml:space="preserve"> can be applied to </w:t>
      </w:r>
      <w:r w:rsidR="00D27AEA" w:rsidRPr="004B64CE">
        <w:rPr>
          <w:lang w:val="en-IE"/>
        </w:rPr>
        <w:t xml:space="preserve">detect </w:t>
      </w:r>
      <w:r w:rsidR="00FF2877" w:rsidRPr="004B64CE">
        <w:rPr>
          <w:lang w:val="en-IE"/>
        </w:rPr>
        <w:t xml:space="preserve">the organism </w:t>
      </w:r>
      <w:r w:rsidR="0047538E" w:rsidRPr="004B64CE">
        <w:rPr>
          <w:lang w:val="en-IE"/>
        </w:rPr>
        <w:t xml:space="preserve">directly from samples or </w:t>
      </w:r>
      <w:r w:rsidR="00FF2877" w:rsidRPr="004B64CE">
        <w:rPr>
          <w:lang w:val="en-IE"/>
        </w:rPr>
        <w:t xml:space="preserve">to confirm the identification of a strain after isolation. </w:t>
      </w:r>
      <w:r w:rsidR="001F5113" w:rsidRPr="004B64CE">
        <w:t xml:space="preserve">This test </w:t>
      </w:r>
      <w:r w:rsidR="00A54C1F" w:rsidRPr="004B64CE">
        <w:t xml:space="preserve">was able to detect </w:t>
      </w:r>
      <w:r w:rsidR="00A54C1F" w:rsidRPr="004B64CE">
        <w:rPr>
          <w:i/>
          <w:iCs/>
        </w:rPr>
        <w:t>C.</w:t>
      </w:r>
      <w:r w:rsidR="00DA32EE" w:rsidRPr="004B64CE">
        <w:rPr>
          <w:i/>
          <w:iCs/>
        </w:rPr>
        <w:t> </w:t>
      </w:r>
      <w:proofErr w:type="spellStart"/>
      <w:r w:rsidR="00A54C1F" w:rsidRPr="004B64CE">
        <w:rPr>
          <w:i/>
          <w:iCs/>
        </w:rPr>
        <w:t>fetus</w:t>
      </w:r>
      <w:proofErr w:type="spellEnd"/>
      <w:r w:rsidR="00A54C1F" w:rsidRPr="004B64CE">
        <w:t xml:space="preserve"> </w:t>
      </w:r>
      <w:r w:rsidR="001F5113" w:rsidRPr="004B64CE">
        <w:t>in contaminated field samples. The detection limit of this test is 10</w:t>
      </w:r>
      <w:r w:rsidR="001F5113" w:rsidRPr="004B64CE">
        <w:rPr>
          <w:vertAlign w:val="superscript"/>
        </w:rPr>
        <w:t>4</w:t>
      </w:r>
      <w:r w:rsidR="001F5113" w:rsidRPr="004B64CE">
        <w:t> and 10</w:t>
      </w:r>
      <w:r w:rsidR="001F5113" w:rsidRPr="004B64CE">
        <w:rPr>
          <w:vertAlign w:val="superscript"/>
        </w:rPr>
        <w:t>2</w:t>
      </w:r>
      <w:r w:rsidR="001F5113" w:rsidRPr="004B64CE">
        <w:t> </w:t>
      </w:r>
      <w:r w:rsidR="00DA32EE" w:rsidRPr="004B64CE">
        <w:t>colony-forming units/</w:t>
      </w:r>
      <w:r w:rsidR="001F5113" w:rsidRPr="004B64CE">
        <w:t>m</w:t>
      </w:r>
      <w:r w:rsidR="00DA32EE" w:rsidRPr="004B64CE">
        <w:t>l</w:t>
      </w:r>
      <w:r w:rsidR="001F5113" w:rsidRPr="004B64CE">
        <w:t xml:space="preserve"> in non-centrifuged and centrifuged preputial washings, respectively </w:t>
      </w:r>
      <w:r w:rsidR="001F5113" w:rsidRPr="004B64CE">
        <w:rPr>
          <w:lang w:val="en-IE"/>
        </w:rPr>
        <w:t>(</w:t>
      </w:r>
      <w:r w:rsidR="001F5113" w:rsidRPr="00B33FAB">
        <w:rPr>
          <w:lang w:val="en-IE"/>
        </w:rPr>
        <w:t xml:space="preserve">da Silva Silveira </w:t>
      </w:r>
      <w:r w:rsidR="001F5113" w:rsidRPr="00B33FAB">
        <w:rPr>
          <w:i/>
          <w:lang w:val="en-IE"/>
        </w:rPr>
        <w:t>et al</w:t>
      </w:r>
      <w:r w:rsidR="001F5113" w:rsidRPr="00B33FAB">
        <w:rPr>
          <w:lang w:val="en-IE"/>
        </w:rPr>
        <w:t>., 2018</w:t>
      </w:r>
      <w:r w:rsidR="001F5113" w:rsidRPr="004B64CE">
        <w:rPr>
          <w:lang w:val="en-IE"/>
        </w:rPr>
        <w:t>).</w:t>
      </w:r>
      <w:r w:rsidR="001F5113" w:rsidRPr="004B64CE">
        <w:t xml:space="preserve"> </w:t>
      </w:r>
      <w:r w:rsidR="001F5113" w:rsidRPr="004B64CE">
        <w:rPr>
          <w:lang w:val="en-IE"/>
        </w:rPr>
        <w:t>IFAT</w:t>
      </w:r>
      <w:r w:rsidR="00FF2877" w:rsidRPr="004B64CE">
        <w:rPr>
          <w:lang w:val="en-IE"/>
        </w:rPr>
        <w:t xml:space="preserve"> </w:t>
      </w:r>
      <w:r w:rsidR="00247A1C" w:rsidRPr="004B64CE">
        <w:rPr>
          <w:lang w:val="en-IE"/>
        </w:rPr>
        <w:t>cannot</w:t>
      </w:r>
      <w:r w:rsidR="00FF2877" w:rsidRPr="004B64CE">
        <w:rPr>
          <w:lang w:val="en-IE"/>
        </w:rPr>
        <w:t xml:space="preserve"> differentiate between different subspecies</w:t>
      </w:r>
      <w:r w:rsidR="005E0FBB" w:rsidRPr="004B64CE">
        <w:rPr>
          <w:lang w:val="en-IE"/>
        </w:rPr>
        <w:t>.</w:t>
      </w:r>
    </w:p>
    <w:p w14:paraId="26C8F043" w14:textId="77777777" w:rsidR="00FF2877" w:rsidRPr="004B64CE" w:rsidRDefault="007B6CCB" w:rsidP="009B24B8">
      <w:pPr>
        <w:pStyle w:val="111"/>
        <w:rPr>
          <w:lang w:val="en-IE"/>
        </w:rPr>
      </w:pPr>
      <w:r w:rsidRPr="004B64CE">
        <w:rPr>
          <w:lang w:val="en-IE"/>
        </w:rPr>
        <w:t>1.6.1.</w:t>
      </w:r>
      <w:r w:rsidR="00FF2877" w:rsidRPr="004B64CE">
        <w:rPr>
          <w:lang w:val="en-IE"/>
        </w:rPr>
        <w:tab/>
        <w:t>Preparation of immune sera</w:t>
      </w:r>
    </w:p>
    <w:p w14:paraId="05B610D0" w14:textId="28DD109D" w:rsidR="00FF2877" w:rsidRPr="004B64CE" w:rsidRDefault="00FF2877" w:rsidP="009B24B8">
      <w:pPr>
        <w:pStyle w:val="111Para"/>
        <w:rPr>
          <w:lang w:val="en-IE"/>
        </w:rPr>
      </w:pPr>
      <w:r w:rsidRPr="4A0AB94D">
        <w:rPr>
          <w:i/>
          <w:iCs/>
          <w:lang w:val="en-IE"/>
        </w:rPr>
        <w:t>Campylobacter</w:t>
      </w:r>
      <w:r w:rsidRPr="4A0AB94D">
        <w:rPr>
          <w:lang w:val="en-IE"/>
        </w:rPr>
        <w:t xml:space="preserve"> strains, preferably standard strains from recognised culture collections (</w:t>
      </w:r>
      <w:r w:rsidRPr="4A0AB94D">
        <w:rPr>
          <w:i/>
          <w:iCs/>
          <w:lang w:val="en-IE"/>
        </w:rPr>
        <w:t xml:space="preserve">C. </w:t>
      </w:r>
      <w:proofErr w:type="spellStart"/>
      <w:r w:rsidRPr="4A0AB94D">
        <w:rPr>
          <w:i/>
          <w:iCs/>
          <w:lang w:val="en-IE"/>
        </w:rPr>
        <w:t>fetus</w:t>
      </w:r>
      <w:proofErr w:type="spellEnd"/>
      <w:r w:rsidRPr="4A0AB94D">
        <w:rPr>
          <w:lang w:val="en-IE"/>
        </w:rPr>
        <w:t xml:space="preserve"> subsp. </w:t>
      </w:r>
      <w:proofErr w:type="spellStart"/>
      <w:r w:rsidRPr="4A0AB94D">
        <w:rPr>
          <w:i/>
          <w:iCs/>
          <w:lang w:val="en-IE"/>
        </w:rPr>
        <w:t>venerealis</w:t>
      </w:r>
      <w:proofErr w:type="spellEnd"/>
      <w:r w:rsidRPr="4A0AB94D">
        <w:rPr>
          <w:lang w:val="en-IE"/>
        </w:rPr>
        <w:t xml:space="preserve"> or </w:t>
      </w:r>
      <w:r w:rsidRPr="4A0AB94D">
        <w:rPr>
          <w:i/>
          <w:iCs/>
          <w:lang w:val="en-IE"/>
        </w:rPr>
        <w:t xml:space="preserve">C. </w:t>
      </w:r>
      <w:proofErr w:type="spellStart"/>
      <w:r w:rsidRPr="4A0AB94D">
        <w:rPr>
          <w:i/>
          <w:iCs/>
          <w:lang w:val="en-IE"/>
        </w:rPr>
        <w:t>fetus</w:t>
      </w:r>
      <w:proofErr w:type="spellEnd"/>
      <w:r w:rsidRPr="4A0AB94D">
        <w:rPr>
          <w:lang w:val="en-IE"/>
        </w:rPr>
        <w:t xml:space="preserve"> subsp. </w:t>
      </w:r>
      <w:proofErr w:type="spellStart"/>
      <w:r w:rsidRPr="4A0AB94D">
        <w:rPr>
          <w:i/>
          <w:iCs/>
          <w:lang w:val="en-IE"/>
        </w:rPr>
        <w:t>fetus</w:t>
      </w:r>
      <w:proofErr w:type="spellEnd"/>
      <w:r w:rsidRPr="4A0AB94D">
        <w:rPr>
          <w:lang w:val="en-IE"/>
        </w:rPr>
        <w:t>), are grown on blood</w:t>
      </w:r>
      <w:r w:rsidR="00FB382F" w:rsidRPr="4A0AB94D">
        <w:rPr>
          <w:lang w:val="en-IE"/>
        </w:rPr>
        <w:t>-</w:t>
      </w:r>
      <w:r w:rsidR="0072204A" w:rsidRPr="4A0AB94D">
        <w:rPr>
          <w:lang w:val="en-IE"/>
        </w:rPr>
        <w:t>based</w:t>
      </w:r>
      <w:r w:rsidRPr="4A0AB94D">
        <w:rPr>
          <w:lang w:val="en-IE"/>
        </w:rPr>
        <w:t xml:space="preserve"> medium at 37°C </w:t>
      </w:r>
      <w:r w:rsidR="0072204A" w:rsidRPr="4A0AB94D">
        <w:rPr>
          <w:lang w:val="en-IE"/>
        </w:rPr>
        <w:t xml:space="preserve">under </w:t>
      </w:r>
      <w:r w:rsidR="00065AB7" w:rsidRPr="4A0AB94D">
        <w:rPr>
          <w:lang w:val="en-IE"/>
        </w:rPr>
        <w:t>microaero</w:t>
      </w:r>
      <w:r w:rsidR="00625FC6" w:rsidRPr="4A0AB94D">
        <w:rPr>
          <w:lang w:val="en-IE"/>
        </w:rPr>
        <w:t>b</w:t>
      </w:r>
      <w:r w:rsidR="00065AB7" w:rsidRPr="4A0AB94D">
        <w:rPr>
          <w:lang w:val="en-IE"/>
        </w:rPr>
        <w:t>ic</w:t>
      </w:r>
      <w:r w:rsidR="0072204A" w:rsidRPr="4A0AB94D">
        <w:rPr>
          <w:lang w:val="en-IE"/>
        </w:rPr>
        <w:t xml:space="preserve"> conditions </w:t>
      </w:r>
      <w:r w:rsidRPr="4A0AB94D">
        <w:rPr>
          <w:lang w:val="en-IE"/>
        </w:rPr>
        <w:t xml:space="preserve">for 3 days. The organisms are harvested into </w:t>
      </w:r>
      <w:proofErr w:type="gramStart"/>
      <w:r w:rsidRPr="4A0AB94D">
        <w:rPr>
          <w:lang w:val="en-IE"/>
        </w:rPr>
        <w:t>PBS, and</w:t>
      </w:r>
      <w:proofErr w:type="gramEnd"/>
      <w:r w:rsidRPr="4A0AB94D">
        <w:rPr>
          <w:lang w:val="en-IE"/>
        </w:rPr>
        <w:t xml:space="preserve"> washed twice by centrifugation. </w:t>
      </w:r>
      <w:r w:rsidR="00D22C92" w:rsidRPr="4A0AB94D">
        <w:rPr>
          <w:lang w:val="en-IE"/>
        </w:rPr>
        <w:t xml:space="preserve">Rabbits aged </w:t>
      </w:r>
      <w:r w:rsidRPr="4A0AB94D">
        <w:rPr>
          <w:lang w:val="en-IE"/>
        </w:rPr>
        <w:t>3 months are inoculated intramuscularly with 2 ml of 10</w:t>
      </w:r>
      <w:r w:rsidRPr="4A0AB94D">
        <w:rPr>
          <w:vertAlign w:val="superscript"/>
          <w:lang w:val="en-IE"/>
        </w:rPr>
        <w:t>11</w:t>
      </w:r>
      <w:r w:rsidR="00BB6B76" w:rsidRPr="4A0AB94D">
        <w:rPr>
          <w:lang w:val="en-IE"/>
        </w:rPr>
        <w:t> </w:t>
      </w:r>
      <w:r w:rsidRPr="4A0AB94D">
        <w:rPr>
          <w:lang w:val="en-IE"/>
        </w:rPr>
        <w:t xml:space="preserve">organisms/ml of a </w:t>
      </w:r>
      <w:r w:rsidRPr="4A0AB94D">
        <w:rPr>
          <w:i/>
          <w:iCs/>
          <w:lang w:val="en-IE"/>
        </w:rPr>
        <w:t>C. </w:t>
      </w:r>
      <w:proofErr w:type="spellStart"/>
      <w:r w:rsidRPr="4A0AB94D">
        <w:rPr>
          <w:i/>
          <w:iCs/>
          <w:lang w:val="en-IE"/>
        </w:rPr>
        <w:t>fetus</w:t>
      </w:r>
      <w:proofErr w:type="spellEnd"/>
      <w:r w:rsidRPr="4A0AB94D">
        <w:rPr>
          <w:lang w:val="en-IE"/>
        </w:rPr>
        <w:t xml:space="preserve"> subspecies resuspended in PBS and Freund’s incomplete adjuvant. </w:t>
      </w:r>
      <w:proofErr w:type="spellStart"/>
      <w:r w:rsidR="0072204A" w:rsidRPr="4A0AB94D">
        <w:rPr>
          <w:lang w:val="en-IE"/>
        </w:rPr>
        <w:t>I</w:t>
      </w:r>
      <w:r w:rsidRPr="4A0AB94D">
        <w:rPr>
          <w:lang w:val="en-IE"/>
        </w:rPr>
        <w:t>nocul</w:t>
      </w:r>
      <w:r w:rsidR="00A47BD5" w:rsidRPr="4A0AB94D">
        <w:rPr>
          <w:lang w:val="en-IE"/>
        </w:rPr>
        <w:t>a</w:t>
      </w:r>
      <w:proofErr w:type="spellEnd"/>
      <w:r w:rsidRPr="4A0AB94D">
        <w:rPr>
          <w:lang w:val="en-IE"/>
        </w:rPr>
        <w:t xml:space="preserve"> </w:t>
      </w:r>
      <w:r w:rsidR="0072204A" w:rsidRPr="4A0AB94D">
        <w:rPr>
          <w:lang w:val="en-IE"/>
        </w:rPr>
        <w:t>are</w:t>
      </w:r>
      <w:r w:rsidRPr="4A0AB94D">
        <w:rPr>
          <w:lang w:val="en-IE"/>
        </w:rPr>
        <w:t xml:space="preserve"> administered at </w:t>
      </w:r>
      <w:r w:rsidR="00FB382F" w:rsidRPr="4A0AB94D">
        <w:rPr>
          <w:lang w:val="en-IE"/>
        </w:rPr>
        <w:t>four</w:t>
      </w:r>
      <w:r w:rsidRPr="4A0AB94D">
        <w:rPr>
          <w:lang w:val="en-IE"/>
        </w:rPr>
        <w:t xml:space="preserve"> sites, 0.5 ml at each site. The animals are bled before inoculation and at weekly intervals thereafter. When the serum titres reach high levels, as estimated by the immunofluorescence test or agglutination test, 0.1–1.0 ml of 10</w:t>
      </w:r>
      <w:r w:rsidRPr="4A0AB94D">
        <w:rPr>
          <w:vertAlign w:val="superscript"/>
          <w:lang w:val="en-IE"/>
        </w:rPr>
        <w:t>10</w:t>
      </w:r>
      <w:r w:rsidRPr="4A0AB94D">
        <w:rPr>
          <w:lang w:val="en-IE"/>
        </w:rPr>
        <w:t xml:space="preserve"> viable organisms/ml are injected intravenously. The rabbits are bled for serum 7 days later. </w:t>
      </w:r>
      <w:r w:rsidR="00E961C9" w:rsidRPr="4A0AB94D">
        <w:rPr>
          <w:lang w:val="en-IE"/>
        </w:rPr>
        <w:t xml:space="preserve">The rabbit </w:t>
      </w:r>
      <w:r w:rsidRPr="4A0AB94D">
        <w:rPr>
          <w:lang w:val="en-IE"/>
        </w:rPr>
        <w:t xml:space="preserve">sera are pooled. </w:t>
      </w:r>
      <w:r w:rsidR="007D7C64" w:rsidRPr="4A0AB94D">
        <w:rPr>
          <w:lang w:val="en-IE"/>
        </w:rPr>
        <w:t xml:space="preserve">A </w:t>
      </w:r>
      <w:r w:rsidRPr="4A0AB94D">
        <w:rPr>
          <w:lang w:val="en-IE"/>
        </w:rPr>
        <w:t xml:space="preserve">conjugate prepared from chicken </w:t>
      </w:r>
      <w:proofErr w:type="spellStart"/>
      <w:r w:rsidRPr="4A0AB94D">
        <w:rPr>
          <w:lang w:val="en-IE"/>
        </w:rPr>
        <w:t>IgY</w:t>
      </w:r>
      <w:proofErr w:type="spellEnd"/>
      <w:r w:rsidRPr="4A0AB94D">
        <w:rPr>
          <w:lang w:val="en-IE"/>
        </w:rPr>
        <w:t xml:space="preserve"> was described as an alternative to rabbit antibodies. </w:t>
      </w:r>
      <w:proofErr w:type="spellStart"/>
      <w:r w:rsidRPr="4A0AB94D">
        <w:rPr>
          <w:lang w:val="en-IE"/>
        </w:rPr>
        <w:t>M</w:t>
      </w:r>
      <w:r w:rsidR="006A2249" w:rsidRPr="4A0AB94D">
        <w:rPr>
          <w:lang w:val="en-IE"/>
        </w:rPr>
        <w:t>Ab</w:t>
      </w:r>
      <w:r w:rsidRPr="4A0AB94D">
        <w:rPr>
          <w:lang w:val="en-IE"/>
        </w:rPr>
        <w:t>s</w:t>
      </w:r>
      <w:proofErr w:type="spellEnd"/>
      <w:r w:rsidRPr="4A0AB94D">
        <w:rPr>
          <w:lang w:val="en-IE"/>
        </w:rPr>
        <w:t xml:space="preserve"> that can be used for immunodiagnostic detection of </w:t>
      </w:r>
      <w:r w:rsidRPr="4A0AB94D">
        <w:rPr>
          <w:i/>
          <w:iCs/>
          <w:lang w:val="en-IE"/>
        </w:rPr>
        <w:t>C. </w:t>
      </w:r>
      <w:proofErr w:type="spellStart"/>
      <w:r w:rsidRPr="4A0AB94D">
        <w:rPr>
          <w:i/>
          <w:iCs/>
          <w:lang w:val="en-IE"/>
        </w:rPr>
        <w:t>fetus</w:t>
      </w:r>
      <w:proofErr w:type="spellEnd"/>
      <w:r w:rsidRPr="4A0AB94D">
        <w:rPr>
          <w:lang w:val="en-IE"/>
        </w:rPr>
        <w:t xml:space="preserve"> have been described</w:t>
      </w:r>
      <w:r w:rsidR="0072204A" w:rsidRPr="4A0AB94D">
        <w:rPr>
          <w:lang w:val="en-IE"/>
        </w:rPr>
        <w:t xml:space="preserve"> </w:t>
      </w:r>
      <w:r w:rsidR="00F96A96" w:rsidRPr="4A0AB94D">
        <w:rPr>
          <w:lang w:val="en-IE"/>
        </w:rPr>
        <w:t>(</w:t>
      </w:r>
      <w:r w:rsidR="004E1192" w:rsidRPr="4A0AB94D">
        <w:rPr>
          <w:lang w:val="en-IE"/>
        </w:rPr>
        <w:t xml:space="preserve">Brooks </w:t>
      </w:r>
      <w:r w:rsidR="00DF5840" w:rsidRPr="4A0AB94D">
        <w:rPr>
          <w:i/>
          <w:iCs/>
          <w:lang w:val="en-IE"/>
        </w:rPr>
        <w:t>et al</w:t>
      </w:r>
      <w:r w:rsidR="004E1192" w:rsidRPr="4A0AB94D">
        <w:rPr>
          <w:lang w:val="en-IE"/>
        </w:rPr>
        <w:t>., 2002</w:t>
      </w:r>
      <w:r w:rsidR="00F96A96" w:rsidRPr="4A0AB94D">
        <w:rPr>
          <w:lang w:val="en-IE"/>
        </w:rPr>
        <w:t>)</w:t>
      </w:r>
      <w:r w:rsidRPr="4A0AB94D">
        <w:rPr>
          <w:lang w:val="en-IE"/>
        </w:rPr>
        <w:t>.</w:t>
      </w:r>
    </w:p>
    <w:p w14:paraId="34AFA034" w14:textId="77777777" w:rsidR="00FF2877" w:rsidRPr="004B64CE" w:rsidRDefault="007B6CCB" w:rsidP="009B24B8">
      <w:pPr>
        <w:pStyle w:val="111"/>
        <w:rPr>
          <w:lang w:val="en-IE"/>
        </w:rPr>
      </w:pPr>
      <w:r w:rsidRPr="004B64CE">
        <w:rPr>
          <w:lang w:val="en-IE"/>
        </w:rPr>
        <w:t>1.6.2.</w:t>
      </w:r>
      <w:r w:rsidR="00FF2877" w:rsidRPr="004B64CE">
        <w:rPr>
          <w:lang w:val="en-IE"/>
        </w:rPr>
        <w:tab/>
        <w:t xml:space="preserve">Preparation of conjugates </w:t>
      </w:r>
    </w:p>
    <w:p w14:paraId="50A1BDE9" w14:textId="0EE5F5BD" w:rsidR="00FF2877" w:rsidRPr="004B64CE" w:rsidRDefault="00FF2877" w:rsidP="009B24B8">
      <w:pPr>
        <w:pStyle w:val="111Para"/>
        <w:rPr>
          <w:iCs/>
          <w:spacing w:val="-5"/>
          <w:lang w:val="en-IE"/>
        </w:rPr>
      </w:pPr>
      <w:r w:rsidRPr="004B64CE">
        <w:rPr>
          <w:lang w:val="en-IE"/>
        </w:rPr>
        <w:t xml:space="preserve">Conjugates are prepared as described by </w:t>
      </w:r>
      <w:r w:rsidR="008F0DB9" w:rsidRPr="00B33FAB">
        <w:rPr>
          <w:lang w:val="en-IE"/>
        </w:rPr>
        <w:t xml:space="preserve">Harlow </w:t>
      </w:r>
      <w:r w:rsidR="004E1192" w:rsidRPr="00B33FAB">
        <w:rPr>
          <w:lang w:val="en-IE"/>
        </w:rPr>
        <w:t xml:space="preserve">&amp; Lane </w:t>
      </w:r>
      <w:r w:rsidR="00F96A96" w:rsidRPr="00B33FAB">
        <w:rPr>
          <w:lang w:val="en-IE"/>
        </w:rPr>
        <w:t>(</w:t>
      </w:r>
      <w:r w:rsidR="004E1192" w:rsidRPr="00B33FAB">
        <w:rPr>
          <w:lang w:val="en-IE"/>
        </w:rPr>
        <w:t>1</w:t>
      </w:r>
      <w:r w:rsidR="00F96A96" w:rsidRPr="00B33FAB">
        <w:rPr>
          <w:lang w:val="en-IE"/>
        </w:rPr>
        <w:t>9</w:t>
      </w:r>
      <w:r w:rsidR="004E1192" w:rsidRPr="00B33FAB">
        <w:rPr>
          <w:lang w:val="en-IE"/>
        </w:rPr>
        <w:t>88</w:t>
      </w:r>
      <w:r w:rsidR="00F96A96" w:rsidRPr="00B33FAB">
        <w:rPr>
          <w:lang w:val="en-IE"/>
        </w:rPr>
        <w:t>)</w:t>
      </w:r>
      <w:r w:rsidR="00A25CBA" w:rsidRPr="00B33FAB">
        <w:rPr>
          <w:lang w:val="en-IE"/>
        </w:rPr>
        <w:t>.</w:t>
      </w:r>
      <w:r w:rsidR="00A25CBA" w:rsidRPr="004B64CE">
        <w:rPr>
          <w:lang w:val="en-IE"/>
        </w:rPr>
        <w:t xml:space="preserve"> </w:t>
      </w:r>
      <w:r w:rsidRPr="004B64CE">
        <w:rPr>
          <w:lang w:val="en-IE"/>
        </w:rPr>
        <w:t xml:space="preserve">The working dilution of the conjugate is determined by checkerboard titration against </w:t>
      </w:r>
      <w:r w:rsidR="00A25CBA" w:rsidRPr="004B64CE">
        <w:rPr>
          <w:lang w:val="en-IE"/>
        </w:rPr>
        <w:t xml:space="preserve">smears of a </w:t>
      </w:r>
      <w:r w:rsidR="00A25CBA" w:rsidRPr="004B64CE">
        <w:rPr>
          <w:i/>
          <w:lang w:val="en-IE"/>
        </w:rPr>
        <w:t xml:space="preserve">C. </w:t>
      </w:r>
      <w:proofErr w:type="spellStart"/>
      <w:r w:rsidR="00A25CBA" w:rsidRPr="004B64CE">
        <w:rPr>
          <w:i/>
          <w:lang w:val="en-IE"/>
        </w:rPr>
        <w:t>fetus</w:t>
      </w:r>
      <w:proofErr w:type="spellEnd"/>
      <w:r w:rsidR="00A25CBA" w:rsidRPr="004B64CE">
        <w:rPr>
          <w:lang w:val="en-IE"/>
        </w:rPr>
        <w:t xml:space="preserve"> culture using </w:t>
      </w:r>
      <w:r w:rsidRPr="004B64CE">
        <w:rPr>
          <w:lang w:val="en-IE"/>
        </w:rPr>
        <w:t>positive</w:t>
      </w:r>
      <w:r w:rsidR="00A25CBA" w:rsidRPr="004B64CE">
        <w:rPr>
          <w:lang w:val="en-IE"/>
        </w:rPr>
        <w:t xml:space="preserve"> and negative control dilutions</w:t>
      </w:r>
      <w:r w:rsidRPr="004B64CE">
        <w:rPr>
          <w:lang w:val="en-IE"/>
        </w:rPr>
        <w:t xml:space="preserve"> and selecting twice the lowest concentration that produces brilliant fluorescence with </w:t>
      </w:r>
      <w:r w:rsidRPr="004B64CE">
        <w:rPr>
          <w:i/>
          <w:lang w:val="en-IE"/>
        </w:rPr>
        <w:t xml:space="preserve">C. </w:t>
      </w:r>
      <w:proofErr w:type="spellStart"/>
      <w:r w:rsidRPr="004B64CE">
        <w:rPr>
          <w:i/>
          <w:lang w:val="en-IE"/>
        </w:rPr>
        <w:t>fetus</w:t>
      </w:r>
      <w:proofErr w:type="spellEnd"/>
      <w:r w:rsidRPr="004B64CE">
        <w:rPr>
          <w:lang w:val="en-IE"/>
        </w:rPr>
        <w:t xml:space="preserve"> </w:t>
      </w:r>
      <w:r w:rsidR="00A25CBA" w:rsidRPr="004B64CE">
        <w:rPr>
          <w:lang w:val="en-IE"/>
        </w:rPr>
        <w:t>bacteria</w:t>
      </w:r>
      <w:r w:rsidRPr="004B64CE">
        <w:rPr>
          <w:lang w:val="en-IE"/>
        </w:rPr>
        <w:t xml:space="preserve">. </w:t>
      </w:r>
    </w:p>
    <w:p w14:paraId="67FF775F" w14:textId="77777777" w:rsidR="00FF2877" w:rsidRPr="004B64CE" w:rsidRDefault="007B6CCB" w:rsidP="009B24B8">
      <w:pPr>
        <w:pStyle w:val="111"/>
        <w:rPr>
          <w:lang w:val="en-IE"/>
        </w:rPr>
      </w:pPr>
      <w:r w:rsidRPr="004B64CE">
        <w:rPr>
          <w:iCs/>
          <w:lang w:val="en-IE"/>
        </w:rPr>
        <w:t>1.6.3.</w:t>
      </w:r>
      <w:r w:rsidR="00492E78" w:rsidRPr="004B64CE">
        <w:rPr>
          <w:iCs/>
          <w:lang w:val="en-IE"/>
        </w:rPr>
        <w:tab/>
      </w:r>
      <w:r w:rsidR="00D815FB" w:rsidRPr="004B64CE">
        <w:rPr>
          <w:lang w:val="en-IE"/>
        </w:rPr>
        <w:t xml:space="preserve">Sample </w:t>
      </w:r>
      <w:r w:rsidR="00492E78" w:rsidRPr="004B64CE">
        <w:rPr>
          <w:lang w:val="en-IE"/>
        </w:rPr>
        <w:t>preparation</w:t>
      </w:r>
    </w:p>
    <w:p w14:paraId="4E936EA6" w14:textId="3E9408C8" w:rsidR="00FF2877" w:rsidRPr="004B64CE" w:rsidRDefault="00FF2877" w:rsidP="009B24B8">
      <w:pPr>
        <w:pStyle w:val="111Para"/>
        <w:rPr>
          <w:lang w:val="en-IE"/>
        </w:rPr>
      </w:pPr>
      <w:r w:rsidRPr="004B64CE">
        <w:rPr>
          <w:lang w:val="en-IE"/>
        </w:rPr>
        <w:t>The genital fluid (</w:t>
      </w:r>
      <w:proofErr w:type="spellStart"/>
      <w:r w:rsidRPr="004B64CE">
        <w:rPr>
          <w:lang w:val="en-IE"/>
        </w:rPr>
        <w:t>fetal</w:t>
      </w:r>
      <w:proofErr w:type="spellEnd"/>
      <w:r w:rsidRPr="004B64CE">
        <w:rPr>
          <w:lang w:val="en-IE"/>
        </w:rPr>
        <w:t xml:space="preserve"> </w:t>
      </w:r>
      <w:proofErr w:type="spellStart"/>
      <w:r w:rsidRPr="004B64CE">
        <w:rPr>
          <w:lang w:val="en-IE"/>
        </w:rPr>
        <w:t>abomasal</w:t>
      </w:r>
      <w:proofErr w:type="spellEnd"/>
      <w:r w:rsidRPr="004B64CE">
        <w:rPr>
          <w:lang w:val="en-IE"/>
        </w:rPr>
        <w:t xml:space="preserve"> content, preputial smegma or CVM) samples </w:t>
      </w:r>
      <w:r w:rsidR="004F3C98" w:rsidRPr="004B64CE">
        <w:rPr>
          <w:lang w:val="en-IE"/>
        </w:rPr>
        <w:t>are</w:t>
      </w:r>
      <w:r w:rsidRPr="004B64CE">
        <w:rPr>
          <w:lang w:val="en-IE"/>
        </w:rPr>
        <w:t xml:space="preserve"> rinsed into approximately 5 ml PBS </w:t>
      </w:r>
      <w:r w:rsidR="00841DFC" w:rsidRPr="004B64CE">
        <w:rPr>
          <w:lang w:val="en-IE"/>
        </w:rPr>
        <w:t xml:space="preserve">+ </w:t>
      </w:r>
      <w:r w:rsidRPr="004B64CE">
        <w:rPr>
          <w:lang w:val="en-IE"/>
        </w:rPr>
        <w:t xml:space="preserve">1% formalin. Two centrifugation </w:t>
      </w:r>
      <w:r w:rsidR="00492E78" w:rsidRPr="004B64CE">
        <w:rPr>
          <w:lang w:val="en-IE"/>
        </w:rPr>
        <w:t xml:space="preserve">steps </w:t>
      </w:r>
      <w:r w:rsidR="0047538E" w:rsidRPr="004B64CE">
        <w:rPr>
          <w:lang w:val="en-IE"/>
        </w:rPr>
        <w:t>are</w:t>
      </w:r>
      <w:r w:rsidRPr="004B64CE">
        <w:rPr>
          <w:lang w:val="en-IE"/>
        </w:rPr>
        <w:t xml:space="preserve"> </w:t>
      </w:r>
      <w:r w:rsidR="00492E78" w:rsidRPr="004B64CE">
        <w:rPr>
          <w:lang w:val="en-IE"/>
        </w:rPr>
        <w:t>carried out</w:t>
      </w:r>
      <w:r w:rsidRPr="004B64CE">
        <w:rPr>
          <w:lang w:val="en-IE"/>
        </w:rPr>
        <w:t xml:space="preserve">. First, samples are centrifuged at 600 </w:t>
      </w:r>
      <w:r w:rsidRPr="004B64CE">
        <w:rPr>
          <w:b/>
          <w:i/>
          <w:lang w:val="en-IE"/>
        </w:rPr>
        <w:t>g</w:t>
      </w:r>
      <w:r w:rsidRPr="004B64CE">
        <w:rPr>
          <w:lang w:val="en-IE"/>
        </w:rPr>
        <w:t xml:space="preserve"> for 10 min</w:t>
      </w:r>
      <w:r w:rsidR="00492E78" w:rsidRPr="004B64CE">
        <w:rPr>
          <w:lang w:val="en-IE"/>
        </w:rPr>
        <w:t>utes</w:t>
      </w:r>
      <w:r w:rsidRPr="004B64CE">
        <w:rPr>
          <w:lang w:val="en-IE"/>
        </w:rPr>
        <w:t xml:space="preserve"> at 4</w:t>
      </w:r>
      <w:r w:rsidR="00492E78" w:rsidRPr="004B64CE">
        <w:rPr>
          <w:lang w:val="en-IE"/>
        </w:rPr>
        <w:t>°</w:t>
      </w:r>
      <w:r w:rsidRPr="004B64CE">
        <w:rPr>
          <w:lang w:val="en-IE"/>
        </w:rPr>
        <w:t>C</w:t>
      </w:r>
      <w:r w:rsidR="00332A1E" w:rsidRPr="004B64CE">
        <w:rPr>
          <w:lang w:val="en-IE"/>
        </w:rPr>
        <w:t xml:space="preserve"> to remove debris</w:t>
      </w:r>
      <w:r w:rsidRPr="004B64CE">
        <w:rPr>
          <w:lang w:val="en-IE"/>
        </w:rPr>
        <w:t xml:space="preserve">. </w:t>
      </w:r>
      <w:r w:rsidR="00332A1E" w:rsidRPr="004B64CE">
        <w:rPr>
          <w:lang w:val="en-IE"/>
        </w:rPr>
        <w:t>Subsequently, the</w:t>
      </w:r>
      <w:r w:rsidRPr="004B64CE">
        <w:rPr>
          <w:lang w:val="en-IE"/>
        </w:rPr>
        <w:t xml:space="preserve"> supernatant is </w:t>
      </w:r>
      <w:r w:rsidR="00332A1E" w:rsidRPr="004B64CE">
        <w:rPr>
          <w:lang w:val="en-IE"/>
        </w:rPr>
        <w:t xml:space="preserve">centrifuged </w:t>
      </w:r>
      <w:r w:rsidR="00492E78" w:rsidRPr="004B64CE">
        <w:rPr>
          <w:lang w:val="en-IE"/>
        </w:rPr>
        <w:t>at 8</w:t>
      </w:r>
      <w:r w:rsidRPr="004B64CE">
        <w:rPr>
          <w:lang w:val="en-IE"/>
        </w:rPr>
        <w:t xml:space="preserve">000 </w:t>
      </w:r>
      <w:r w:rsidRPr="004B64CE">
        <w:rPr>
          <w:b/>
          <w:i/>
          <w:lang w:val="en-IE"/>
        </w:rPr>
        <w:t>g</w:t>
      </w:r>
      <w:r w:rsidRPr="004B64CE">
        <w:rPr>
          <w:lang w:val="en-IE"/>
        </w:rPr>
        <w:t xml:space="preserve"> for 30 min</w:t>
      </w:r>
      <w:r w:rsidR="00492E78" w:rsidRPr="004B64CE">
        <w:rPr>
          <w:lang w:val="en-IE"/>
        </w:rPr>
        <w:t xml:space="preserve">utes </w:t>
      </w:r>
      <w:r w:rsidRPr="004B64CE">
        <w:rPr>
          <w:lang w:val="en-IE"/>
        </w:rPr>
        <w:t>at 4</w:t>
      </w:r>
      <w:r w:rsidR="00492E78" w:rsidRPr="004B64CE">
        <w:rPr>
          <w:lang w:val="en-IE"/>
        </w:rPr>
        <w:t>°</w:t>
      </w:r>
      <w:r w:rsidRPr="004B64CE">
        <w:rPr>
          <w:lang w:val="en-IE"/>
        </w:rPr>
        <w:t>C.</w:t>
      </w:r>
      <w:r w:rsidR="00A47BD5" w:rsidRPr="004B64CE">
        <w:rPr>
          <w:lang w:val="en-IE"/>
        </w:rPr>
        <w:t xml:space="preserve"> The pellet</w:t>
      </w:r>
      <w:r w:rsidR="00E5650A" w:rsidRPr="004B64CE">
        <w:rPr>
          <w:lang w:val="en-IE"/>
        </w:rPr>
        <w:t xml:space="preserve"> is </w:t>
      </w:r>
      <w:r w:rsidR="00492E78" w:rsidRPr="004B64CE">
        <w:rPr>
          <w:lang w:val="en-IE"/>
        </w:rPr>
        <w:t>dis</w:t>
      </w:r>
      <w:r w:rsidR="00E5650A" w:rsidRPr="004B64CE">
        <w:rPr>
          <w:lang w:val="en-IE"/>
        </w:rPr>
        <w:t xml:space="preserve">solved in ~100 </w:t>
      </w:r>
      <w:r w:rsidR="00492E78" w:rsidRPr="004B64CE">
        <w:rPr>
          <w:lang w:val="en-IE"/>
        </w:rPr>
        <w:t>µ</w:t>
      </w:r>
      <w:r w:rsidR="00E5650A" w:rsidRPr="004B64CE">
        <w:rPr>
          <w:lang w:val="en-IE"/>
        </w:rPr>
        <w:t>l</w:t>
      </w:r>
      <w:r w:rsidR="00625FC6" w:rsidRPr="004B64CE">
        <w:rPr>
          <w:lang w:val="en-IE"/>
        </w:rPr>
        <w:t xml:space="preserve"> remaining supernatant</w:t>
      </w:r>
      <w:r w:rsidR="00E5650A" w:rsidRPr="004B64CE">
        <w:rPr>
          <w:lang w:val="en-IE"/>
        </w:rPr>
        <w:t xml:space="preserve">. </w:t>
      </w:r>
    </w:p>
    <w:p w14:paraId="0908A8CE" w14:textId="77777777" w:rsidR="009C7AF4" w:rsidRPr="004B64CE" w:rsidRDefault="007B6CCB" w:rsidP="009B24B8">
      <w:pPr>
        <w:pStyle w:val="111"/>
        <w:rPr>
          <w:lang w:val="en-IE"/>
        </w:rPr>
      </w:pPr>
      <w:r w:rsidRPr="004B64CE">
        <w:rPr>
          <w:iCs/>
          <w:lang w:val="en-IE"/>
        </w:rPr>
        <w:t>1.6.4.</w:t>
      </w:r>
      <w:r w:rsidR="00492E78" w:rsidRPr="004B64CE">
        <w:rPr>
          <w:iCs/>
          <w:lang w:val="en-IE"/>
        </w:rPr>
        <w:tab/>
      </w:r>
      <w:r w:rsidR="00FF2877" w:rsidRPr="004B64CE">
        <w:rPr>
          <w:lang w:val="en-IE"/>
        </w:rPr>
        <w:t xml:space="preserve">Immunofluorescence test </w:t>
      </w:r>
      <w:r w:rsidR="00F96A96" w:rsidRPr="004B64CE">
        <w:rPr>
          <w:lang w:val="en-IE"/>
        </w:rPr>
        <w:t>(</w:t>
      </w:r>
      <w:r w:rsidR="008C57F7" w:rsidRPr="001D5AE3">
        <w:rPr>
          <w:lang w:val="en-IE"/>
        </w:rPr>
        <w:t xml:space="preserve">Mellick </w:t>
      </w:r>
      <w:r w:rsidR="00DF5840" w:rsidRPr="001D5AE3">
        <w:rPr>
          <w:i/>
          <w:lang w:val="en-IE"/>
        </w:rPr>
        <w:t>et al</w:t>
      </w:r>
      <w:r w:rsidR="008C57F7" w:rsidRPr="001D5AE3">
        <w:rPr>
          <w:lang w:val="en-IE"/>
        </w:rPr>
        <w:t>., 1965</w:t>
      </w:r>
      <w:r w:rsidR="00F96A96" w:rsidRPr="004B64CE">
        <w:rPr>
          <w:lang w:val="en-IE"/>
        </w:rPr>
        <w:t>)</w:t>
      </w:r>
    </w:p>
    <w:p w14:paraId="2C4099CA" w14:textId="65660A92" w:rsidR="00FF2877" w:rsidRPr="004B64CE" w:rsidRDefault="00FF2877" w:rsidP="009B24B8">
      <w:pPr>
        <w:pStyle w:val="111Para"/>
        <w:rPr>
          <w:lang w:val="en-IE"/>
        </w:rPr>
      </w:pPr>
      <w:r w:rsidRPr="004B64CE">
        <w:rPr>
          <w:lang w:val="en-IE"/>
        </w:rPr>
        <w:t xml:space="preserve">The sample (20 </w:t>
      </w:r>
      <w:r w:rsidR="00492E78" w:rsidRPr="004B64CE">
        <w:rPr>
          <w:lang w:val="en-IE"/>
        </w:rPr>
        <w:t>µ</w:t>
      </w:r>
      <w:r w:rsidRPr="004B64CE">
        <w:rPr>
          <w:lang w:val="en-IE"/>
        </w:rPr>
        <w:t xml:space="preserve">l) is applied in duplicate </w:t>
      </w:r>
      <w:r w:rsidR="00492E78" w:rsidRPr="004B64CE">
        <w:rPr>
          <w:lang w:val="en-IE"/>
        </w:rPr>
        <w:t>to</w:t>
      </w:r>
      <w:r w:rsidRPr="004B64CE">
        <w:rPr>
          <w:lang w:val="en-IE"/>
        </w:rPr>
        <w:t xml:space="preserve"> microscop</w:t>
      </w:r>
      <w:r w:rsidR="006A2249" w:rsidRPr="004B64CE">
        <w:rPr>
          <w:lang w:val="en-IE"/>
        </w:rPr>
        <w:t>e</w:t>
      </w:r>
      <w:r w:rsidRPr="004B64CE">
        <w:rPr>
          <w:lang w:val="en-IE"/>
        </w:rPr>
        <w:t xml:space="preserve"> slides. The material is air-dried and fixed in </w:t>
      </w:r>
      <w:r w:rsidR="00A47BD5" w:rsidRPr="004B64CE">
        <w:rPr>
          <w:lang w:val="en-IE"/>
        </w:rPr>
        <w:t>acetone</w:t>
      </w:r>
      <w:r w:rsidRPr="004B64CE">
        <w:rPr>
          <w:lang w:val="en-IE"/>
        </w:rPr>
        <w:t xml:space="preserve"> at –20</w:t>
      </w:r>
      <w:r w:rsidR="00492E78" w:rsidRPr="004B64CE">
        <w:rPr>
          <w:lang w:val="en-IE"/>
        </w:rPr>
        <w:t>°</w:t>
      </w:r>
      <w:r w:rsidRPr="004B64CE">
        <w:rPr>
          <w:lang w:val="en-IE"/>
        </w:rPr>
        <w:t>C for 30 min</w:t>
      </w:r>
      <w:r w:rsidR="00492E78" w:rsidRPr="004B64CE">
        <w:rPr>
          <w:lang w:val="en-IE"/>
        </w:rPr>
        <w:t>utes</w:t>
      </w:r>
      <w:r w:rsidRPr="004B64CE">
        <w:rPr>
          <w:lang w:val="en-IE"/>
        </w:rPr>
        <w:t xml:space="preserve"> or et</w:t>
      </w:r>
      <w:r w:rsidR="00A47BD5" w:rsidRPr="004B64CE">
        <w:rPr>
          <w:lang w:val="en-IE"/>
        </w:rPr>
        <w:t>han</w:t>
      </w:r>
      <w:r w:rsidR="002E6B52" w:rsidRPr="004B64CE">
        <w:rPr>
          <w:lang w:val="en-IE"/>
        </w:rPr>
        <w:t>ol at 18</w:t>
      </w:r>
      <w:r w:rsidR="008C57F7" w:rsidRPr="004B64CE">
        <w:rPr>
          <w:lang w:val="en-IE"/>
        </w:rPr>
        <w:t>–</w:t>
      </w:r>
      <w:r w:rsidR="002E6B52" w:rsidRPr="004B64CE">
        <w:rPr>
          <w:lang w:val="en-IE"/>
        </w:rPr>
        <w:t>25</w:t>
      </w:r>
      <w:r w:rsidR="008C57F7" w:rsidRPr="004B64CE">
        <w:rPr>
          <w:lang w:val="en-IE"/>
        </w:rPr>
        <w:t>°</w:t>
      </w:r>
      <w:r w:rsidR="002E6B52" w:rsidRPr="004B64CE">
        <w:rPr>
          <w:lang w:val="en-IE"/>
        </w:rPr>
        <w:t>C</w:t>
      </w:r>
      <w:r w:rsidRPr="004B64CE">
        <w:rPr>
          <w:lang w:val="en-IE"/>
        </w:rPr>
        <w:t xml:space="preserve"> for 30 min</w:t>
      </w:r>
      <w:r w:rsidR="00492E78" w:rsidRPr="004B64CE">
        <w:rPr>
          <w:lang w:val="en-IE"/>
        </w:rPr>
        <w:t>utes</w:t>
      </w:r>
      <w:r w:rsidRPr="004B64CE">
        <w:rPr>
          <w:lang w:val="en-IE"/>
        </w:rPr>
        <w:t xml:space="preserve">. Glass slides will be </w:t>
      </w:r>
      <w:proofErr w:type="gramStart"/>
      <w:r w:rsidRPr="004B64CE">
        <w:rPr>
          <w:lang w:val="en-IE"/>
        </w:rPr>
        <w:t>air-dried</w:t>
      </w:r>
      <w:proofErr w:type="gramEnd"/>
      <w:r w:rsidRPr="004B64CE">
        <w:rPr>
          <w:lang w:val="en-IE"/>
        </w:rPr>
        <w:t xml:space="preserve"> and the </w:t>
      </w:r>
      <w:r w:rsidR="008B43FF" w:rsidRPr="004B64CE">
        <w:rPr>
          <w:lang w:val="en-IE"/>
        </w:rPr>
        <w:t>fluorescein isothiocyanate isomer (FITC)</w:t>
      </w:r>
      <w:r w:rsidRPr="004B64CE">
        <w:rPr>
          <w:lang w:val="en-IE"/>
        </w:rPr>
        <w:t>-conjugated antiserum is added at</w:t>
      </w:r>
      <w:r w:rsidR="003F5948" w:rsidRPr="004B64CE">
        <w:rPr>
          <w:lang w:val="en-IE"/>
        </w:rPr>
        <w:t xml:space="preserve"> the</w:t>
      </w:r>
      <w:r w:rsidR="005D0B65" w:rsidRPr="004B64CE">
        <w:rPr>
          <w:lang w:val="en-IE"/>
        </w:rPr>
        <w:t xml:space="preserve"> </w:t>
      </w:r>
      <w:r w:rsidRPr="004B64CE">
        <w:rPr>
          <w:lang w:val="en-IE"/>
        </w:rPr>
        <w:t xml:space="preserve">appropriate dilution. Staining is carried out in a humid chamber at 37°C for 30 minutes in dark condition. </w:t>
      </w:r>
      <w:r w:rsidR="006A2249" w:rsidRPr="004B64CE">
        <w:rPr>
          <w:lang w:val="en-IE"/>
        </w:rPr>
        <w:t>T</w:t>
      </w:r>
      <w:r w:rsidRPr="004B64CE">
        <w:rPr>
          <w:lang w:val="en-IE"/>
        </w:rPr>
        <w:t>he slides are</w:t>
      </w:r>
      <w:r w:rsidR="006A2249" w:rsidRPr="004B64CE">
        <w:rPr>
          <w:lang w:val="en-IE"/>
        </w:rPr>
        <w:t xml:space="preserve"> then</w:t>
      </w:r>
      <w:r w:rsidRPr="004B64CE">
        <w:rPr>
          <w:lang w:val="en-IE"/>
        </w:rPr>
        <w:t xml:space="preserve"> washed three times for </w:t>
      </w:r>
      <w:r w:rsidR="00492E78" w:rsidRPr="004B64CE">
        <w:rPr>
          <w:lang w:val="en-IE"/>
        </w:rPr>
        <w:t xml:space="preserve">10 minutes in PBS. </w:t>
      </w:r>
      <w:r w:rsidRPr="004B64CE">
        <w:rPr>
          <w:lang w:val="en-IE"/>
        </w:rPr>
        <w:t xml:space="preserve">The slides are mounted in buffered glycerol (90% glycerol: 10% </w:t>
      </w:r>
      <w:r w:rsidR="00293B46" w:rsidRPr="004B64CE">
        <w:rPr>
          <w:lang w:val="en-IE"/>
        </w:rPr>
        <w:t>PBS</w:t>
      </w:r>
      <w:r w:rsidR="009C7AF4" w:rsidRPr="004B64CE">
        <w:rPr>
          <w:lang w:val="en-IE"/>
        </w:rPr>
        <w:t>)</w:t>
      </w:r>
      <w:r w:rsidRPr="004B64CE">
        <w:rPr>
          <w:lang w:val="en-IE"/>
        </w:rPr>
        <w:t xml:space="preserve">. The </w:t>
      </w:r>
      <w:proofErr w:type="gramStart"/>
      <w:r w:rsidRPr="004B64CE">
        <w:rPr>
          <w:lang w:val="en-IE"/>
        </w:rPr>
        <w:t>cover-slips</w:t>
      </w:r>
      <w:proofErr w:type="gramEnd"/>
      <w:r w:rsidRPr="004B64CE">
        <w:rPr>
          <w:lang w:val="en-IE"/>
        </w:rPr>
        <w:t xml:space="preserve"> are sealed to prevent drying, and the slides are examine</w:t>
      </w:r>
      <w:r w:rsidR="00F40F7E" w:rsidRPr="004B64CE">
        <w:rPr>
          <w:lang w:val="en-IE"/>
        </w:rPr>
        <w:t xml:space="preserve">d under ultraviolet light in a </w:t>
      </w:r>
      <w:r w:rsidRPr="004B64CE">
        <w:rPr>
          <w:lang w:val="en-IE"/>
        </w:rPr>
        <w:t xml:space="preserve">fluorescent microscope. Positive and negative control slides will be used each time the test is done. </w:t>
      </w:r>
      <w:r w:rsidR="00492E78" w:rsidRPr="004B64CE">
        <w:rPr>
          <w:i/>
          <w:lang w:val="en-IE"/>
        </w:rPr>
        <w:t>Campylobacter</w:t>
      </w:r>
      <w:r w:rsidR="00492E78" w:rsidRPr="004B64CE">
        <w:rPr>
          <w:lang w:val="en-IE"/>
        </w:rPr>
        <w:t xml:space="preserve"> </w:t>
      </w:r>
      <w:proofErr w:type="spellStart"/>
      <w:r w:rsidRPr="004B64CE">
        <w:rPr>
          <w:i/>
          <w:lang w:val="en-IE"/>
        </w:rPr>
        <w:t>fetus</w:t>
      </w:r>
      <w:proofErr w:type="spellEnd"/>
      <w:r w:rsidRPr="004B64CE">
        <w:rPr>
          <w:lang w:val="en-IE"/>
        </w:rPr>
        <w:t xml:space="preserve"> subsp. </w:t>
      </w:r>
      <w:proofErr w:type="spellStart"/>
      <w:r w:rsidRPr="004B64CE">
        <w:rPr>
          <w:i/>
          <w:lang w:val="en-IE"/>
        </w:rPr>
        <w:t>venerealis</w:t>
      </w:r>
      <w:proofErr w:type="spellEnd"/>
      <w:r w:rsidRPr="004B64CE">
        <w:rPr>
          <w:lang w:val="en-IE"/>
        </w:rPr>
        <w:t xml:space="preserve"> and </w:t>
      </w:r>
      <w:r w:rsidRPr="004B64CE">
        <w:rPr>
          <w:i/>
          <w:lang w:val="en-IE"/>
        </w:rPr>
        <w:t>C.</w:t>
      </w:r>
      <w:r w:rsidR="00113DB7" w:rsidRPr="004B64CE">
        <w:rPr>
          <w:i/>
          <w:lang w:val="en-IE"/>
        </w:rPr>
        <w:t> </w:t>
      </w:r>
      <w:proofErr w:type="spellStart"/>
      <w:r w:rsidRPr="004B64CE">
        <w:rPr>
          <w:i/>
          <w:lang w:val="en-IE"/>
        </w:rPr>
        <w:t>fetus</w:t>
      </w:r>
      <w:proofErr w:type="spellEnd"/>
      <w:r w:rsidRPr="004B64CE">
        <w:rPr>
          <w:lang w:val="en-IE"/>
        </w:rPr>
        <w:t xml:space="preserve"> subsp. </w:t>
      </w:r>
      <w:proofErr w:type="spellStart"/>
      <w:r w:rsidRPr="004B64CE">
        <w:rPr>
          <w:i/>
          <w:lang w:val="en-IE"/>
        </w:rPr>
        <w:t>fetus</w:t>
      </w:r>
      <w:proofErr w:type="spellEnd"/>
      <w:r w:rsidRPr="004B64CE">
        <w:rPr>
          <w:i/>
          <w:lang w:val="en-IE"/>
        </w:rPr>
        <w:t xml:space="preserve"> </w:t>
      </w:r>
      <w:r w:rsidRPr="004B64CE">
        <w:rPr>
          <w:lang w:val="en-IE"/>
        </w:rPr>
        <w:t>reference strains are used as positive control</w:t>
      </w:r>
      <w:r w:rsidR="003F5948" w:rsidRPr="004B64CE">
        <w:rPr>
          <w:lang w:val="en-IE"/>
        </w:rPr>
        <w:t>s</w:t>
      </w:r>
      <w:r w:rsidRPr="004B64CE">
        <w:rPr>
          <w:lang w:val="en-IE"/>
        </w:rPr>
        <w:t xml:space="preserve">, and </w:t>
      </w:r>
      <w:r w:rsidR="00332A1E" w:rsidRPr="004B64CE">
        <w:rPr>
          <w:lang w:val="en-IE"/>
        </w:rPr>
        <w:t xml:space="preserve">another </w:t>
      </w:r>
      <w:r w:rsidR="00332A1E" w:rsidRPr="004B64CE">
        <w:rPr>
          <w:i/>
          <w:lang w:val="en-IE"/>
        </w:rPr>
        <w:t>Campylobacter</w:t>
      </w:r>
      <w:r w:rsidR="00332A1E" w:rsidRPr="004B64CE">
        <w:rPr>
          <w:lang w:val="en-IE"/>
        </w:rPr>
        <w:t xml:space="preserve"> species </w:t>
      </w:r>
      <w:r w:rsidR="006A2249" w:rsidRPr="004B64CE">
        <w:rPr>
          <w:iCs/>
          <w:lang w:val="en-IE"/>
        </w:rPr>
        <w:t>is</w:t>
      </w:r>
      <w:r w:rsidR="00AA707C" w:rsidRPr="004B64CE">
        <w:rPr>
          <w:iCs/>
          <w:lang w:val="en-IE"/>
        </w:rPr>
        <w:t xml:space="preserve"> </w:t>
      </w:r>
      <w:r w:rsidRPr="004B64CE">
        <w:rPr>
          <w:iCs/>
          <w:lang w:val="en-IE"/>
        </w:rPr>
        <w:t>used as negative control. Samples that show fluorescen</w:t>
      </w:r>
      <w:r w:rsidR="009C7AF4" w:rsidRPr="004B64CE">
        <w:rPr>
          <w:iCs/>
          <w:lang w:val="en-IE"/>
        </w:rPr>
        <w:t>t bacteria</w:t>
      </w:r>
      <w:r w:rsidRPr="004B64CE">
        <w:rPr>
          <w:iCs/>
          <w:lang w:val="en-IE"/>
        </w:rPr>
        <w:t xml:space="preserve"> presenting </w:t>
      </w:r>
      <w:r w:rsidR="003F5948" w:rsidRPr="004B64CE">
        <w:rPr>
          <w:iCs/>
          <w:lang w:val="en-IE"/>
        </w:rPr>
        <w:t xml:space="preserve">the </w:t>
      </w:r>
      <w:r w:rsidRPr="004B64CE">
        <w:rPr>
          <w:iCs/>
          <w:lang w:val="en-IE"/>
        </w:rPr>
        <w:t xml:space="preserve">typical morphology of </w:t>
      </w:r>
      <w:r w:rsidRPr="004B64CE">
        <w:rPr>
          <w:i/>
          <w:iCs/>
          <w:lang w:val="en-IE"/>
        </w:rPr>
        <w:t xml:space="preserve">C. </w:t>
      </w:r>
      <w:proofErr w:type="spellStart"/>
      <w:r w:rsidRPr="004B64CE">
        <w:rPr>
          <w:i/>
          <w:iCs/>
          <w:lang w:val="en-IE"/>
        </w:rPr>
        <w:t>fetus</w:t>
      </w:r>
      <w:proofErr w:type="spellEnd"/>
      <w:r w:rsidRPr="004B64CE">
        <w:rPr>
          <w:iCs/>
          <w:lang w:val="en-IE"/>
        </w:rPr>
        <w:t xml:space="preserve"> </w:t>
      </w:r>
      <w:r w:rsidR="00E94E59" w:rsidRPr="004B64CE">
        <w:rPr>
          <w:iCs/>
          <w:lang w:val="en-IE"/>
        </w:rPr>
        <w:t xml:space="preserve">are </w:t>
      </w:r>
      <w:r w:rsidRPr="004B64CE">
        <w:rPr>
          <w:iCs/>
          <w:lang w:val="en-IE"/>
        </w:rPr>
        <w:t>considered positive.</w:t>
      </w:r>
    </w:p>
    <w:p w14:paraId="4558A1A4" w14:textId="77777777" w:rsidR="00F92E72" w:rsidRPr="004B64CE" w:rsidRDefault="007B6CCB" w:rsidP="009B24B8">
      <w:pPr>
        <w:pStyle w:val="11"/>
        <w:rPr>
          <w:lang w:val="en-IE"/>
        </w:rPr>
      </w:pPr>
      <w:r w:rsidRPr="004B64CE">
        <w:rPr>
          <w:lang w:val="en-IE"/>
        </w:rPr>
        <w:t>1.7.</w:t>
      </w:r>
      <w:r w:rsidR="00F92E72" w:rsidRPr="004B64CE">
        <w:rPr>
          <w:lang w:val="en-IE"/>
        </w:rPr>
        <w:tab/>
      </w:r>
      <w:r w:rsidR="00A35A77" w:rsidRPr="004B64CE">
        <w:rPr>
          <w:lang w:val="en-IE"/>
        </w:rPr>
        <w:t>Biochemical i</w:t>
      </w:r>
      <w:r w:rsidR="00F92E72" w:rsidRPr="004B64CE">
        <w:rPr>
          <w:lang w:val="en-IE"/>
        </w:rPr>
        <w:t xml:space="preserve">dentification of </w:t>
      </w:r>
      <w:r w:rsidR="00F92E72" w:rsidRPr="004B64CE">
        <w:rPr>
          <w:i/>
          <w:iCs/>
          <w:lang w:val="en-IE"/>
        </w:rPr>
        <w:t>Campylobacter</w:t>
      </w:r>
      <w:r w:rsidR="00F92E72" w:rsidRPr="004B64CE">
        <w:rPr>
          <w:lang w:val="en-IE"/>
        </w:rPr>
        <w:t xml:space="preserve"> </w:t>
      </w:r>
      <w:proofErr w:type="spellStart"/>
      <w:r w:rsidR="00E05368" w:rsidRPr="004B64CE">
        <w:rPr>
          <w:i/>
          <w:lang w:val="en-IE"/>
        </w:rPr>
        <w:t>fetus</w:t>
      </w:r>
      <w:proofErr w:type="spellEnd"/>
      <w:r w:rsidR="00E05368" w:rsidRPr="004B64CE">
        <w:rPr>
          <w:i/>
          <w:lang w:val="en-IE"/>
        </w:rPr>
        <w:t xml:space="preserve"> </w:t>
      </w:r>
      <w:r w:rsidR="00E05368" w:rsidRPr="004B64CE">
        <w:rPr>
          <w:lang w:val="en-IE"/>
        </w:rPr>
        <w:t>subspecies</w:t>
      </w:r>
    </w:p>
    <w:p w14:paraId="743DE073" w14:textId="77777777" w:rsidR="00F92E72" w:rsidRPr="004B64CE" w:rsidRDefault="00F92E72" w:rsidP="009B24B8">
      <w:pPr>
        <w:pStyle w:val="11Para"/>
        <w:rPr>
          <w:lang w:val="en-IE"/>
        </w:rPr>
      </w:pPr>
      <w:r w:rsidRPr="004B64CE">
        <w:rPr>
          <w:lang w:val="en-IE"/>
        </w:rPr>
        <w:t xml:space="preserve">Tests </w:t>
      </w:r>
      <w:r w:rsidR="00541868" w:rsidRPr="004B64CE">
        <w:rPr>
          <w:lang w:val="en-IE"/>
        </w:rPr>
        <w:t>described in</w:t>
      </w:r>
      <w:r w:rsidRPr="004B64CE">
        <w:rPr>
          <w:lang w:val="en-IE"/>
        </w:rPr>
        <w:t xml:space="preserve"> Table </w:t>
      </w:r>
      <w:r w:rsidR="00247A1C" w:rsidRPr="004B64CE">
        <w:rPr>
          <w:lang w:val="en-IE"/>
        </w:rPr>
        <w:t>2</w:t>
      </w:r>
      <w:r w:rsidRPr="004B64CE">
        <w:rPr>
          <w:lang w:val="en-IE"/>
        </w:rPr>
        <w:t xml:space="preserve"> must be done on pure cultures. </w:t>
      </w:r>
    </w:p>
    <w:p w14:paraId="7A6DABB8" w14:textId="77777777" w:rsidR="00162FF4" w:rsidRDefault="00162FF4">
      <w:pPr>
        <w:spacing w:after="0" w:line="240" w:lineRule="auto"/>
        <w:rPr>
          <w:rFonts w:ascii="Söhne Kräftig" w:hAnsi="Söhne Kräftig"/>
          <w:b/>
          <w:i/>
          <w:sz w:val="18"/>
          <w:lang w:val="en-IE"/>
        </w:rPr>
      </w:pPr>
      <w:r>
        <w:rPr>
          <w:rFonts w:ascii="Söhne Kräftig" w:hAnsi="Söhne Kräftig"/>
          <w:b/>
          <w:i/>
          <w:sz w:val="18"/>
          <w:lang w:val="en-IE"/>
        </w:rPr>
        <w:br w:type="page"/>
      </w:r>
    </w:p>
    <w:p w14:paraId="02C29682" w14:textId="6A633178" w:rsidR="00F92E72" w:rsidRPr="00900C7D" w:rsidRDefault="00F92E72" w:rsidP="00247A1C">
      <w:pPr>
        <w:spacing w:after="120" w:line="240" w:lineRule="auto"/>
        <w:jc w:val="center"/>
        <w:rPr>
          <w:rFonts w:ascii="Söhne Kräftig" w:hAnsi="Söhne Kräftig"/>
          <w:i/>
          <w:sz w:val="18"/>
          <w:lang w:val="en-IE"/>
        </w:rPr>
      </w:pPr>
      <w:r w:rsidRPr="00900C7D">
        <w:rPr>
          <w:rFonts w:ascii="Söhne Kräftig" w:hAnsi="Söhne Kräftig"/>
          <w:b/>
          <w:i/>
          <w:sz w:val="18"/>
          <w:lang w:val="en-IE"/>
        </w:rPr>
        <w:lastRenderedPageBreak/>
        <w:t xml:space="preserve">Table </w:t>
      </w:r>
      <w:r w:rsidR="007B6CCB" w:rsidRPr="00900C7D">
        <w:rPr>
          <w:rFonts w:ascii="Söhne Kräftig" w:hAnsi="Söhne Kräftig"/>
          <w:b/>
          <w:i/>
          <w:sz w:val="18"/>
          <w:lang w:val="en-IE"/>
        </w:rPr>
        <w:t>2</w:t>
      </w:r>
      <w:r w:rsidRPr="00900C7D">
        <w:rPr>
          <w:rFonts w:ascii="Söhne Kräftig" w:hAnsi="Söhne Kräftig"/>
          <w:i/>
          <w:sz w:val="18"/>
          <w:lang w:val="en-IE"/>
        </w:rPr>
        <w:t>. Differential characteristics of</w:t>
      </w:r>
      <w:r w:rsidR="00E05368" w:rsidRPr="00900C7D">
        <w:rPr>
          <w:rFonts w:ascii="Söhne Kräftig" w:hAnsi="Söhne Kräftig"/>
          <w:i/>
          <w:sz w:val="18"/>
          <w:lang w:val="en-IE"/>
        </w:rPr>
        <w:t xml:space="preserve"> </w:t>
      </w:r>
      <w:r w:rsidR="00787535" w:rsidRPr="00900C7D">
        <w:rPr>
          <w:rFonts w:ascii="Söhne Kräftig" w:hAnsi="Söhne Kräftig"/>
          <w:iCs/>
          <w:sz w:val="18"/>
          <w:lang w:val="en-IE"/>
        </w:rPr>
        <w:t>C</w:t>
      </w:r>
      <w:r w:rsidR="00E05368" w:rsidRPr="00900C7D">
        <w:rPr>
          <w:rFonts w:ascii="Söhne Kräftig" w:hAnsi="Söhne Kräftig"/>
          <w:iCs/>
          <w:sz w:val="18"/>
          <w:lang w:val="en-IE"/>
        </w:rPr>
        <w:t>ampylobacter</w:t>
      </w:r>
      <w:r w:rsidR="008B43FF" w:rsidRPr="00900C7D">
        <w:rPr>
          <w:rFonts w:ascii="Söhne Kräftig" w:hAnsi="Söhne Kräftig"/>
          <w:i/>
          <w:sz w:val="18"/>
          <w:lang w:val="en-IE"/>
        </w:rPr>
        <w:t xml:space="preserve"> species</w:t>
      </w:r>
      <w:r w:rsidR="00787535" w:rsidRPr="00900C7D">
        <w:rPr>
          <w:rFonts w:ascii="Söhne Kräftig" w:hAnsi="Söhne Kräftig"/>
          <w:i/>
          <w:sz w:val="18"/>
          <w:lang w:val="en-IE"/>
        </w:rPr>
        <w:t xml:space="preserve"> potentially isolated from the bovine genital tract and aborted</w:t>
      </w:r>
      <w:r w:rsidR="008B09C9" w:rsidRPr="00900C7D">
        <w:rPr>
          <w:rFonts w:ascii="Söhne Kräftig" w:hAnsi="Söhne Kräftig"/>
          <w:i/>
          <w:sz w:val="18"/>
          <w:lang w:val="en-IE"/>
        </w:rPr>
        <w:t xml:space="preserve"> </w:t>
      </w:r>
      <w:proofErr w:type="spellStart"/>
      <w:r w:rsidR="00787535" w:rsidRPr="00900C7D">
        <w:rPr>
          <w:rFonts w:ascii="Söhne Kräftig" w:hAnsi="Söhne Kräftig"/>
          <w:i/>
          <w:sz w:val="18"/>
          <w:lang w:val="en-IE"/>
        </w:rPr>
        <w:t>fetuses</w:t>
      </w:r>
      <w:proofErr w:type="spellEnd"/>
      <w:r w:rsidR="0068198E" w:rsidRPr="00900C7D">
        <w:rPr>
          <w:rFonts w:ascii="Söhne Kräftig" w:hAnsi="Söhne Kräftig"/>
          <w:i/>
          <w:sz w:val="18"/>
          <w:lang w:val="en-IE"/>
        </w:rPr>
        <w:t xml:space="preserve"> </w:t>
      </w:r>
      <w:r w:rsidR="008B09C9" w:rsidRPr="00900C7D">
        <w:rPr>
          <w:rFonts w:ascii="Söhne Kräftig" w:hAnsi="Söhne Kräftig"/>
          <w:sz w:val="18"/>
          <w:lang w:val="en-IE"/>
        </w:rPr>
        <w:t>(</w:t>
      </w:r>
      <w:r w:rsidR="008B09C9" w:rsidRPr="00900C7D">
        <w:rPr>
          <w:rFonts w:ascii="Söhne Kräftig" w:hAnsi="Söhne Kräftig"/>
          <w:i/>
          <w:sz w:val="18"/>
          <w:lang w:val="en-IE"/>
        </w:rPr>
        <w:t>according to Bergey’s Manual 2</w:t>
      </w:r>
      <w:r w:rsidR="008B09C9" w:rsidRPr="00900C7D">
        <w:rPr>
          <w:rFonts w:ascii="Söhne Kräftig" w:hAnsi="Söhne Kräftig"/>
          <w:i/>
          <w:sz w:val="18"/>
          <w:vertAlign w:val="superscript"/>
          <w:lang w:val="en-IE"/>
        </w:rPr>
        <w:t>nd</w:t>
      </w:r>
      <w:r w:rsidR="008B09C9" w:rsidRPr="00900C7D">
        <w:rPr>
          <w:rFonts w:ascii="Söhne Kräftig" w:hAnsi="Söhne Kräftig"/>
          <w:i/>
          <w:sz w:val="18"/>
          <w:lang w:val="en-IE"/>
        </w:rPr>
        <w:t xml:space="preserve"> edition,</w:t>
      </w:r>
      <w:r w:rsidR="0068198E" w:rsidRPr="00900C7D">
        <w:rPr>
          <w:rFonts w:ascii="Söhne Kräftig" w:hAnsi="Söhne Kräftig"/>
          <w:i/>
          <w:sz w:val="18"/>
          <w:lang w:val="en-IE"/>
        </w:rPr>
        <w:t xml:space="preserve"> </w:t>
      </w:r>
      <w:r w:rsidR="008B09C9" w:rsidRPr="00900C7D">
        <w:rPr>
          <w:rFonts w:ascii="Söhne Kräftig" w:hAnsi="Söhne Kräftig"/>
          <w:i/>
          <w:sz w:val="18"/>
          <w:lang w:val="en-IE"/>
        </w:rPr>
        <w:t>2005</w:t>
      </w:r>
      <w:r w:rsidR="008B09C9" w:rsidRPr="00900C7D">
        <w:rPr>
          <w:rFonts w:ascii="Söhne Kräftig" w:hAnsi="Söhne Kräftig"/>
          <w:sz w:val="18"/>
          <w:lang w:val="en-IE"/>
        </w:rPr>
        <w:t>)</w:t>
      </w:r>
    </w:p>
    <w:tbl>
      <w:tblPr>
        <w:tblW w:w="8277" w:type="dxa"/>
        <w:jc w:val="center"/>
        <w:tblLayout w:type="fixed"/>
        <w:tblCellMar>
          <w:left w:w="70" w:type="dxa"/>
          <w:right w:w="70" w:type="dxa"/>
        </w:tblCellMar>
        <w:tblLook w:val="0000" w:firstRow="0" w:lastRow="0" w:firstColumn="0" w:lastColumn="0" w:noHBand="0" w:noVBand="0"/>
      </w:tblPr>
      <w:tblGrid>
        <w:gridCol w:w="2268"/>
        <w:gridCol w:w="624"/>
        <w:gridCol w:w="624"/>
        <w:gridCol w:w="851"/>
        <w:gridCol w:w="850"/>
        <w:gridCol w:w="1020"/>
        <w:gridCol w:w="1020"/>
        <w:gridCol w:w="1020"/>
      </w:tblGrid>
      <w:tr w:rsidR="00B3170D" w:rsidRPr="00900C7D" w14:paraId="4952C1AE" w14:textId="77777777" w:rsidTr="00B3170D">
        <w:trPr>
          <w:cantSplit/>
          <w:tblHeader/>
          <w:jc w:val="center"/>
        </w:trPr>
        <w:tc>
          <w:tcPr>
            <w:tcW w:w="2268" w:type="dxa"/>
            <w:tcBorders>
              <w:top w:val="single" w:sz="6" w:space="0" w:color="auto"/>
              <w:bottom w:val="single" w:sz="6" w:space="0" w:color="auto"/>
            </w:tcBorders>
          </w:tcPr>
          <w:p w14:paraId="7E149C97" w14:textId="77777777" w:rsidR="00B3170D" w:rsidRPr="00900C7D" w:rsidRDefault="00B3170D" w:rsidP="00247A1C">
            <w:pPr>
              <w:spacing w:before="120" w:after="120" w:line="240" w:lineRule="auto"/>
              <w:jc w:val="center"/>
              <w:rPr>
                <w:rFonts w:ascii="Söhne Kräftig" w:hAnsi="Söhne Kräftig"/>
                <w:sz w:val="16"/>
                <w:lang w:val="en-IE"/>
              </w:rPr>
            </w:pPr>
          </w:p>
        </w:tc>
        <w:tc>
          <w:tcPr>
            <w:tcW w:w="624" w:type="dxa"/>
            <w:tcBorders>
              <w:top w:val="single" w:sz="6" w:space="0" w:color="auto"/>
              <w:bottom w:val="single" w:sz="6" w:space="0" w:color="auto"/>
            </w:tcBorders>
          </w:tcPr>
          <w:p w14:paraId="77C842DE" w14:textId="77777777" w:rsidR="00B3170D" w:rsidRPr="00E96DC4" w:rsidRDefault="00B3170D" w:rsidP="00247A1C">
            <w:pPr>
              <w:spacing w:before="120" w:after="120" w:line="240" w:lineRule="auto"/>
              <w:jc w:val="center"/>
              <w:rPr>
                <w:rFonts w:ascii="Söhne Kräftig" w:hAnsi="Söhne Kräftig"/>
                <w:strike/>
                <w:sz w:val="16"/>
                <w:lang w:val="en-IE"/>
              </w:rPr>
            </w:pPr>
            <w:r w:rsidRPr="00E96DC4">
              <w:rPr>
                <w:rFonts w:ascii="Söhne Kräftig" w:hAnsi="Söhne Kräftig"/>
                <w:strike/>
                <w:sz w:val="16"/>
                <w:lang w:val="en-IE"/>
              </w:rPr>
              <w:t>25°C</w:t>
            </w:r>
          </w:p>
        </w:tc>
        <w:tc>
          <w:tcPr>
            <w:tcW w:w="624" w:type="dxa"/>
            <w:tcBorders>
              <w:top w:val="single" w:sz="6" w:space="0" w:color="auto"/>
              <w:bottom w:val="single" w:sz="6" w:space="0" w:color="auto"/>
            </w:tcBorders>
          </w:tcPr>
          <w:p w14:paraId="58BA32B6" w14:textId="77777777" w:rsidR="00B3170D" w:rsidRPr="00E96DC4" w:rsidRDefault="00B3170D" w:rsidP="00247A1C">
            <w:pPr>
              <w:spacing w:before="120" w:after="120" w:line="240" w:lineRule="auto"/>
              <w:jc w:val="center"/>
              <w:rPr>
                <w:rFonts w:ascii="Söhne Kräftig" w:hAnsi="Söhne Kräftig"/>
                <w:strike/>
                <w:sz w:val="16"/>
                <w:lang w:val="en-IE"/>
              </w:rPr>
            </w:pPr>
            <w:r w:rsidRPr="00E96DC4">
              <w:rPr>
                <w:rFonts w:ascii="Söhne Kräftig" w:hAnsi="Söhne Kräftig"/>
                <w:strike/>
                <w:sz w:val="16"/>
                <w:lang w:val="en-IE"/>
              </w:rPr>
              <w:t>42°C</w:t>
            </w:r>
          </w:p>
        </w:tc>
        <w:tc>
          <w:tcPr>
            <w:tcW w:w="851" w:type="dxa"/>
            <w:tcBorders>
              <w:top w:val="single" w:sz="6" w:space="0" w:color="auto"/>
              <w:bottom w:val="single" w:sz="6" w:space="0" w:color="auto"/>
            </w:tcBorders>
          </w:tcPr>
          <w:p w14:paraId="7A3857E4" w14:textId="77777777" w:rsidR="00B3170D" w:rsidRPr="00900C7D" w:rsidRDefault="00B3170D" w:rsidP="00247A1C">
            <w:pPr>
              <w:spacing w:before="120" w:after="120" w:line="240" w:lineRule="auto"/>
              <w:jc w:val="center"/>
              <w:rPr>
                <w:rFonts w:ascii="Söhne Kräftig" w:hAnsi="Söhne Kräftig"/>
                <w:sz w:val="16"/>
                <w:lang w:val="en-IE"/>
              </w:rPr>
            </w:pPr>
            <w:r w:rsidRPr="00900C7D">
              <w:rPr>
                <w:rFonts w:ascii="Söhne Kräftig" w:hAnsi="Söhne Kräftig"/>
                <w:sz w:val="16"/>
                <w:lang w:val="en-IE"/>
              </w:rPr>
              <w:t>Oxidase</w:t>
            </w:r>
          </w:p>
        </w:tc>
        <w:tc>
          <w:tcPr>
            <w:tcW w:w="850" w:type="dxa"/>
            <w:tcBorders>
              <w:top w:val="single" w:sz="6" w:space="0" w:color="auto"/>
              <w:bottom w:val="single" w:sz="6" w:space="0" w:color="auto"/>
            </w:tcBorders>
          </w:tcPr>
          <w:p w14:paraId="5E90B59F" w14:textId="77777777" w:rsidR="00B3170D" w:rsidRPr="00900C7D" w:rsidRDefault="00B3170D" w:rsidP="00247A1C">
            <w:pPr>
              <w:spacing w:before="120" w:after="120" w:line="240" w:lineRule="auto"/>
              <w:jc w:val="center"/>
              <w:rPr>
                <w:rFonts w:ascii="Söhne Kräftig" w:hAnsi="Söhne Kräftig"/>
                <w:sz w:val="16"/>
                <w:lang w:val="en-IE"/>
              </w:rPr>
            </w:pPr>
            <w:r w:rsidRPr="00900C7D">
              <w:rPr>
                <w:rFonts w:ascii="Söhne Kräftig" w:hAnsi="Söhne Kräftig"/>
                <w:sz w:val="16"/>
                <w:lang w:val="en-IE"/>
              </w:rPr>
              <w:t>Catalase</w:t>
            </w:r>
          </w:p>
        </w:tc>
        <w:tc>
          <w:tcPr>
            <w:tcW w:w="1020" w:type="dxa"/>
            <w:tcBorders>
              <w:top w:val="single" w:sz="6" w:space="0" w:color="auto"/>
              <w:bottom w:val="single" w:sz="6" w:space="0" w:color="auto"/>
            </w:tcBorders>
          </w:tcPr>
          <w:p w14:paraId="70946EE6" w14:textId="77777777" w:rsidR="00B3170D" w:rsidRPr="00900C7D" w:rsidRDefault="00B3170D" w:rsidP="003D32D9">
            <w:pPr>
              <w:spacing w:before="120" w:after="120" w:line="240" w:lineRule="auto"/>
              <w:jc w:val="center"/>
              <w:rPr>
                <w:rFonts w:ascii="Söhne Kräftig" w:hAnsi="Söhne Kräftig"/>
                <w:sz w:val="16"/>
                <w:lang w:val="en-IE"/>
              </w:rPr>
            </w:pPr>
            <w:r w:rsidRPr="00900C7D">
              <w:rPr>
                <w:rFonts w:ascii="Söhne Kräftig" w:hAnsi="Söhne Kräftig"/>
                <w:sz w:val="16"/>
                <w:lang w:val="en-IE"/>
              </w:rPr>
              <w:t>NaCl 3.5%</w:t>
            </w:r>
          </w:p>
        </w:tc>
        <w:tc>
          <w:tcPr>
            <w:tcW w:w="1020" w:type="dxa"/>
            <w:tcBorders>
              <w:top w:val="single" w:sz="6" w:space="0" w:color="auto"/>
              <w:bottom w:val="single" w:sz="6" w:space="0" w:color="auto"/>
            </w:tcBorders>
          </w:tcPr>
          <w:p w14:paraId="096F5B1B" w14:textId="77777777" w:rsidR="00B3170D" w:rsidRPr="00900C7D" w:rsidRDefault="00B3170D" w:rsidP="00247A1C">
            <w:pPr>
              <w:spacing w:before="120" w:after="120" w:line="240" w:lineRule="auto"/>
              <w:jc w:val="center"/>
              <w:rPr>
                <w:rFonts w:ascii="Söhne Kräftig" w:hAnsi="Söhne Kräftig"/>
                <w:sz w:val="16"/>
                <w:lang w:val="en-IE"/>
              </w:rPr>
            </w:pPr>
            <w:r w:rsidRPr="00900C7D">
              <w:rPr>
                <w:rFonts w:ascii="Söhne Kräftig" w:hAnsi="Söhne Kräftig"/>
                <w:sz w:val="16"/>
                <w:lang w:val="en-IE"/>
              </w:rPr>
              <w:t>Glycine 1%</w:t>
            </w:r>
          </w:p>
        </w:tc>
        <w:tc>
          <w:tcPr>
            <w:tcW w:w="1020" w:type="dxa"/>
            <w:tcBorders>
              <w:top w:val="single" w:sz="6" w:space="0" w:color="auto"/>
              <w:bottom w:val="single" w:sz="6" w:space="0" w:color="auto"/>
            </w:tcBorders>
          </w:tcPr>
          <w:p w14:paraId="1006BD81" w14:textId="35FAD2AD" w:rsidR="00B3170D" w:rsidRPr="00900C7D" w:rsidRDefault="00B3170D" w:rsidP="00B3170D">
            <w:pPr>
              <w:spacing w:before="120" w:after="120" w:line="240" w:lineRule="auto"/>
              <w:jc w:val="center"/>
              <w:rPr>
                <w:rFonts w:ascii="Söhne Kräftig" w:hAnsi="Söhne Kräftig"/>
                <w:sz w:val="16"/>
                <w:lang w:val="en-IE"/>
              </w:rPr>
            </w:pPr>
            <w:r w:rsidRPr="00900C7D">
              <w:rPr>
                <w:rFonts w:ascii="Söhne Kräftig" w:hAnsi="Söhne Kräftig"/>
                <w:sz w:val="16"/>
                <w:szCs w:val="16"/>
                <w:lang w:val="en-IE"/>
              </w:rPr>
              <w:t>H</w:t>
            </w:r>
            <w:r w:rsidRPr="00900C7D">
              <w:rPr>
                <w:rFonts w:ascii="Söhne Kräftig" w:hAnsi="Söhne Kräftig"/>
                <w:sz w:val="16"/>
                <w:szCs w:val="16"/>
                <w:vertAlign w:val="subscript"/>
                <w:lang w:val="en-IE"/>
              </w:rPr>
              <w:t>2</w:t>
            </w:r>
            <w:r w:rsidRPr="00900C7D">
              <w:rPr>
                <w:rFonts w:ascii="Söhne Kräftig" w:hAnsi="Söhne Kräftig"/>
                <w:sz w:val="16"/>
                <w:szCs w:val="16"/>
                <w:lang w:val="en-IE"/>
              </w:rPr>
              <w:t>S</w:t>
            </w:r>
            <w:r w:rsidRPr="00900C7D">
              <w:rPr>
                <w:rFonts w:ascii="Söhne Kräftig" w:hAnsi="Söhne Kräftig" w:cs="Arial"/>
                <w:sz w:val="18"/>
                <w:szCs w:val="18"/>
                <w:vertAlign w:val="superscript"/>
                <w:lang w:val="en-IE"/>
              </w:rPr>
              <w:t xml:space="preserve"> </w:t>
            </w:r>
            <w:r w:rsidRPr="00900C7D">
              <w:rPr>
                <w:rFonts w:ascii="Söhne Kräftig" w:hAnsi="Söhne Kräftig"/>
                <w:sz w:val="16"/>
                <w:lang w:val="en-IE"/>
              </w:rPr>
              <w:t>cysteine</w:t>
            </w:r>
          </w:p>
        </w:tc>
      </w:tr>
      <w:tr w:rsidR="00B3170D" w:rsidRPr="00900C7D" w14:paraId="61EEB87E" w14:textId="77777777" w:rsidTr="00B3170D">
        <w:trPr>
          <w:cantSplit/>
          <w:jc w:val="center"/>
        </w:trPr>
        <w:tc>
          <w:tcPr>
            <w:tcW w:w="2268" w:type="dxa"/>
            <w:tcBorders>
              <w:top w:val="single" w:sz="6" w:space="0" w:color="auto"/>
            </w:tcBorders>
          </w:tcPr>
          <w:p w14:paraId="06DD1DAF" w14:textId="77777777" w:rsidR="00B3170D" w:rsidRPr="00900C7D" w:rsidRDefault="00B3170D" w:rsidP="00247A1C">
            <w:pPr>
              <w:spacing w:before="80" w:after="80" w:line="240" w:lineRule="auto"/>
              <w:rPr>
                <w:rFonts w:ascii="Söhne" w:hAnsi="Söhne"/>
                <w:sz w:val="16"/>
                <w:lang w:val="en-IE"/>
              </w:rPr>
            </w:pPr>
            <w:r w:rsidRPr="00900C7D">
              <w:rPr>
                <w:rFonts w:ascii="Söhne" w:hAnsi="Söhne"/>
                <w:i/>
                <w:sz w:val="16"/>
                <w:lang w:val="en-IE"/>
              </w:rPr>
              <w:t xml:space="preserve">C. </w:t>
            </w:r>
            <w:proofErr w:type="spellStart"/>
            <w:r w:rsidRPr="00900C7D">
              <w:rPr>
                <w:rFonts w:ascii="Söhne" w:hAnsi="Söhne"/>
                <w:i/>
                <w:sz w:val="16"/>
                <w:lang w:val="en-IE"/>
              </w:rPr>
              <w:t>fetus</w:t>
            </w:r>
            <w:proofErr w:type="spellEnd"/>
            <w:r w:rsidRPr="00900C7D">
              <w:rPr>
                <w:rFonts w:ascii="Söhne" w:hAnsi="Söhne"/>
                <w:sz w:val="16"/>
                <w:lang w:val="en-IE"/>
              </w:rPr>
              <w:t xml:space="preserve"> subsp. </w:t>
            </w:r>
            <w:proofErr w:type="spellStart"/>
            <w:r w:rsidRPr="00900C7D">
              <w:rPr>
                <w:rFonts w:ascii="Söhne" w:hAnsi="Söhne"/>
                <w:i/>
                <w:sz w:val="16"/>
                <w:lang w:val="en-IE"/>
              </w:rPr>
              <w:t>venerealis</w:t>
            </w:r>
            <w:proofErr w:type="spellEnd"/>
          </w:p>
        </w:tc>
        <w:tc>
          <w:tcPr>
            <w:tcW w:w="624" w:type="dxa"/>
            <w:tcBorders>
              <w:top w:val="single" w:sz="6" w:space="0" w:color="auto"/>
            </w:tcBorders>
          </w:tcPr>
          <w:p w14:paraId="6BC88482" w14:textId="77777777" w:rsidR="00B3170D" w:rsidRPr="00E96DC4" w:rsidRDefault="00B3170D" w:rsidP="00247A1C">
            <w:pPr>
              <w:spacing w:before="80" w:after="80" w:line="240" w:lineRule="auto"/>
              <w:jc w:val="center"/>
              <w:rPr>
                <w:rFonts w:ascii="Söhne" w:hAnsi="Söhne"/>
                <w:strike/>
                <w:sz w:val="16"/>
                <w:lang w:val="en-IE"/>
              </w:rPr>
            </w:pPr>
            <w:r w:rsidRPr="00E96DC4">
              <w:rPr>
                <w:rFonts w:ascii="Söhne" w:hAnsi="Söhne"/>
                <w:strike/>
                <w:sz w:val="16"/>
                <w:lang w:val="en-IE"/>
              </w:rPr>
              <w:t>V</w:t>
            </w:r>
          </w:p>
        </w:tc>
        <w:tc>
          <w:tcPr>
            <w:tcW w:w="624" w:type="dxa"/>
            <w:tcBorders>
              <w:top w:val="single" w:sz="6" w:space="0" w:color="auto"/>
            </w:tcBorders>
          </w:tcPr>
          <w:p w14:paraId="06906970" w14:textId="1907D765" w:rsidR="00B3170D" w:rsidRPr="00E96DC4" w:rsidRDefault="00B3170D" w:rsidP="00247A1C">
            <w:pPr>
              <w:spacing w:before="80" w:after="80" w:line="240" w:lineRule="auto"/>
              <w:jc w:val="center"/>
              <w:rPr>
                <w:rFonts w:ascii="Söhne" w:hAnsi="Söhne"/>
                <w:strike/>
                <w:sz w:val="16"/>
                <w:lang w:val="en-IE"/>
              </w:rPr>
            </w:pPr>
            <w:r w:rsidRPr="00E96DC4">
              <w:rPr>
                <w:rFonts w:ascii="Söhne" w:hAnsi="Söhne"/>
                <w:strike/>
                <w:sz w:val="16"/>
                <w:lang w:val="en-IE"/>
              </w:rPr>
              <w:t>V</w:t>
            </w:r>
            <w:r w:rsidRPr="00E96DC4">
              <w:rPr>
                <w:rFonts w:ascii="Söhne" w:hAnsi="Söhne" w:cs="Arial"/>
                <w:strike/>
                <w:sz w:val="16"/>
                <w:szCs w:val="16"/>
                <w:vertAlign w:val="superscript"/>
                <w:lang w:val="en-IE"/>
              </w:rPr>
              <w:t>(</w:t>
            </w:r>
            <w:r w:rsidRPr="00E96DC4">
              <w:rPr>
                <w:rFonts w:ascii="Söhne" w:hAnsi="Söhne"/>
                <w:strike/>
                <w:sz w:val="16"/>
                <w:szCs w:val="16"/>
                <w:vertAlign w:val="superscript"/>
                <w:lang w:val="en-IE"/>
              </w:rPr>
              <w:t>a)</w:t>
            </w:r>
          </w:p>
        </w:tc>
        <w:tc>
          <w:tcPr>
            <w:tcW w:w="851" w:type="dxa"/>
            <w:tcBorders>
              <w:top w:val="single" w:sz="6" w:space="0" w:color="auto"/>
            </w:tcBorders>
          </w:tcPr>
          <w:p w14:paraId="6D29AB0D" w14:textId="77777777" w:rsidR="00B3170D" w:rsidRPr="00900C7D" w:rsidRDefault="00B3170D" w:rsidP="00247A1C">
            <w:pPr>
              <w:spacing w:before="80" w:after="80" w:line="240" w:lineRule="auto"/>
              <w:jc w:val="center"/>
              <w:rPr>
                <w:rFonts w:ascii="Söhne" w:hAnsi="Söhne"/>
                <w:sz w:val="16"/>
                <w:lang w:val="en-IE"/>
              </w:rPr>
            </w:pPr>
            <w:r w:rsidRPr="00900C7D">
              <w:rPr>
                <w:rFonts w:ascii="Söhne" w:hAnsi="Söhne"/>
                <w:sz w:val="16"/>
                <w:lang w:val="en-IE"/>
              </w:rPr>
              <w:t>+</w:t>
            </w:r>
          </w:p>
        </w:tc>
        <w:tc>
          <w:tcPr>
            <w:tcW w:w="850" w:type="dxa"/>
            <w:tcBorders>
              <w:top w:val="single" w:sz="6" w:space="0" w:color="auto"/>
            </w:tcBorders>
          </w:tcPr>
          <w:p w14:paraId="729408DB" w14:textId="77777777" w:rsidR="00B3170D" w:rsidRPr="00900C7D" w:rsidRDefault="00B3170D" w:rsidP="00247A1C">
            <w:pPr>
              <w:spacing w:before="80" w:after="80" w:line="240" w:lineRule="auto"/>
              <w:jc w:val="center"/>
              <w:rPr>
                <w:rFonts w:ascii="Söhne" w:hAnsi="Söhne"/>
                <w:sz w:val="16"/>
                <w:lang w:val="en-IE"/>
              </w:rPr>
            </w:pPr>
            <w:r w:rsidRPr="00900C7D">
              <w:rPr>
                <w:rFonts w:ascii="Söhne" w:hAnsi="Söhne"/>
                <w:sz w:val="16"/>
                <w:lang w:val="en-IE"/>
              </w:rPr>
              <w:t>V</w:t>
            </w:r>
          </w:p>
        </w:tc>
        <w:tc>
          <w:tcPr>
            <w:tcW w:w="1020" w:type="dxa"/>
            <w:tcBorders>
              <w:top w:val="single" w:sz="6" w:space="0" w:color="auto"/>
            </w:tcBorders>
          </w:tcPr>
          <w:p w14:paraId="3424B292" w14:textId="77777777" w:rsidR="00B3170D" w:rsidRPr="00900C7D" w:rsidRDefault="00B3170D" w:rsidP="00247A1C">
            <w:pPr>
              <w:spacing w:before="80" w:after="80" w:line="240" w:lineRule="auto"/>
              <w:jc w:val="center"/>
              <w:rPr>
                <w:rFonts w:ascii="Söhne" w:hAnsi="Söhne"/>
                <w:sz w:val="16"/>
                <w:lang w:val="en-IE"/>
              </w:rPr>
            </w:pPr>
            <w:r w:rsidRPr="00900C7D">
              <w:rPr>
                <w:rFonts w:ascii="Söhne" w:hAnsi="Söhne"/>
                <w:sz w:val="16"/>
                <w:lang w:val="en-IE"/>
              </w:rPr>
              <w:t>–</w:t>
            </w:r>
          </w:p>
        </w:tc>
        <w:tc>
          <w:tcPr>
            <w:tcW w:w="1020" w:type="dxa"/>
            <w:tcBorders>
              <w:top w:val="single" w:sz="6" w:space="0" w:color="auto"/>
            </w:tcBorders>
          </w:tcPr>
          <w:p w14:paraId="7EE34C00" w14:textId="77777777" w:rsidR="00B3170D" w:rsidRPr="00900C7D" w:rsidRDefault="00B3170D" w:rsidP="00247A1C">
            <w:pPr>
              <w:spacing w:before="80" w:after="80" w:line="240" w:lineRule="auto"/>
              <w:jc w:val="center"/>
              <w:rPr>
                <w:rFonts w:ascii="Söhne" w:hAnsi="Söhne"/>
                <w:sz w:val="16"/>
                <w:lang w:val="en-IE"/>
              </w:rPr>
            </w:pPr>
            <w:r w:rsidRPr="00900C7D">
              <w:rPr>
                <w:rFonts w:ascii="Söhne" w:hAnsi="Söhne"/>
                <w:sz w:val="16"/>
                <w:lang w:val="en-IE"/>
              </w:rPr>
              <w:t>–</w:t>
            </w:r>
          </w:p>
        </w:tc>
        <w:tc>
          <w:tcPr>
            <w:tcW w:w="1020" w:type="dxa"/>
            <w:tcBorders>
              <w:top w:val="single" w:sz="6" w:space="0" w:color="auto"/>
            </w:tcBorders>
          </w:tcPr>
          <w:p w14:paraId="70E78858" w14:textId="77777777" w:rsidR="00B3170D" w:rsidRPr="00900C7D" w:rsidRDefault="00B3170D" w:rsidP="00247A1C">
            <w:pPr>
              <w:spacing w:before="80" w:after="80" w:line="240" w:lineRule="auto"/>
              <w:jc w:val="center"/>
              <w:rPr>
                <w:rFonts w:ascii="Söhne" w:hAnsi="Söhne"/>
                <w:sz w:val="16"/>
                <w:lang w:val="en-IE"/>
              </w:rPr>
            </w:pPr>
            <w:r w:rsidRPr="00900C7D">
              <w:rPr>
                <w:rFonts w:ascii="Söhne" w:hAnsi="Söhne"/>
                <w:sz w:val="16"/>
                <w:lang w:val="en-IE"/>
              </w:rPr>
              <w:t>–</w:t>
            </w:r>
          </w:p>
        </w:tc>
      </w:tr>
      <w:tr w:rsidR="00B3170D" w:rsidRPr="00900C7D" w14:paraId="1C6A935B" w14:textId="77777777" w:rsidTr="00B3170D">
        <w:trPr>
          <w:cantSplit/>
          <w:jc w:val="center"/>
        </w:trPr>
        <w:tc>
          <w:tcPr>
            <w:tcW w:w="2268" w:type="dxa"/>
          </w:tcPr>
          <w:p w14:paraId="1E28969D" w14:textId="77777777" w:rsidR="00B3170D" w:rsidRPr="00900C7D" w:rsidRDefault="00B3170D" w:rsidP="00247A1C">
            <w:pPr>
              <w:spacing w:before="80" w:after="80" w:line="240" w:lineRule="auto"/>
              <w:rPr>
                <w:rFonts w:ascii="Söhne" w:hAnsi="Söhne"/>
                <w:sz w:val="16"/>
                <w:lang w:val="en-IE"/>
              </w:rPr>
            </w:pPr>
            <w:r w:rsidRPr="00900C7D">
              <w:rPr>
                <w:rFonts w:ascii="Söhne" w:hAnsi="Söhne"/>
                <w:i/>
                <w:sz w:val="16"/>
                <w:lang w:val="en-IE"/>
              </w:rPr>
              <w:t xml:space="preserve">C. </w:t>
            </w:r>
            <w:proofErr w:type="spellStart"/>
            <w:r w:rsidRPr="00900C7D">
              <w:rPr>
                <w:rFonts w:ascii="Söhne" w:hAnsi="Söhne"/>
                <w:i/>
                <w:sz w:val="16"/>
                <w:lang w:val="en-IE"/>
              </w:rPr>
              <w:t>fetus</w:t>
            </w:r>
            <w:proofErr w:type="spellEnd"/>
            <w:r w:rsidRPr="00900C7D">
              <w:rPr>
                <w:rFonts w:ascii="Söhne" w:hAnsi="Söhne"/>
                <w:sz w:val="16"/>
                <w:lang w:val="en-IE"/>
              </w:rPr>
              <w:t xml:space="preserve"> subsp. </w:t>
            </w:r>
            <w:proofErr w:type="spellStart"/>
            <w:r w:rsidRPr="00900C7D">
              <w:rPr>
                <w:rFonts w:ascii="Söhne" w:hAnsi="Söhne"/>
                <w:i/>
                <w:sz w:val="16"/>
                <w:lang w:val="en-IE"/>
              </w:rPr>
              <w:t>fetus</w:t>
            </w:r>
            <w:proofErr w:type="spellEnd"/>
          </w:p>
        </w:tc>
        <w:tc>
          <w:tcPr>
            <w:tcW w:w="624" w:type="dxa"/>
          </w:tcPr>
          <w:p w14:paraId="1626BA89" w14:textId="59350292" w:rsidR="00B3170D" w:rsidRPr="00E96DC4" w:rsidRDefault="00B3170D" w:rsidP="00247A1C">
            <w:pPr>
              <w:spacing w:before="80" w:after="80" w:line="240" w:lineRule="auto"/>
              <w:jc w:val="center"/>
              <w:rPr>
                <w:rFonts w:ascii="Söhne" w:hAnsi="Söhne"/>
                <w:strike/>
                <w:sz w:val="16"/>
                <w:lang w:val="en-IE"/>
              </w:rPr>
            </w:pPr>
            <w:r w:rsidRPr="00E96DC4">
              <w:rPr>
                <w:rFonts w:ascii="Söhne" w:hAnsi="Söhne"/>
                <w:strike/>
                <w:sz w:val="16"/>
                <w:lang w:val="en-IE"/>
              </w:rPr>
              <w:t>V</w:t>
            </w:r>
          </w:p>
        </w:tc>
        <w:tc>
          <w:tcPr>
            <w:tcW w:w="624" w:type="dxa"/>
          </w:tcPr>
          <w:p w14:paraId="66CEE7C5" w14:textId="77777777" w:rsidR="00B3170D" w:rsidRPr="00E96DC4" w:rsidRDefault="00B3170D" w:rsidP="00247A1C">
            <w:pPr>
              <w:spacing w:before="80" w:after="80" w:line="240" w:lineRule="auto"/>
              <w:jc w:val="center"/>
              <w:rPr>
                <w:rFonts w:ascii="Söhne" w:hAnsi="Söhne"/>
                <w:strike/>
                <w:sz w:val="16"/>
                <w:lang w:val="en-IE"/>
              </w:rPr>
            </w:pPr>
            <w:r w:rsidRPr="00E96DC4">
              <w:rPr>
                <w:rFonts w:ascii="Söhne" w:hAnsi="Söhne"/>
                <w:strike/>
                <w:sz w:val="16"/>
                <w:lang w:val="en-IE"/>
              </w:rPr>
              <w:t>V</w:t>
            </w:r>
            <w:r w:rsidRPr="00E96DC4">
              <w:rPr>
                <w:rFonts w:ascii="Söhne" w:hAnsi="Söhne"/>
                <w:strike/>
                <w:sz w:val="16"/>
                <w:szCs w:val="16"/>
                <w:vertAlign w:val="superscript"/>
                <w:lang w:val="en-IE"/>
              </w:rPr>
              <w:t>(a)</w:t>
            </w:r>
          </w:p>
        </w:tc>
        <w:tc>
          <w:tcPr>
            <w:tcW w:w="851" w:type="dxa"/>
          </w:tcPr>
          <w:p w14:paraId="2A9E4DC7" w14:textId="77777777" w:rsidR="00B3170D" w:rsidRPr="00900C7D" w:rsidRDefault="00B3170D" w:rsidP="00247A1C">
            <w:pPr>
              <w:spacing w:before="80" w:after="80" w:line="240" w:lineRule="auto"/>
              <w:jc w:val="center"/>
              <w:rPr>
                <w:rFonts w:ascii="Söhne" w:hAnsi="Söhne"/>
                <w:sz w:val="16"/>
                <w:lang w:val="en-IE"/>
              </w:rPr>
            </w:pPr>
            <w:r w:rsidRPr="00900C7D">
              <w:rPr>
                <w:rFonts w:ascii="Söhne" w:hAnsi="Söhne"/>
                <w:sz w:val="16"/>
                <w:lang w:val="en-IE"/>
              </w:rPr>
              <w:t>+</w:t>
            </w:r>
          </w:p>
        </w:tc>
        <w:tc>
          <w:tcPr>
            <w:tcW w:w="850" w:type="dxa"/>
          </w:tcPr>
          <w:p w14:paraId="161AA3A3" w14:textId="77777777" w:rsidR="00B3170D" w:rsidRPr="00900C7D" w:rsidRDefault="00B3170D" w:rsidP="00247A1C">
            <w:pPr>
              <w:spacing w:before="80" w:after="80" w:line="240" w:lineRule="auto"/>
              <w:jc w:val="center"/>
              <w:rPr>
                <w:rFonts w:ascii="Söhne" w:hAnsi="Söhne"/>
                <w:sz w:val="16"/>
                <w:lang w:val="en-IE"/>
              </w:rPr>
            </w:pPr>
            <w:r w:rsidRPr="00900C7D">
              <w:rPr>
                <w:rFonts w:ascii="Söhne" w:hAnsi="Söhne"/>
                <w:sz w:val="16"/>
                <w:lang w:val="en-IE"/>
              </w:rPr>
              <w:t>+</w:t>
            </w:r>
          </w:p>
        </w:tc>
        <w:tc>
          <w:tcPr>
            <w:tcW w:w="1020" w:type="dxa"/>
          </w:tcPr>
          <w:p w14:paraId="17045D9D" w14:textId="77777777" w:rsidR="00B3170D" w:rsidRPr="00900C7D" w:rsidRDefault="00B3170D" w:rsidP="00247A1C">
            <w:pPr>
              <w:spacing w:before="80" w:after="80" w:line="240" w:lineRule="auto"/>
              <w:jc w:val="center"/>
              <w:rPr>
                <w:rFonts w:ascii="Söhne" w:hAnsi="Söhne"/>
                <w:sz w:val="16"/>
                <w:lang w:val="en-IE"/>
              </w:rPr>
            </w:pPr>
            <w:r w:rsidRPr="00900C7D">
              <w:rPr>
                <w:rFonts w:ascii="Söhne" w:hAnsi="Söhne"/>
                <w:sz w:val="16"/>
                <w:lang w:val="en-IE"/>
              </w:rPr>
              <w:t>–</w:t>
            </w:r>
          </w:p>
        </w:tc>
        <w:tc>
          <w:tcPr>
            <w:tcW w:w="1020" w:type="dxa"/>
          </w:tcPr>
          <w:p w14:paraId="1D8808C2" w14:textId="77777777" w:rsidR="00B3170D" w:rsidRPr="00900C7D" w:rsidRDefault="00B3170D" w:rsidP="00247A1C">
            <w:pPr>
              <w:spacing w:before="80" w:after="80" w:line="240" w:lineRule="auto"/>
              <w:jc w:val="center"/>
              <w:rPr>
                <w:rFonts w:ascii="Söhne" w:hAnsi="Söhne"/>
                <w:sz w:val="16"/>
                <w:lang w:val="en-IE"/>
              </w:rPr>
            </w:pPr>
            <w:r w:rsidRPr="00900C7D">
              <w:rPr>
                <w:rFonts w:ascii="Söhne" w:hAnsi="Söhne"/>
                <w:sz w:val="16"/>
                <w:lang w:val="en-IE"/>
              </w:rPr>
              <w:t>+</w:t>
            </w:r>
          </w:p>
        </w:tc>
        <w:tc>
          <w:tcPr>
            <w:tcW w:w="1020" w:type="dxa"/>
          </w:tcPr>
          <w:p w14:paraId="06C4C136" w14:textId="0D9B2C1E" w:rsidR="00B3170D" w:rsidRPr="00900C7D" w:rsidRDefault="00B3170D" w:rsidP="00247A1C">
            <w:pPr>
              <w:spacing w:before="80" w:after="80" w:line="240" w:lineRule="auto"/>
              <w:jc w:val="center"/>
              <w:rPr>
                <w:rFonts w:ascii="Söhne" w:hAnsi="Söhne"/>
                <w:sz w:val="16"/>
                <w:lang w:val="en-IE"/>
              </w:rPr>
            </w:pPr>
            <w:r w:rsidRPr="00900C7D">
              <w:rPr>
                <w:rFonts w:ascii="Söhne" w:hAnsi="Söhne"/>
                <w:sz w:val="16"/>
                <w:lang w:val="en-IE"/>
              </w:rPr>
              <w:t>+</w:t>
            </w:r>
          </w:p>
        </w:tc>
      </w:tr>
      <w:tr w:rsidR="00B3170D" w:rsidRPr="00636778" w14:paraId="27AF9E29" w14:textId="77777777" w:rsidTr="00B3170D">
        <w:trPr>
          <w:cantSplit/>
          <w:jc w:val="center"/>
        </w:trPr>
        <w:tc>
          <w:tcPr>
            <w:tcW w:w="2268" w:type="dxa"/>
          </w:tcPr>
          <w:p w14:paraId="3FA3C57A" w14:textId="77777777" w:rsidR="00B3170D" w:rsidRPr="00636778" w:rsidRDefault="00B3170D" w:rsidP="00247A1C">
            <w:pPr>
              <w:spacing w:before="80" w:after="80" w:line="240" w:lineRule="auto"/>
              <w:rPr>
                <w:rFonts w:ascii="Söhne" w:hAnsi="Söhne"/>
                <w:strike/>
                <w:sz w:val="16"/>
                <w:lang w:val="en-IE"/>
              </w:rPr>
            </w:pPr>
            <w:r w:rsidRPr="00636778">
              <w:rPr>
                <w:rFonts w:ascii="Söhne" w:hAnsi="Söhne"/>
                <w:i/>
                <w:strike/>
                <w:sz w:val="16"/>
                <w:lang w:val="en-IE"/>
              </w:rPr>
              <w:t xml:space="preserve">C. </w:t>
            </w:r>
            <w:proofErr w:type="spellStart"/>
            <w:r w:rsidRPr="00636778">
              <w:rPr>
                <w:rFonts w:ascii="Söhne" w:hAnsi="Söhne"/>
                <w:i/>
                <w:strike/>
                <w:sz w:val="16"/>
                <w:lang w:val="en-IE"/>
              </w:rPr>
              <w:t>jejuni</w:t>
            </w:r>
            <w:proofErr w:type="spellEnd"/>
          </w:p>
        </w:tc>
        <w:tc>
          <w:tcPr>
            <w:tcW w:w="624" w:type="dxa"/>
          </w:tcPr>
          <w:p w14:paraId="08DBB4BD" w14:textId="77777777" w:rsidR="00B3170D" w:rsidRPr="00636778" w:rsidRDefault="00B3170D" w:rsidP="00247A1C">
            <w:pPr>
              <w:spacing w:before="80" w:after="80" w:line="240" w:lineRule="auto"/>
              <w:jc w:val="center"/>
              <w:rPr>
                <w:rFonts w:ascii="Söhne" w:hAnsi="Söhne"/>
                <w:strike/>
                <w:sz w:val="16"/>
                <w:lang w:val="en-IE"/>
              </w:rPr>
            </w:pPr>
            <w:r w:rsidRPr="00636778">
              <w:rPr>
                <w:rFonts w:ascii="Söhne" w:hAnsi="Söhne"/>
                <w:strike/>
                <w:sz w:val="16"/>
                <w:lang w:val="en-IE"/>
              </w:rPr>
              <w:t>–</w:t>
            </w:r>
          </w:p>
        </w:tc>
        <w:tc>
          <w:tcPr>
            <w:tcW w:w="624" w:type="dxa"/>
          </w:tcPr>
          <w:p w14:paraId="6FB15AD9" w14:textId="1F961E2D" w:rsidR="00B3170D" w:rsidRPr="00636778" w:rsidRDefault="00B3170D" w:rsidP="00B3170D">
            <w:pPr>
              <w:spacing w:before="80" w:after="80" w:line="240" w:lineRule="auto"/>
              <w:jc w:val="center"/>
              <w:rPr>
                <w:rFonts w:ascii="Söhne" w:hAnsi="Söhne"/>
                <w:strike/>
                <w:sz w:val="16"/>
                <w:lang w:val="en-IE"/>
              </w:rPr>
            </w:pPr>
            <w:r w:rsidRPr="00636778">
              <w:rPr>
                <w:rFonts w:ascii="Söhne" w:hAnsi="Söhne"/>
                <w:strike/>
                <w:sz w:val="16"/>
                <w:lang w:val="en-IE"/>
              </w:rPr>
              <w:t>V</w:t>
            </w:r>
            <w:r w:rsidRPr="00636778">
              <w:rPr>
                <w:rFonts w:ascii="Söhne" w:hAnsi="Söhne"/>
                <w:strike/>
                <w:sz w:val="16"/>
                <w:szCs w:val="16"/>
                <w:vertAlign w:val="superscript"/>
                <w:lang w:val="en-IE"/>
              </w:rPr>
              <w:t>(b)</w:t>
            </w:r>
          </w:p>
        </w:tc>
        <w:tc>
          <w:tcPr>
            <w:tcW w:w="851" w:type="dxa"/>
          </w:tcPr>
          <w:p w14:paraId="01F72CC6" w14:textId="77777777" w:rsidR="00B3170D" w:rsidRPr="00636778" w:rsidRDefault="00B3170D" w:rsidP="00247A1C">
            <w:pPr>
              <w:spacing w:before="80" w:after="80" w:line="240" w:lineRule="auto"/>
              <w:jc w:val="center"/>
              <w:rPr>
                <w:rFonts w:ascii="Söhne" w:hAnsi="Söhne"/>
                <w:strike/>
                <w:sz w:val="16"/>
                <w:lang w:val="en-IE"/>
              </w:rPr>
            </w:pPr>
            <w:r w:rsidRPr="00636778">
              <w:rPr>
                <w:rFonts w:ascii="Söhne" w:hAnsi="Söhne"/>
                <w:strike/>
                <w:sz w:val="16"/>
                <w:lang w:val="en-IE"/>
              </w:rPr>
              <w:t>+</w:t>
            </w:r>
          </w:p>
        </w:tc>
        <w:tc>
          <w:tcPr>
            <w:tcW w:w="850" w:type="dxa"/>
          </w:tcPr>
          <w:p w14:paraId="027D57D0" w14:textId="400E2A50" w:rsidR="00B3170D" w:rsidRPr="00636778" w:rsidRDefault="00B3170D" w:rsidP="00247A1C">
            <w:pPr>
              <w:spacing w:before="80" w:after="80" w:line="240" w:lineRule="auto"/>
              <w:jc w:val="center"/>
              <w:rPr>
                <w:rFonts w:ascii="Söhne" w:hAnsi="Söhne"/>
                <w:strike/>
                <w:sz w:val="16"/>
                <w:lang w:val="en-IE"/>
              </w:rPr>
            </w:pPr>
            <w:r w:rsidRPr="00636778">
              <w:rPr>
                <w:rFonts w:ascii="Söhne" w:hAnsi="Söhne"/>
                <w:strike/>
                <w:sz w:val="16"/>
                <w:lang w:val="en-IE"/>
              </w:rPr>
              <w:t>V</w:t>
            </w:r>
            <w:r w:rsidRPr="00636778">
              <w:rPr>
                <w:rFonts w:ascii="Söhne" w:hAnsi="Söhne"/>
                <w:strike/>
                <w:sz w:val="16"/>
                <w:vertAlign w:val="superscript"/>
                <w:lang w:val="en-IE"/>
              </w:rPr>
              <w:t>(c)</w:t>
            </w:r>
          </w:p>
        </w:tc>
        <w:tc>
          <w:tcPr>
            <w:tcW w:w="1020" w:type="dxa"/>
          </w:tcPr>
          <w:p w14:paraId="1D9E7CAA" w14:textId="77777777" w:rsidR="00B3170D" w:rsidRPr="00636778" w:rsidRDefault="00B3170D" w:rsidP="00247A1C">
            <w:pPr>
              <w:spacing w:before="80" w:after="80" w:line="240" w:lineRule="auto"/>
              <w:jc w:val="center"/>
              <w:rPr>
                <w:rFonts w:ascii="Söhne" w:hAnsi="Söhne"/>
                <w:strike/>
                <w:sz w:val="16"/>
                <w:lang w:val="en-IE"/>
              </w:rPr>
            </w:pPr>
            <w:r w:rsidRPr="00636778">
              <w:rPr>
                <w:rFonts w:ascii="Söhne" w:hAnsi="Söhne"/>
                <w:strike/>
                <w:sz w:val="16"/>
                <w:lang w:val="en-IE"/>
              </w:rPr>
              <w:t>–</w:t>
            </w:r>
          </w:p>
        </w:tc>
        <w:tc>
          <w:tcPr>
            <w:tcW w:w="1020" w:type="dxa"/>
          </w:tcPr>
          <w:p w14:paraId="642155C6" w14:textId="77777777" w:rsidR="00B3170D" w:rsidRPr="00636778" w:rsidRDefault="00B3170D" w:rsidP="00247A1C">
            <w:pPr>
              <w:spacing w:before="80" w:after="80" w:line="240" w:lineRule="auto"/>
              <w:jc w:val="center"/>
              <w:rPr>
                <w:rFonts w:ascii="Söhne" w:hAnsi="Söhne"/>
                <w:strike/>
                <w:sz w:val="16"/>
                <w:lang w:val="en-IE"/>
              </w:rPr>
            </w:pPr>
            <w:r w:rsidRPr="00636778">
              <w:rPr>
                <w:rFonts w:ascii="Söhne" w:hAnsi="Söhne"/>
                <w:strike/>
                <w:sz w:val="16"/>
                <w:lang w:val="en-IE"/>
              </w:rPr>
              <w:t>V</w:t>
            </w:r>
          </w:p>
        </w:tc>
        <w:tc>
          <w:tcPr>
            <w:tcW w:w="1020" w:type="dxa"/>
          </w:tcPr>
          <w:p w14:paraId="6DE48530" w14:textId="75693E2C" w:rsidR="00B3170D" w:rsidRPr="00636778" w:rsidRDefault="00B3170D" w:rsidP="00247A1C">
            <w:pPr>
              <w:spacing w:before="80" w:after="80" w:line="240" w:lineRule="auto"/>
              <w:jc w:val="center"/>
              <w:rPr>
                <w:rFonts w:ascii="Söhne" w:hAnsi="Söhne"/>
                <w:strike/>
                <w:sz w:val="16"/>
                <w:lang w:val="en-IE"/>
              </w:rPr>
            </w:pPr>
            <w:r w:rsidRPr="00636778">
              <w:rPr>
                <w:rFonts w:ascii="Söhne" w:hAnsi="Söhne"/>
                <w:strike/>
                <w:sz w:val="16"/>
                <w:lang w:val="en-IE"/>
              </w:rPr>
              <w:t>+</w:t>
            </w:r>
          </w:p>
        </w:tc>
      </w:tr>
      <w:tr w:rsidR="00B3170D" w:rsidRPr="00900C7D" w14:paraId="7E87C5C2" w14:textId="77777777" w:rsidTr="00B3170D">
        <w:trPr>
          <w:cantSplit/>
          <w:jc w:val="center"/>
        </w:trPr>
        <w:tc>
          <w:tcPr>
            <w:tcW w:w="2268" w:type="dxa"/>
          </w:tcPr>
          <w:p w14:paraId="175357D9" w14:textId="77777777" w:rsidR="00B3170D" w:rsidRPr="00900C7D" w:rsidRDefault="00B3170D" w:rsidP="00247A1C">
            <w:pPr>
              <w:spacing w:before="80" w:after="80" w:line="240" w:lineRule="auto"/>
              <w:rPr>
                <w:rFonts w:ascii="Söhne" w:hAnsi="Söhne"/>
                <w:i/>
                <w:sz w:val="16"/>
                <w:lang w:val="en-IE"/>
              </w:rPr>
            </w:pPr>
            <w:r w:rsidRPr="00900C7D">
              <w:rPr>
                <w:rFonts w:ascii="Söhne" w:hAnsi="Söhne"/>
                <w:i/>
                <w:sz w:val="16"/>
                <w:lang w:val="en-IE"/>
              </w:rPr>
              <w:t xml:space="preserve">C. </w:t>
            </w:r>
            <w:proofErr w:type="spellStart"/>
            <w:r w:rsidRPr="00900C7D">
              <w:rPr>
                <w:rFonts w:ascii="Söhne" w:hAnsi="Söhne"/>
                <w:i/>
                <w:sz w:val="16"/>
                <w:lang w:val="en-IE"/>
              </w:rPr>
              <w:t>hyointestinalis</w:t>
            </w:r>
            <w:proofErr w:type="spellEnd"/>
          </w:p>
        </w:tc>
        <w:tc>
          <w:tcPr>
            <w:tcW w:w="624" w:type="dxa"/>
          </w:tcPr>
          <w:p w14:paraId="735DE836" w14:textId="77777777" w:rsidR="00B3170D" w:rsidRPr="00E96DC4" w:rsidRDefault="00B3170D" w:rsidP="00247A1C">
            <w:pPr>
              <w:spacing w:before="80" w:after="80" w:line="240" w:lineRule="auto"/>
              <w:jc w:val="center"/>
              <w:rPr>
                <w:rFonts w:ascii="Söhne" w:hAnsi="Söhne"/>
                <w:strike/>
                <w:sz w:val="16"/>
                <w:lang w:val="en-IE"/>
              </w:rPr>
            </w:pPr>
            <w:r w:rsidRPr="00E96DC4">
              <w:rPr>
                <w:rFonts w:ascii="Söhne" w:hAnsi="Söhne"/>
                <w:strike/>
                <w:sz w:val="16"/>
                <w:lang w:val="en-IE"/>
              </w:rPr>
              <w:t>–</w:t>
            </w:r>
          </w:p>
        </w:tc>
        <w:tc>
          <w:tcPr>
            <w:tcW w:w="624" w:type="dxa"/>
          </w:tcPr>
          <w:p w14:paraId="74A24B49" w14:textId="77777777" w:rsidR="00B3170D" w:rsidRPr="00E96DC4" w:rsidRDefault="00B3170D" w:rsidP="00247A1C">
            <w:pPr>
              <w:spacing w:before="80" w:after="80" w:line="240" w:lineRule="auto"/>
              <w:jc w:val="center"/>
              <w:rPr>
                <w:rFonts w:ascii="Söhne" w:hAnsi="Söhne"/>
                <w:strike/>
                <w:sz w:val="16"/>
                <w:lang w:val="en-IE"/>
              </w:rPr>
            </w:pPr>
            <w:r w:rsidRPr="00E96DC4">
              <w:rPr>
                <w:rFonts w:ascii="Söhne" w:hAnsi="Söhne"/>
                <w:strike/>
                <w:sz w:val="16"/>
                <w:lang w:val="en-IE"/>
              </w:rPr>
              <w:t>+</w:t>
            </w:r>
          </w:p>
        </w:tc>
        <w:tc>
          <w:tcPr>
            <w:tcW w:w="851" w:type="dxa"/>
          </w:tcPr>
          <w:p w14:paraId="112F3079" w14:textId="77777777" w:rsidR="00B3170D" w:rsidRPr="00900C7D" w:rsidRDefault="00B3170D" w:rsidP="00247A1C">
            <w:pPr>
              <w:spacing w:before="80" w:after="80" w:line="240" w:lineRule="auto"/>
              <w:jc w:val="center"/>
              <w:rPr>
                <w:rFonts w:ascii="Söhne" w:hAnsi="Söhne"/>
                <w:sz w:val="16"/>
                <w:lang w:val="en-IE"/>
              </w:rPr>
            </w:pPr>
            <w:r w:rsidRPr="00900C7D">
              <w:rPr>
                <w:rFonts w:ascii="Söhne" w:hAnsi="Söhne"/>
                <w:sz w:val="16"/>
                <w:lang w:val="en-IE"/>
              </w:rPr>
              <w:t>+</w:t>
            </w:r>
          </w:p>
        </w:tc>
        <w:tc>
          <w:tcPr>
            <w:tcW w:w="850" w:type="dxa"/>
          </w:tcPr>
          <w:p w14:paraId="5A635CA9" w14:textId="77777777" w:rsidR="00B3170D" w:rsidRPr="00900C7D" w:rsidRDefault="00B3170D" w:rsidP="00247A1C">
            <w:pPr>
              <w:spacing w:before="80" w:after="80" w:line="240" w:lineRule="auto"/>
              <w:jc w:val="center"/>
              <w:rPr>
                <w:rFonts w:ascii="Söhne" w:hAnsi="Söhne"/>
                <w:sz w:val="16"/>
                <w:lang w:val="en-IE"/>
              </w:rPr>
            </w:pPr>
            <w:r w:rsidRPr="00900C7D">
              <w:rPr>
                <w:rFonts w:ascii="Söhne" w:hAnsi="Söhne"/>
                <w:sz w:val="16"/>
                <w:lang w:val="en-IE"/>
              </w:rPr>
              <w:t>+</w:t>
            </w:r>
          </w:p>
        </w:tc>
        <w:tc>
          <w:tcPr>
            <w:tcW w:w="1020" w:type="dxa"/>
          </w:tcPr>
          <w:p w14:paraId="30E69CE8" w14:textId="77777777" w:rsidR="00B3170D" w:rsidRPr="00900C7D" w:rsidRDefault="00B3170D" w:rsidP="00247A1C">
            <w:pPr>
              <w:spacing w:before="80" w:after="80" w:line="240" w:lineRule="auto"/>
              <w:jc w:val="center"/>
              <w:rPr>
                <w:rFonts w:ascii="Söhne" w:hAnsi="Söhne"/>
                <w:sz w:val="16"/>
                <w:lang w:val="en-IE"/>
              </w:rPr>
            </w:pPr>
            <w:r w:rsidRPr="00900C7D">
              <w:rPr>
                <w:rFonts w:ascii="Söhne" w:hAnsi="Söhne"/>
                <w:sz w:val="16"/>
                <w:lang w:val="en-IE"/>
              </w:rPr>
              <w:t>–</w:t>
            </w:r>
          </w:p>
        </w:tc>
        <w:tc>
          <w:tcPr>
            <w:tcW w:w="1020" w:type="dxa"/>
          </w:tcPr>
          <w:p w14:paraId="1A1E3E22" w14:textId="77777777" w:rsidR="00B3170D" w:rsidRPr="00900C7D" w:rsidRDefault="00B3170D" w:rsidP="00247A1C">
            <w:pPr>
              <w:spacing w:before="80" w:after="80" w:line="240" w:lineRule="auto"/>
              <w:jc w:val="center"/>
              <w:rPr>
                <w:rFonts w:ascii="Söhne" w:hAnsi="Söhne"/>
                <w:sz w:val="16"/>
                <w:lang w:val="en-IE"/>
              </w:rPr>
            </w:pPr>
            <w:r w:rsidRPr="00900C7D">
              <w:rPr>
                <w:rFonts w:ascii="Söhne" w:hAnsi="Söhne"/>
                <w:sz w:val="16"/>
                <w:lang w:val="en-IE"/>
              </w:rPr>
              <w:t>V</w:t>
            </w:r>
          </w:p>
        </w:tc>
        <w:tc>
          <w:tcPr>
            <w:tcW w:w="1020" w:type="dxa"/>
          </w:tcPr>
          <w:p w14:paraId="15426DA1" w14:textId="5A817B52" w:rsidR="00B3170D" w:rsidRPr="00900C7D" w:rsidRDefault="00B3170D" w:rsidP="00247A1C">
            <w:pPr>
              <w:spacing w:before="80" w:after="80" w:line="240" w:lineRule="auto"/>
              <w:jc w:val="center"/>
              <w:rPr>
                <w:rFonts w:ascii="Söhne" w:hAnsi="Söhne"/>
                <w:sz w:val="16"/>
                <w:lang w:val="en-IE"/>
              </w:rPr>
            </w:pPr>
            <w:r w:rsidRPr="00900C7D">
              <w:rPr>
                <w:rFonts w:ascii="Söhne" w:hAnsi="Söhne"/>
                <w:sz w:val="16"/>
                <w:lang w:val="en-IE"/>
              </w:rPr>
              <w:t>n.d.</w:t>
            </w:r>
          </w:p>
        </w:tc>
      </w:tr>
      <w:tr w:rsidR="00B3170D" w:rsidRPr="00900C7D" w14:paraId="49957467" w14:textId="77777777" w:rsidTr="00B3170D">
        <w:trPr>
          <w:cantSplit/>
          <w:jc w:val="center"/>
        </w:trPr>
        <w:tc>
          <w:tcPr>
            <w:tcW w:w="2268" w:type="dxa"/>
            <w:tcBorders>
              <w:bottom w:val="single" w:sz="4" w:space="0" w:color="auto"/>
            </w:tcBorders>
          </w:tcPr>
          <w:p w14:paraId="39BAAFF8" w14:textId="77777777" w:rsidR="00B3170D" w:rsidRPr="00900C7D" w:rsidRDefault="00B3170D" w:rsidP="00247A1C">
            <w:pPr>
              <w:spacing w:before="80" w:after="80" w:line="240" w:lineRule="auto"/>
              <w:rPr>
                <w:rFonts w:ascii="Söhne" w:hAnsi="Söhne"/>
                <w:i/>
                <w:sz w:val="16"/>
                <w:lang w:val="en-IE"/>
              </w:rPr>
            </w:pPr>
            <w:r w:rsidRPr="00900C7D">
              <w:rPr>
                <w:rFonts w:ascii="Söhne" w:hAnsi="Söhne"/>
                <w:i/>
                <w:sz w:val="16"/>
                <w:lang w:val="en-IE"/>
              </w:rPr>
              <w:t xml:space="preserve">C. </w:t>
            </w:r>
            <w:proofErr w:type="spellStart"/>
            <w:r w:rsidRPr="00900C7D">
              <w:rPr>
                <w:rFonts w:ascii="Söhne" w:hAnsi="Söhne"/>
                <w:i/>
                <w:spacing w:val="-5"/>
                <w:sz w:val="16"/>
                <w:lang w:val="en-IE"/>
              </w:rPr>
              <w:t>sputorum</w:t>
            </w:r>
            <w:proofErr w:type="spellEnd"/>
          </w:p>
        </w:tc>
        <w:tc>
          <w:tcPr>
            <w:tcW w:w="624" w:type="dxa"/>
            <w:tcBorders>
              <w:bottom w:val="single" w:sz="4" w:space="0" w:color="auto"/>
            </w:tcBorders>
          </w:tcPr>
          <w:p w14:paraId="49FD86BF" w14:textId="77777777" w:rsidR="00B3170D" w:rsidRPr="00E96DC4" w:rsidRDefault="00B3170D" w:rsidP="00247A1C">
            <w:pPr>
              <w:spacing w:before="80" w:after="80" w:line="240" w:lineRule="auto"/>
              <w:jc w:val="center"/>
              <w:rPr>
                <w:rFonts w:ascii="Söhne" w:hAnsi="Söhne"/>
                <w:strike/>
                <w:sz w:val="16"/>
                <w:lang w:val="en-IE"/>
              </w:rPr>
            </w:pPr>
            <w:r w:rsidRPr="00E96DC4">
              <w:rPr>
                <w:rFonts w:ascii="Söhne" w:hAnsi="Söhne"/>
                <w:strike/>
                <w:sz w:val="16"/>
                <w:lang w:val="en-IE"/>
              </w:rPr>
              <w:t>–</w:t>
            </w:r>
          </w:p>
        </w:tc>
        <w:tc>
          <w:tcPr>
            <w:tcW w:w="624" w:type="dxa"/>
            <w:tcBorders>
              <w:bottom w:val="single" w:sz="4" w:space="0" w:color="auto"/>
            </w:tcBorders>
          </w:tcPr>
          <w:p w14:paraId="1E273C6F" w14:textId="77777777" w:rsidR="00B3170D" w:rsidRPr="00E96DC4" w:rsidRDefault="00B3170D" w:rsidP="00247A1C">
            <w:pPr>
              <w:spacing w:before="80" w:after="80" w:line="240" w:lineRule="auto"/>
              <w:jc w:val="center"/>
              <w:rPr>
                <w:rFonts w:ascii="Söhne" w:hAnsi="Söhne"/>
                <w:strike/>
                <w:sz w:val="16"/>
                <w:lang w:val="en-IE"/>
              </w:rPr>
            </w:pPr>
            <w:r w:rsidRPr="00E96DC4">
              <w:rPr>
                <w:rFonts w:ascii="Söhne" w:hAnsi="Söhne"/>
                <w:strike/>
                <w:sz w:val="16"/>
                <w:lang w:val="en-IE"/>
              </w:rPr>
              <w:t>+</w:t>
            </w:r>
          </w:p>
        </w:tc>
        <w:tc>
          <w:tcPr>
            <w:tcW w:w="851" w:type="dxa"/>
            <w:tcBorders>
              <w:bottom w:val="single" w:sz="4" w:space="0" w:color="auto"/>
            </w:tcBorders>
          </w:tcPr>
          <w:p w14:paraId="62462924" w14:textId="77777777" w:rsidR="00B3170D" w:rsidRPr="00900C7D" w:rsidRDefault="00B3170D" w:rsidP="00247A1C">
            <w:pPr>
              <w:spacing w:before="80" w:after="80" w:line="240" w:lineRule="auto"/>
              <w:jc w:val="center"/>
              <w:rPr>
                <w:rFonts w:ascii="Söhne" w:hAnsi="Söhne"/>
                <w:sz w:val="16"/>
                <w:lang w:val="en-IE"/>
              </w:rPr>
            </w:pPr>
            <w:r w:rsidRPr="00900C7D">
              <w:rPr>
                <w:rFonts w:ascii="Söhne" w:hAnsi="Söhne"/>
                <w:sz w:val="16"/>
                <w:lang w:val="en-IE"/>
              </w:rPr>
              <w:t>+</w:t>
            </w:r>
          </w:p>
        </w:tc>
        <w:tc>
          <w:tcPr>
            <w:tcW w:w="850" w:type="dxa"/>
            <w:tcBorders>
              <w:bottom w:val="single" w:sz="4" w:space="0" w:color="auto"/>
            </w:tcBorders>
          </w:tcPr>
          <w:p w14:paraId="38A53A79" w14:textId="77777777" w:rsidR="00B3170D" w:rsidRPr="00900C7D" w:rsidRDefault="00B3170D" w:rsidP="00247A1C">
            <w:pPr>
              <w:spacing w:before="80" w:after="80" w:line="240" w:lineRule="auto"/>
              <w:jc w:val="center"/>
              <w:rPr>
                <w:rFonts w:ascii="Söhne" w:hAnsi="Söhne"/>
                <w:sz w:val="16"/>
                <w:lang w:val="en-IE"/>
              </w:rPr>
            </w:pPr>
            <w:r w:rsidRPr="00900C7D">
              <w:rPr>
                <w:rFonts w:ascii="Söhne" w:hAnsi="Söhne"/>
                <w:sz w:val="16"/>
                <w:lang w:val="en-IE"/>
              </w:rPr>
              <w:t>V</w:t>
            </w:r>
          </w:p>
        </w:tc>
        <w:tc>
          <w:tcPr>
            <w:tcW w:w="1020" w:type="dxa"/>
            <w:tcBorders>
              <w:bottom w:val="single" w:sz="4" w:space="0" w:color="auto"/>
            </w:tcBorders>
          </w:tcPr>
          <w:p w14:paraId="35C0F91E" w14:textId="77777777" w:rsidR="00B3170D" w:rsidRPr="00900C7D" w:rsidRDefault="00B3170D" w:rsidP="00247A1C">
            <w:pPr>
              <w:spacing w:before="80" w:after="80" w:line="240" w:lineRule="auto"/>
              <w:jc w:val="center"/>
              <w:rPr>
                <w:rFonts w:ascii="Söhne" w:hAnsi="Söhne"/>
                <w:sz w:val="16"/>
                <w:lang w:val="en-IE"/>
              </w:rPr>
            </w:pPr>
            <w:r w:rsidRPr="00900C7D">
              <w:rPr>
                <w:rFonts w:ascii="Söhne" w:hAnsi="Söhne"/>
                <w:sz w:val="16"/>
                <w:lang w:val="en-IE"/>
              </w:rPr>
              <w:t>+</w:t>
            </w:r>
          </w:p>
        </w:tc>
        <w:tc>
          <w:tcPr>
            <w:tcW w:w="1020" w:type="dxa"/>
            <w:tcBorders>
              <w:bottom w:val="single" w:sz="4" w:space="0" w:color="auto"/>
            </w:tcBorders>
          </w:tcPr>
          <w:p w14:paraId="4721C07A" w14:textId="77777777" w:rsidR="00B3170D" w:rsidRPr="00900C7D" w:rsidRDefault="00B3170D" w:rsidP="00247A1C">
            <w:pPr>
              <w:spacing w:before="80" w:after="80" w:line="240" w:lineRule="auto"/>
              <w:jc w:val="center"/>
              <w:rPr>
                <w:rFonts w:ascii="Söhne" w:hAnsi="Söhne"/>
                <w:sz w:val="16"/>
                <w:lang w:val="en-IE"/>
              </w:rPr>
            </w:pPr>
            <w:r w:rsidRPr="00900C7D">
              <w:rPr>
                <w:rFonts w:ascii="Söhne" w:hAnsi="Söhne"/>
                <w:sz w:val="16"/>
                <w:lang w:val="en-IE"/>
              </w:rPr>
              <w:t>+</w:t>
            </w:r>
          </w:p>
        </w:tc>
        <w:tc>
          <w:tcPr>
            <w:tcW w:w="1020" w:type="dxa"/>
            <w:tcBorders>
              <w:bottom w:val="single" w:sz="4" w:space="0" w:color="auto"/>
            </w:tcBorders>
          </w:tcPr>
          <w:p w14:paraId="74E1D438" w14:textId="161DBE6F" w:rsidR="00B3170D" w:rsidRPr="00900C7D" w:rsidRDefault="00B3170D" w:rsidP="00247A1C">
            <w:pPr>
              <w:spacing w:before="80" w:after="80" w:line="240" w:lineRule="auto"/>
              <w:jc w:val="center"/>
              <w:rPr>
                <w:rFonts w:ascii="Söhne" w:hAnsi="Söhne"/>
                <w:strike/>
                <w:sz w:val="16"/>
                <w:lang w:val="en-IE"/>
              </w:rPr>
            </w:pPr>
            <w:r w:rsidRPr="00900C7D">
              <w:rPr>
                <w:rFonts w:ascii="Söhne" w:hAnsi="Söhne"/>
                <w:sz w:val="16"/>
                <w:lang w:val="en-IE"/>
              </w:rPr>
              <w:t>n.d.</w:t>
            </w:r>
          </w:p>
        </w:tc>
      </w:tr>
    </w:tbl>
    <w:p w14:paraId="059F68B1" w14:textId="2B105A1D" w:rsidR="008B09C9" w:rsidRPr="00900C7D" w:rsidRDefault="002D47C6" w:rsidP="00162FF4">
      <w:pPr>
        <w:spacing w:before="120" w:after="240" w:line="240" w:lineRule="auto"/>
        <w:jc w:val="center"/>
        <w:rPr>
          <w:rFonts w:ascii="Söhne" w:hAnsi="Söhne"/>
          <w:sz w:val="16"/>
          <w:lang w:val="en-IE"/>
        </w:rPr>
      </w:pPr>
      <w:r w:rsidRPr="00342956">
        <w:rPr>
          <w:rFonts w:ascii="Söhne" w:hAnsi="Söhne"/>
          <w:sz w:val="16"/>
          <w:vertAlign w:val="superscript"/>
          <w:lang w:val="en-IE"/>
        </w:rPr>
        <w:t>(</w:t>
      </w:r>
      <w:r w:rsidR="001A4AD5" w:rsidRPr="00342956">
        <w:rPr>
          <w:rFonts w:ascii="Söhne" w:hAnsi="Söhne"/>
          <w:sz w:val="16"/>
          <w:vertAlign w:val="superscript"/>
          <w:lang w:val="en-IE"/>
        </w:rPr>
        <w:t>a</w:t>
      </w:r>
      <w:r w:rsidRPr="00342956">
        <w:rPr>
          <w:rFonts w:ascii="Söhne" w:hAnsi="Söhne"/>
          <w:sz w:val="16"/>
          <w:vertAlign w:val="superscript"/>
          <w:lang w:val="en-IE"/>
        </w:rPr>
        <w:t>)</w:t>
      </w:r>
      <w:r w:rsidRPr="00900C7D">
        <w:rPr>
          <w:rFonts w:ascii="Söhne" w:hAnsi="Söhne"/>
          <w:sz w:val="16"/>
          <w:lang w:val="en-IE"/>
        </w:rPr>
        <w:t xml:space="preserve">Although </w:t>
      </w:r>
      <w:r w:rsidRPr="00900C7D">
        <w:rPr>
          <w:rFonts w:ascii="Söhne" w:hAnsi="Söhne"/>
          <w:i/>
          <w:sz w:val="16"/>
          <w:lang w:val="en-IE"/>
        </w:rPr>
        <w:t xml:space="preserve">C. </w:t>
      </w:r>
      <w:proofErr w:type="spellStart"/>
      <w:r w:rsidRPr="00900C7D">
        <w:rPr>
          <w:rFonts w:ascii="Söhne" w:hAnsi="Söhne"/>
          <w:i/>
          <w:sz w:val="16"/>
          <w:lang w:val="en-IE"/>
        </w:rPr>
        <w:t>fetus</w:t>
      </w:r>
      <w:proofErr w:type="spellEnd"/>
      <w:r w:rsidRPr="00900C7D">
        <w:rPr>
          <w:rFonts w:ascii="Söhne" w:hAnsi="Söhne"/>
          <w:sz w:val="16"/>
          <w:lang w:val="en-IE"/>
        </w:rPr>
        <w:t xml:space="preserve"> does not belong to the thermophilic</w:t>
      </w:r>
      <w:r w:rsidR="00B47229" w:rsidRPr="00900C7D">
        <w:rPr>
          <w:rFonts w:ascii="Söhne" w:hAnsi="Söhne"/>
          <w:i/>
          <w:sz w:val="16"/>
          <w:lang w:val="en-IE"/>
        </w:rPr>
        <w:t xml:space="preserve"> Campylobacter</w:t>
      </w:r>
      <w:r w:rsidR="00B47229" w:rsidRPr="00900C7D">
        <w:rPr>
          <w:rFonts w:ascii="Söhne" w:hAnsi="Söhne"/>
          <w:sz w:val="16"/>
          <w:lang w:val="en-IE"/>
        </w:rPr>
        <w:t xml:space="preserve">s, </w:t>
      </w:r>
      <w:r w:rsidR="00DF5840" w:rsidRPr="00900C7D">
        <w:rPr>
          <w:rFonts w:ascii="Söhne" w:hAnsi="Söhne"/>
          <w:sz w:val="16"/>
          <w:lang w:val="en-IE"/>
        </w:rPr>
        <w:br/>
      </w:r>
      <w:r w:rsidR="008B43FF" w:rsidRPr="00900C7D">
        <w:rPr>
          <w:rFonts w:ascii="Söhne" w:hAnsi="Söhne"/>
          <w:sz w:val="16"/>
          <w:lang w:val="en-IE"/>
        </w:rPr>
        <w:t>a con</w:t>
      </w:r>
      <w:r w:rsidR="00AA707C" w:rsidRPr="00900C7D">
        <w:rPr>
          <w:rFonts w:ascii="Söhne" w:hAnsi="Söhne"/>
          <w:sz w:val="16"/>
          <w:lang w:val="en-IE"/>
        </w:rPr>
        <w:t>s</w:t>
      </w:r>
      <w:r w:rsidR="008B43FF" w:rsidRPr="00900C7D">
        <w:rPr>
          <w:rFonts w:ascii="Söhne" w:hAnsi="Söhne"/>
          <w:sz w:val="16"/>
          <w:lang w:val="en-IE"/>
        </w:rPr>
        <w:t xml:space="preserve">iderable number </w:t>
      </w:r>
      <w:r w:rsidR="00F86569" w:rsidRPr="00900C7D">
        <w:rPr>
          <w:rFonts w:ascii="Söhne" w:hAnsi="Söhne"/>
          <w:sz w:val="16"/>
          <w:lang w:val="en-IE"/>
        </w:rPr>
        <w:t xml:space="preserve">of strains </w:t>
      </w:r>
      <w:r w:rsidR="00B47229" w:rsidRPr="00900C7D">
        <w:rPr>
          <w:rFonts w:ascii="Söhne" w:hAnsi="Söhne"/>
          <w:sz w:val="16"/>
          <w:lang w:val="en-IE"/>
        </w:rPr>
        <w:t xml:space="preserve">of this species </w:t>
      </w:r>
      <w:r w:rsidR="00F86569" w:rsidRPr="00900C7D">
        <w:rPr>
          <w:rFonts w:ascii="Söhne" w:hAnsi="Söhne"/>
          <w:sz w:val="16"/>
          <w:lang w:val="en-IE"/>
        </w:rPr>
        <w:t>grows at 42°C</w:t>
      </w:r>
      <w:r w:rsidR="00B47229" w:rsidRPr="00900C7D">
        <w:rPr>
          <w:rFonts w:ascii="Söhne" w:hAnsi="Söhne"/>
          <w:sz w:val="16"/>
          <w:lang w:val="en-IE"/>
        </w:rPr>
        <w:t>;</w:t>
      </w:r>
      <w:r w:rsidR="001A4AD5" w:rsidRPr="00900C7D">
        <w:rPr>
          <w:rFonts w:ascii="Söhne" w:hAnsi="Söhne"/>
          <w:sz w:val="16"/>
          <w:lang w:val="en-IE"/>
        </w:rPr>
        <w:t xml:space="preserve"> </w:t>
      </w:r>
      <w:r w:rsidR="00DF5840" w:rsidRPr="00900C7D">
        <w:rPr>
          <w:rFonts w:ascii="Söhne" w:hAnsi="Söhne"/>
          <w:sz w:val="16"/>
          <w:lang w:val="en-IE"/>
        </w:rPr>
        <w:br/>
      </w:r>
      <w:r w:rsidR="008B09C9" w:rsidRPr="00E96DC4">
        <w:rPr>
          <w:rFonts w:ascii="Söhne" w:hAnsi="Söhne"/>
          <w:strike/>
          <w:sz w:val="16"/>
          <w:vertAlign w:val="superscript"/>
          <w:lang w:val="en-IE"/>
        </w:rPr>
        <w:t>(</w:t>
      </w:r>
      <w:r w:rsidR="00F5663C" w:rsidRPr="00E96DC4">
        <w:rPr>
          <w:rFonts w:ascii="Söhne" w:hAnsi="Söhne"/>
          <w:strike/>
          <w:sz w:val="16"/>
          <w:vertAlign w:val="superscript"/>
          <w:lang w:val="en-IE"/>
        </w:rPr>
        <w:t>b</w:t>
      </w:r>
      <w:r w:rsidR="008B09C9" w:rsidRPr="00E96DC4">
        <w:rPr>
          <w:rFonts w:ascii="Söhne" w:hAnsi="Söhne"/>
          <w:strike/>
          <w:sz w:val="16"/>
          <w:vertAlign w:val="superscript"/>
          <w:lang w:val="en-IE"/>
        </w:rPr>
        <w:t>)</w:t>
      </w:r>
      <w:r w:rsidR="008B09C9" w:rsidRPr="00E96DC4">
        <w:rPr>
          <w:rFonts w:ascii="Söhne" w:hAnsi="Söhne"/>
          <w:i/>
          <w:strike/>
          <w:sz w:val="16"/>
          <w:lang w:val="en-IE"/>
        </w:rPr>
        <w:t>C.</w:t>
      </w:r>
      <w:r w:rsidR="00B91456" w:rsidRPr="00E96DC4">
        <w:rPr>
          <w:rFonts w:ascii="Söhne" w:hAnsi="Söhne"/>
          <w:i/>
          <w:strike/>
          <w:sz w:val="16"/>
          <w:lang w:val="en-IE"/>
        </w:rPr>
        <w:t xml:space="preserve"> </w:t>
      </w:r>
      <w:proofErr w:type="spellStart"/>
      <w:r w:rsidR="008B09C9" w:rsidRPr="00E96DC4">
        <w:rPr>
          <w:rFonts w:ascii="Söhne" w:hAnsi="Söhne"/>
          <w:i/>
          <w:strike/>
          <w:sz w:val="16"/>
          <w:lang w:val="en-IE"/>
        </w:rPr>
        <w:t>jejuni</w:t>
      </w:r>
      <w:proofErr w:type="spellEnd"/>
      <w:r w:rsidR="008B09C9" w:rsidRPr="00E96DC4">
        <w:rPr>
          <w:rFonts w:ascii="Söhne" w:hAnsi="Söhne"/>
          <w:strike/>
          <w:sz w:val="16"/>
          <w:lang w:val="en-IE"/>
        </w:rPr>
        <w:t xml:space="preserve"> subsp. </w:t>
      </w:r>
      <w:proofErr w:type="spellStart"/>
      <w:r w:rsidR="008B09C9" w:rsidRPr="00E96DC4">
        <w:rPr>
          <w:rFonts w:ascii="Söhne" w:hAnsi="Söhne"/>
          <w:i/>
          <w:strike/>
          <w:sz w:val="16"/>
          <w:lang w:val="en-IE"/>
        </w:rPr>
        <w:t>jejuni</w:t>
      </w:r>
      <w:proofErr w:type="spellEnd"/>
      <w:r w:rsidR="008B09C9" w:rsidRPr="00E96DC4">
        <w:rPr>
          <w:rFonts w:ascii="Söhne" w:hAnsi="Söhne"/>
          <w:strike/>
          <w:sz w:val="16"/>
          <w:lang w:val="en-IE"/>
        </w:rPr>
        <w:t xml:space="preserve"> is positive, </w:t>
      </w:r>
      <w:r w:rsidR="008B09C9" w:rsidRPr="00E96DC4">
        <w:rPr>
          <w:rFonts w:ascii="Söhne" w:hAnsi="Söhne"/>
          <w:i/>
          <w:strike/>
          <w:sz w:val="16"/>
          <w:lang w:val="en-IE"/>
        </w:rPr>
        <w:t xml:space="preserve">C. </w:t>
      </w:r>
      <w:proofErr w:type="spellStart"/>
      <w:r w:rsidR="008B09C9" w:rsidRPr="00E96DC4">
        <w:rPr>
          <w:rFonts w:ascii="Söhne" w:hAnsi="Söhne"/>
          <w:i/>
          <w:strike/>
          <w:sz w:val="16"/>
          <w:lang w:val="en-IE"/>
        </w:rPr>
        <w:t>jejuni</w:t>
      </w:r>
      <w:proofErr w:type="spellEnd"/>
      <w:r w:rsidR="008B09C9" w:rsidRPr="00E96DC4">
        <w:rPr>
          <w:rFonts w:ascii="Söhne" w:hAnsi="Söhne"/>
          <w:strike/>
          <w:sz w:val="16"/>
          <w:lang w:val="en-IE"/>
        </w:rPr>
        <w:t xml:space="preserve"> subsp. </w:t>
      </w:r>
      <w:proofErr w:type="spellStart"/>
      <w:r w:rsidR="008B09C9" w:rsidRPr="00E96DC4">
        <w:rPr>
          <w:rFonts w:ascii="Söhne" w:hAnsi="Söhne"/>
          <w:i/>
          <w:strike/>
          <w:sz w:val="16"/>
          <w:lang w:val="en-IE"/>
        </w:rPr>
        <w:t>doyle</w:t>
      </w:r>
      <w:r w:rsidR="009C046E" w:rsidRPr="00E96DC4">
        <w:rPr>
          <w:rFonts w:ascii="Söhne" w:hAnsi="Söhne"/>
          <w:i/>
          <w:strike/>
          <w:sz w:val="16"/>
          <w:lang w:val="en-IE"/>
        </w:rPr>
        <w:t>i</w:t>
      </w:r>
      <w:proofErr w:type="spellEnd"/>
      <w:r w:rsidR="008B09C9" w:rsidRPr="00E96DC4">
        <w:rPr>
          <w:rFonts w:ascii="Söhne" w:hAnsi="Söhne"/>
          <w:strike/>
          <w:sz w:val="16"/>
          <w:lang w:val="en-IE"/>
        </w:rPr>
        <w:t xml:space="preserve"> is negative;</w:t>
      </w:r>
      <w:r w:rsidR="00F86569" w:rsidRPr="00E96DC4">
        <w:rPr>
          <w:rFonts w:ascii="Söhne" w:hAnsi="Söhne"/>
          <w:strike/>
          <w:sz w:val="16"/>
          <w:lang w:val="en-IE"/>
        </w:rPr>
        <w:t xml:space="preserve"> </w:t>
      </w:r>
      <w:r w:rsidR="00DF5840" w:rsidRPr="00E96DC4">
        <w:rPr>
          <w:rFonts w:ascii="Söhne" w:hAnsi="Söhne"/>
          <w:strike/>
          <w:sz w:val="16"/>
          <w:lang w:val="en-IE"/>
        </w:rPr>
        <w:br/>
      </w:r>
      <w:r w:rsidR="009C046E" w:rsidRPr="00E96DC4">
        <w:rPr>
          <w:rFonts w:ascii="Söhne" w:hAnsi="Söhne"/>
          <w:strike/>
          <w:sz w:val="16"/>
          <w:vertAlign w:val="superscript"/>
          <w:lang w:val="en-IE"/>
        </w:rPr>
        <w:t>(</w:t>
      </w:r>
      <w:r w:rsidR="00F5663C" w:rsidRPr="00E96DC4">
        <w:rPr>
          <w:rFonts w:ascii="Söhne" w:hAnsi="Söhne"/>
          <w:strike/>
          <w:sz w:val="16"/>
          <w:vertAlign w:val="superscript"/>
          <w:lang w:val="en-IE"/>
        </w:rPr>
        <w:t>c</w:t>
      </w:r>
      <w:r w:rsidR="009C046E" w:rsidRPr="00E96DC4">
        <w:rPr>
          <w:rFonts w:ascii="Söhne" w:hAnsi="Söhne"/>
          <w:strike/>
          <w:sz w:val="16"/>
          <w:vertAlign w:val="superscript"/>
          <w:lang w:val="en-IE"/>
        </w:rPr>
        <w:t>)</w:t>
      </w:r>
      <w:r w:rsidR="009C046E" w:rsidRPr="00E96DC4">
        <w:rPr>
          <w:rFonts w:ascii="Söhne" w:hAnsi="Söhne"/>
          <w:i/>
          <w:strike/>
          <w:sz w:val="16"/>
          <w:lang w:val="en-IE"/>
        </w:rPr>
        <w:t>C.</w:t>
      </w:r>
      <w:r w:rsidR="00A57437" w:rsidRPr="00E96DC4">
        <w:rPr>
          <w:rFonts w:ascii="Söhne" w:hAnsi="Söhne"/>
          <w:i/>
          <w:strike/>
          <w:sz w:val="16"/>
          <w:lang w:val="en-IE"/>
        </w:rPr>
        <w:t> </w:t>
      </w:r>
      <w:proofErr w:type="spellStart"/>
      <w:r w:rsidR="009C046E" w:rsidRPr="00E96DC4">
        <w:rPr>
          <w:rFonts w:ascii="Söhne" w:hAnsi="Söhne"/>
          <w:i/>
          <w:strike/>
          <w:sz w:val="16"/>
          <w:lang w:val="en-IE"/>
        </w:rPr>
        <w:t>jejuni</w:t>
      </w:r>
      <w:proofErr w:type="spellEnd"/>
      <w:r w:rsidR="009C046E" w:rsidRPr="00E96DC4">
        <w:rPr>
          <w:rFonts w:ascii="Söhne" w:hAnsi="Söhne"/>
          <w:strike/>
          <w:sz w:val="16"/>
          <w:lang w:val="en-IE"/>
        </w:rPr>
        <w:t xml:space="preserve"> subsp. </w:t>
      </w:r>
      <w:proofErr w:type="spellStart"/>
      <w:r w:rsidR="009C046E" w:rsidRPr="00E96DC4">
        <w:rPr>
          <w:rFonts w:ascii="Söhne" w:hAnsi="Söhne"/>
          <w:i/>
          <w:strike/>
          <w:sz w:val="16"/>
          <w:lang w:val="en-IE"/>
        </w:rPr>
        <w:t>jejuni</w:t>
      </w:r>
      <w:proofErr w:type="spellEnd"/>
      <w:r w:rsidR="009C046E" w:rsidRPr="00E96DC4">
        <w:rPr>
          <w:rFonts w:ascii="Söhne" w:hAnsi="Söhne"/>
          <w:strike/>
          <w:sz w:val="16"/>
          <w:lang w:val="en-IE"/>
        </w:rPr>
        <w:t xml:space="preserve"> is positive, </w:t>
      </w:r>
      <w:r w:rsidR="009C046E" w:rsidRPr="00E96DC4">
        <w:rPr>
          <w:rFonts w:ascii="Söhne" w:hAnsi="Söhne"/>
          <w:i/>
          <w:strike/>
          <w:sz w:val="16"/>
          <w:lang w:val="en-IE"/>
        </w:rPr>
        <w:t xml:space="preserve">C. </w:t>
      </w:r>
      <w:proofErr w:type="spellStart"/>
      <w:r w:rsidR="009C046E" w:rsidRPr="00E96DC4">
        <w:rPr>
          <w:rFonts w:ascii="Söhne" w:hAnsi="Söhne"/>
          <w:i/>
          <w:strike/>
          <w:sz w:val="16"/>
          <w:lang w:val="en-IE"/>
        </w:rPr>
        <w:t>jejuni</w:t>
      </w:r>
      <w:proofErr w:type="spellEnd"/>
      <w:r w:rsidR="009C046E" w:rsidRPr="00E96DC4">
        <w:rPr>
          <w:rFonts w:ascii="Söhne" w:hAnsi="Söhne"/>
          <w:strike/>
          <w:sz w:val="16"/>
          <w:lang w:val="en-IE"/>
        </w:rPr>
        <w:t xml:space="preserve"> subsp. </w:t>
      </w:r>
      <w:proofErr w:type="spellStart"/>
      <w:r w:rsidR="009C046E" w:rsidRPr="00E96DC4">
        <w:rPr>
          <w:rFonts w:ascii="Söhne" w:hAnsi="Söhne"/>
          <w:i/>
          <w:strike/>
          <w:sz w:val="16"/>
          <w:lang w:val="en-IE"/>
        </w:rPr>
        <w:t>doylei</w:t>
      </w:r>
      <w:proofErr w:type="spellEnd"/>
      <w:r w:rsidR="009C046E" w:rsidRPr="00E96DC4">
        <w:rPr>
          <w:rFonts w:ascii="Söhne" w:hAnsi="Söhne"/>
          <w:strike/>
          <w:sz w:val="16"/>
          <w:lang w:val="en-IE"/>
        </w:rPr>
        <w:t xml:space="preserve"> is variable; </w:t>
      </w:r>
      <w:r w:rsidR="00DF5840" w:rsidRPr="00E96DC4">
        <w:rPr>
          <w:rFonts w:ascii="Söhne" w:hAnsi="Söhne"/>
          <w:strike/>
          <w:sz w:val="16"/>
          <w:lang w:val="en-IE"/>
        </w:rPr>
        <w:br/>
      </w:r>
      <w:r w:rsidR="008B09C9" w:rsidRPr="00900C7D">
        <w:rPr>
          <w:rFonts w:ascii="Söhne" w:hAnsi="Söhne"/>
          <w:sz w:val="16"/>
          <w:lang w:val="en-IE"/>
        </w:rPr>
        <w:t>+</w:t>
      </w:r>
      <w:r w:rsidRPr="00900C7D">
        <w:rPr>
          <w:rFonts w:ascii="Söhne" w:hAnsi="Söhne"/>
          <w:sz w:val="16"/>
          <w:lang w:val="en-IE"/>
        </w:rPr>
        <w:t xml:space="preserve"> =</w:t>
      </w:r>
      <w:r w:rsidR="00C0081F" w:rsidRPr="00900C7D">
        <w:rPr>
          <w:rFonts w:ascii="Söhne" w:hAnsi="Söhne"/>
          <w:sz w:val="16"/>
          <w:lang w:val="en-IE"/>
        </w:rPr>
        <w:t xml:space="preserve"> positive reaction or</w:t>
      </w:r>
      <w:r w:rsidRPr="00900C7D">
        <w:rPr>
          <w:rFonts w:ascii="Söhne" w:hAnsi="Söhne"/>
          <w:sz w:val="16"/>
          <w:lang w:val="en-IE"/>
        </w:rPr>
        <w:t xml:space="preserve"> growth and –</w:t>
      </w:r>
      <w:r w:rsidR="00366135">
        <w:rPr>
          <w:rFonts w:ascii="Söhne" w:hAnsi="Söhne"/>
          <w:sz w:val="16"/>
          <w:lang w:val="en-IE"/>
        </w:rPr>
        <w:t xml:space="preserve"> </w:t>
      </w:r>
      <w:r w:rsidRPr="00900C7D">
        <w:rPr>
          <w:rFonts w:ascii="Söhne" w:hAnsi="Söhne"/>
          <w:sz w:val="16"/>
          <w:lang w:val="en-IE"/>
        </w:rPr>
        <w:t xml:space="preserve">= </w:t>
      </w:r>
      <w:r w:rsidR="00C0081F" w:rsidRPr="00900C7D">
        <w:rPr>
          <w:rFonts w:ascii="Söhne" w:hAnsi="Söhne"/>
          <w:sz w:val="16"/>
          <w:lang w:val="en-IE"/>
        </w:rPr>
        <w:t xml:space="preserve">negative reaction or </w:t>
      </w:r>
      <w:r w:rsidRPr="00900C7D">
        <w:rPr>
          <w:rFonts w:ascii="Söhne" w:hAnsi="Söhne"/>
          <w:sz w:val="16"/>
          <w:lang w:val="en-IE"/>
        </w:rPr>
        <w:t>absence of growth of the strain on an appropriate medium under specified conditions</w:t>
      </w:r>
      <w:r w:rsidR="00C25573" w:rsidRPr="00900C7D">
        <w:rPr>
          <w:rFonts w:ascii="Söhne" w:hAnsi="Söhne"/>
          <w:sz w:val="16"/>
          <w:lang w:val="en-IE"/>
        </w:rPr>
        <w:t xml:space="preserve"> (see</w:t>
      </w:r>
      <w:r w:rsidR="005246FA" w:rsidRPr="00900C7D">
        <w:rPr>
          <w:rFonts w:ascii="Söhne" w:hAnsi="Söhne"/>
          <w:sz w:val="16"/>
          <w:lang w:val="en-IE"/>
        </w:rPr>
        <w:t xml:space="preserve"> Section B.1.</w:t>
      </w:r>
      <w:r w:rsidR="002A527B" w:rsidRPr="00900C7D">
        <w:rPr>
          <w:rFonts w:ascii="Söhne" w:hAnsi="Söhne"/>
          <w:sz w:val="16"/>
          <w:lang w:val="en-IE"/>
        </w:rPr>
        <w:t>4</w:t>
      </w:r>
      <w:r w:rsidR="00C25573" w:rsidRPr="00900C7D">
        <w:rPr>
          <w:rFonts w:ascii="Söhne" w:hAnsi="Söhne"/>
          <w:sz w:val="16"/>
          <w:lang w:val="en-IE"/>
        </w:rPr>
        <w:t>)</w:t>
      </w:r>
      <w:r w:rsidR="005246FA" w:rsidRPr="00900C7D">
        <w:rPr>
          <w:rFonts w:ascii="Söhne" w:hAnsi="Söhne"/>
          <w:sz w:val="16"/>
          <w:lang w:val="en-IE"/>
        </w:rPr>
        <w:t xml:space="preserve">; </w:t>
      </w:r>
      <w:r w:rsidRPr="00900C7D">
        <w:rPr>
          <w:rFonts w:ascii="Söhne" w:hAnsi="Söhne"/>
          <w:sz w:val="16"/>
          <w:lang w:val="en-IE"/>
        </w:rPr>
        <w:t>V = variable results</w:t>
      </w:r>
      <w:r w:rsidR="00C53C0B" w:rsidRPr="00900C7D">
        <w:rPr>
          <w:rFonts w:ascii="Söhne" w:hAnsi="Söhne"/>
          <w:sz w:val="16"/>
          <w:lang w:val="en-IE"/>
        </w:rPr>
        <w:t>; n.d. = not determined</w:t>
      </w:r>
      <w:r w:rsidR="00F5663C" w:rsidRPr="00900C7D">
        <w:rPr>
          <w:rFonts w:ascii="Söhne" w:hAnsi="Söhne"/>
          <w:sz w:val="16"/>
          <w:lang w:val="en-IE"/>
        </w:rPr>
        <w:t>.</w:t>
      </w:r>
    </w:p>
    <w:p w14:paraId="4F7FF689" w14:textId="30E9E114" w:rsidR="001A4AD5" w:rsidRPr="005927EF" w:rsidRDefault="007B6CCB" w:rsidP="002A527B">
      <w:pPr>
        <w:pStyle w:val="111"/>
        <w:rPr>
          <w:strike/>
          <w:lang w:val="en-IE"/>
        </w:rPr>
      </w:pPr>
      <w:r w:rsidRPr="005927EF">
        <w:rPr>
          <w:strike/>
          <w:lang w:val="en-IE"/>
        </w:rPr>
        <w:t>1.7.1.</w:t>
      </w:r>
      <w:r w:rsidR="00B47229" w:rsidRPr="005927EF">
        <w:rPr>
          <w:strike/>
          <w:lang w:val="en-IE"/>
        </w:rPr>
        <w:tab/>
      </w:r>
      <w:r w:rsidR="003C5110" w:rsidRPr="005927EF">
        <w:rPr>
          <w:strike/>
          <w:lang w:val="en-IE"/>
        </w:rPr>
        <w:t>G</w:t>
      </w:r>
      <w:r w:rsidR="001A4AD5" w:rsidRPr="005927EF">
        <w:rPr>
          <w:strike/>
          <w:lang w:val="en-IE"/>
        </w:rPr>
        <w:t>rowth at 25</w:t>
      </w:r>
      <w:r w:rsidR="004B0768" w:rsidRPr="005927EF">
        <w:rPr>
          <w:rFonts w:ascii="Arial" w:hAnsi="Arial"/>
          <w:strike/>
          <w:lang w:val="en-IE"/>
        </w:rPr>
        <w:t>°</w:t>
      </w:r>
      <w:r w:rsidR="007F56DA" w:rsidRPr="005927EF">
        <w:rPr>
          <w:strike/>
          <w:lang w:val="en-IE"/>
        </w:rPr>
        <w:t>C</w:t>
      </w:r>
      <w:r w:rsidR="001A4AD5" w:rsidRPr="005927EF">
        <w:rPr>
          <w:strike/>
          <w:lang w:val="en-IE"/>
        </w:rPr>
        <w:t xml:space="preserve"> and 42</w:t>
      </w:r>
      <w:r w:rsidR="008B43FF" w:rsidRPr="005927EF">
        <w:rPr>
          <w:rFonts w:ascii="Arial" w:hAnsi="Arial"/>
          <w:strike/>
          <w:lang w:val="en-IE"/>
        </w:rPr>
        <w:t>°</w:t>
      </w:r>
      <w:r w:rsidR="001A4AD5" w:rsidRPr="005927EF">
        <w:rPr>
          <w:strike/>
          <w:lang w:val="en-IE"/>
        </w:rPr>
        <w:t>C</w:t>
      </w:r>
    </w:p>
    <w:p w14:paraId="7B21D45C" w14:textId="77777777" w:rsidR="00541868" w:rsidRPr="005927EF" w:rsidRDefault="007A3670" w:rsidP="002A527B">
      <w:pPr>
        <w:pStyle w:val="111Para"/>
        <w:rPr>
          <w:strike/>
          <w:lang w:val="en-IE"/>
        </w:rPr>
      </w:pPr>
      <w:r w:rsidRPr="005927EF">
        <w:rPr>
          <w:strike/>
          <w:lang w:val="en-IE"/>
        </w:rPr>
        <w:t xml:space="preserve">A </w:t>
      </w:r>
      <w:r w:rsidR="00541868" w:rsidRPr="005927EF">
        <w:rPr>
          <w:strike/>
          <w:lang w:val="en-IE"/>
        </w:rPr>
        <w:t xml:space="preserve">cell-suspension </w:t>
      </w:r>
      <w:r w:rsidRPr="005927EF">
        <w:rPr>
          <w:strike/>
          <w:lang w:val="en-IE"/>
        </w:rPr>
        <w:t xml:space="preserve">(~McFarland </w:t>
      </w:r>
      <w:r w:rsidR="006A2249" w:rsidRPr="005927EF">
        <w:rPr>
          <w:strike/>
          <w:lang w:val="en-IE"/>
        </w:rPr>
        <w:t>No</w:t>
      </w:r>
      <w:r w:rsidRPr="005927EF">
        <w:rPr>
          <w:strike/>
          <w:lang w:val="en-IE"/>
        </w:rPr>
        <w:t xml:space="preserve">. 1) </w:t>
      </w:r>
      <w:r w:rsidR="00541868" w:rsidRPr="005927EF">
        <w:rPr>
          <w:strike/>
          <w:lang w:val="en-IE"/>
        </w:rPr>
        <w:t xml:space="preserve">is inoculated </w:t>
      </w:r>
      <w:r w:rsidR="006A2249" w:rsidRPr="005927EF">
        <w:rPr>
          <w:strike/>
          <w:lang w:val="en-IE"/>
        </w:rPr>
        <w:t>on to</w:t>
      </w:r>
      <w:r w:rsidR="00541868" w:rsidRPr="005927EF">
        <w:rPr>
          <w:strike/>
          <w:lang w:val="en-IE"/>
        </w:rPr>
        <w:t xml:space="preserve"> two blood</w:t>
      </w:r>
      <w:r w:rsidR="00072C09" w:rsidRPr="005927EF">
        <w:rPr>
          <w:strike/>
          <w:lang w:val="en-IE"/>
        </w:rPr>
        <w:t>-based medium</w:t>
      </w:r>
      <w:r w:rsidR="00541868" w:rsidRPr="005927EF">
        <w:rPr>
          <w:strike/>
          <w:lang w:val="en-IE"/>
        </w:rPr>
        <w:t>-plates. Each plate is incubated under the specified atmospheric conditions</w:t>
      </w:r>
      <w:r w:rsidR="00F86569" w:rsidRPr="005927EF">
        <w:rPr>
          <w:strike/>
          <w:lang w:val="en-IE"/>
        </w:rPr>
        <w:t xml:space="preserve"> (see </w:t>
      </w:r>
      <w:r w:rsidR="00CC66E5" w:rsidRPr="005927EF">
        <w:rPr>
          <w:strike/>
          <w:lang w:val="en-IE"/>
        </w:rPr>
        <w:t>Section B</w:t>
      </w:r>
      <w:r w:rsidR="004F3C98" w:rsidRPr="005927EF">
        <w:rPr>
          <w:strike/>
          <w:lang w:val="en-IE"/>
        </w:rPr>
        <w:t>.1</w:t>
      </w:r>
      <w:r w:rsidR="00CC66E5" w:rsidRPr="005927EF">
        <w:rPr>
          <w:strike/>
          <w:lang w:val="en-IE"/>
        </w:rPr>
        <w:t>.</w:t>
      </w:r>
      <w:r w:rsidR="002A527B" w:rsidRPr="005927EF">
        <w:rPr>
          <w:strike/>
          <w:lang w:val="en-IE"/>
        </w:rPr>
        <w:t>4.2</w:t>
      </w:r>
      <w:r w:rsidR="00F86569" w:rsidRPr="005927EF">
        <w:rPr>
          <w:strike/>
          <w:lang w:val="en-IE"/>
        </w:rPr>
        <w:t>)</w:t>
      </w:r>
      <w:r w:rsidR="00541868" w:rsidRPr="005927EF">
        <w:rPr>
          <w:strike/>
          <w:lang w:val="en-IE"/>
        </w:rPr>
        <w:t xml:space="preserve"> at 25</w:t>
      </w:r>
      <w:r w:rsidR="00CC66E5" w:rsidRPr="005927EF">
        <w:rPr>
          <w:strike/>
          <w:lang w:val="en-IE"/>
        </w:rPr>
        <w:t>°</w:t>
      </w:r>
      <w:r w:rsidR="007F56DA" w:rsidRPr="005927EF">
        <w:rPr>
          <w:strike/>
          <w:lang w:val="en-IE"/>
        </w:rPr>
        <w:t>C</w:t>
      </w:r>
      <w:r w:rsidR="00541868" w:rsidRPr="005927EF">
        <w:rPr>
          <w:strike/>
          <w:lang w:val="en-IE"/>
        </w:rPr>
        <w:t xml:space="preserve"> and 42</w:t>
      </w:r>
      <w:r w:rsidR="00CC66E5" w:rsidRPr="005927EF">
        <w:rPr>
          <w:strike/>
          <w:lang w:val="en-IE"/>
        </w:rPr>
        <w:t>°</w:t>
      </w:r>
      <w:r w:rsidR="00541868" w:rsidRPr="005927EF">
        <w:rPr>
          <w:strike/>
          <w:lang w:val="en-IE"/>
        </w:rPr>
        <w:t>C.</w:t>
      </w:r>
      <w:r w:rsidR="00E54F40" w:rsidRPr="005927EF">
        <w:rPr>
          <w:strike/>
          <w:lang w:val="en-IE"/>
        </w:rPr>
        <w:t xml:space="preserve"> Control strains are tested in parallel.</w:t>
      </w:r>
    </w:p>
    <w:p w14:paraId="5BDCD185" w14:textId="70306AD6" w:rsidR="00B47229" w:rsidRPr="004B64CE" w:rsidRDefault="007B6CCB" w:rsidP="002A527B">
      <w:pPr>
        <w:pStyle w:val="111"/>
        <w:rPr>
          <w:lang w:val="en-IE"/>
        </w:rPr>
      </w:pPr>
      <w:r w:rsidRPr="004B64CE">
        <w:rPr>
          <w:lang w:val="en-IE"/>
        </w:rPr>
        <w:t>1.7.</w:t>
      </w:r>
      <w:r w:rsidRPr="005927EF">
        <w:rPr>
          <w:strike/>
          <w:lang w:val="en-IE"/>
        </w:rPr>
        <w:t>2</w:t>
      </w:r>
      <w:r w:rsidR="005927EF" w:rsidRPr="005927EF">
        <w:rPr>
          <w:strike/>
          <w:lang w:val="en-IE"/>
        </w:rPr>
        <w:t xml:space="preserve"> </w:t>
      </w:r>
      <w:r w:rsidR="005927EF" w:rsidRPr="005927EF">
        <w:rPr>
          <w:u w:val="double"/>
          <w:lang w:val="en-IE"/>
        </w:rPr>
        <w:t>1</w:t>
      </w:r>
      <w:r w:rsidRPr="004B64CE">
        <w:rPr>
          <w:lang w:val="en-IE"/>
        </w:rPr>
        <w:t>.</w:t>
      </w:r>
      <w:r w:rsidR="008B43FF" w:rsidRPr="004B64CE">
        <w:rPr>
          <w:lang w:val="en-IE"/>
        </w:rPr>
        <w:tab/>
      </w:r>
      <w:r w:rsidR="003C5110" w:rsidRPr="004B64CE">
        <w:rPr>
          <w:lang w:val="en-IE"/>
        </w:rPr>
        <w:t>O</w:t>
      </w:r>
      <w:r w:rsidR="00E54F40" w:rsidRPr="004B64CE">
        <w:rPr>
          <w:lang w:val="en-IE"/>
        </w:rPr>
        <w:t>xidase and catalase</w:t>
      </w:r>
    </w:p>
    <w:p w14:paraId="415EBE26" w14:textId="77777777" w:rsidR="00E54F40" w:rsidRPr="004B64CE" w:rsidRDefault="00E54F40" w:rsidP="002A527B">
      <w:pPr>
        <w:pStyle w:val="111Para"/>
        <w:rPr>
          <w:lang w:val="en-IE"/>
        </w:rPr>
      </w:pPr>
      <w:r w:rsidRPr="004B64CE">
        <w:rPr>
          <w:lang w:val="en-IE"/>
        </w:rPr>
        <w:t xml:space="preserve">Tests are performed </w:t>
      </w:r>
      <w:r w:rsidR="008E2B02" w:rsidRPr="004B64CE">
        <w:rPr>
          <w:lang w:val="en-IE"/>
        </w:rPr>
        <w:t xml:space="preserve">according to a standard bacteriological </w:t>
      </w:r>
      <w:r w:rsidR="00FF6627" w:rsidRPr="004B64CE">
        <w:rPr>
          <w:lang w:val="en-IE"/>
        </w:rPr>
        <w:t xml:space="preserve">protocol. Control </w:t>
      </w:r>
      <w:r w:rsidR="005E0FBB" w:rsidRPr="004B64CE">
        <w:rPr>
          <w:lang w:val="en-IE"/>
        </w:rPr>
        <w:t>strains are tested in parallel</w:t>
      </w:r>
      <w:r w:rsidR="008E2B02" w:rsidRPr="004B64CE">
        <w:rPr>
          <w:lang w:val="en-IE"/>
        </w:rPr>
        <w:t>.</w:t>
      </w:r>
      <w:r w:rsidR="00FF6627" w:rsidRPr="004B64CE">
        <w:rPr>
          <w:lang w:val="en-IE"/>
        </w:rPr>
        <w:t xml:space="preserve"> </w:t>
      </w:r>
    </w:p>
    <w:p w14:paraId="6AB181AF" w14:textId="1489A62E" w:rsidR="001A4AD5" w:rsidRPr="004B64CE" w:rsidRDefault="007B6CCB" w:rsidP="002A527B">
      <w:pPr>
        <w:pStyle w:val="111"/>
        <w:rPr>
          <w:lang w:val="en-IE"/>
        </w:rPr>
      </w:pPr>
      <w:r w:rsidRPr="004B64CE">
        <w:rPr>
          <w:lang w:val="en-IE"/>
        </w:rPr>
        <w:t>1.7.</w:t>
      </w:r>
      <w:r w:rsidRPr="005927EF">
        <w:rPr>
          <w:strike/>
          <w:lang w:val="en-IE"/>
        </w:rPr>
        <w:t>3</w:t>
      </w:r>
      <w:r w:rsidR="005927EF" w:rsidRPr="005927EF">
        <w:rPr>
          <w:strike/>
          <w:lang w:val="en-IE"/>
        </w:rPr>
        <w:t xml:space="preserve"> </w:t>
      </w:r>
      <w:r w:rsidR="005927EF" w:rsidRPr="005927EF">
        <w:rPr>
          <w:u w:val="double"/>
          <w:lang w:val="en-IE"/>
        </w:rPr>
        <w:t>2</w:t>
      </w:r>
      <w:r w:rsidRPr="004B64CE">
        <w:rPr>
          <w:lang w:val="en-IE"/>
        </w:rPr>
        <w:t>.</w:t>
      </w:r>
      <w:r w:rsidR="003C5110" w:rsidRPr="004B64CE">
        <w:rPr>
          <w:lang w:val="en-IE"/>
        </w:rPr>
        <w:tab/>
        <w:t>G</w:t>
      </w:r>
      <w:r w:rsidR="001A4AD5" w:rsidRPr="004B64CE">
        <w:rPr>
          <w:lang w:val="en-IE"/>
        </w:rPr>
        <w:t>rowth in the presence of sodium chloride</w:t>
      </w:r>
    </w:p>
    <w:p w14:paraId="36C8F429" w14:textId="77777777" w:rsidR="00F92E72" w:rsidRPr="00BB52B1" w:rsidRDefault="001A4AD5" w:rsidP="00DA2011">
      <w:pPr>
        <w:pStyle w:val="111Para"/>
        <w:spacing w:after="200"/>
        <w:rPr>
          <w:lang w:val="en-IE"/>
        </w:rPr>
      </w:pPr>
      <w:r w:rsidRPr="00BB52B1">
        <w:rPr>
          <w:lang w:val="en-IE"/>
        </w:rPr>
        <w:t xml:space="preserve">A </w:t>
      </w:r>
      <w:r w:rsidR="00582514" w:rsidRPr="00BB52B1">
        <w:rPr>
          <w:lang w:val="en-IE"/>
        </w:rPr>
        <w:t>cell</w:t>
      </w:r>
      <w:r w:rsidR="00541868" w:rsidRPr="00BB52B1">
        <w:rPr>
          <w:lang w:val="en-IE"/>
        </w:rPr>
        <w:t>-</w:t>
      </w:r>
      <w:r w:rsidR="00582514" w:rsidRPr="00BB52B1">
        <w:rPr>
          <w:lang w:val="en-IE"/>
        </w:rPr>
        <w:t xml:space="preserve">suspension </w:t>
      </w:r>
      <w:r w:rsidR="00541868" w:rsidRPr="00BB52B1">
        <w:rPr>
          <w:lang w:val="en-IE"/>
        </w:rPr>
        <w:t xml:space="preserve">is inoculated </w:t>
      </w:r>
      <w:r w:rsidR="006A2249" w:rsidRPr="00BB52B1">
        <w:rPr>
          <w:lang w:val="en-IE"/>
        </w:rPr>
        <w:t>on to</w:t>
      </w:r>
      <w:r w:rsidRPr="00BB52B1">
        <w:rPr>
          <w:lang w:val="en-IE"/>
        </w:rPr>
        <w:t xml:space="preserve"> blood medium containing 3.5% NaCl (15 ml of blood medium + 2.04 ml of 5 M sodium chloride solution), and on to plain blood medium. Incubation is performed under the specified atmospheric conditions</w:t>
      </w:r>
      <w:r w:rsidR="00F86569" w:rsidRPr="00BB52B1">
        <w:rPr>
          <w:lang w:val="en-IE"/>
        </w:rPr>
        <w:t xml:space="preserve"> (see </w:t>
      </w:r>
      <w:r w:rsidR="004F3C98" w:rsidRPr="00BB52B1">
        <w:rPr>
          <w:lang w:val="en-IE"/>
        </w:rPr>
        <w:t>Section B.1.</w:t>
      </w:r>
      <w:r w:rsidR="002A527B" w:rsidRPr="00BB52B1">
        <w:rPr>
          <w:lang w:val="en-IE"/>
        </w:rPr>
        <w:t>4.2</w:t>
      </w:r>
      <w:r w:rsidR="00F86569" w:rsidRPr="00BB52B1">
        <w:rPr>
          <w:lang w:val="en-IE"/>
        </w:rPr>
        <w:t>)</w:t>
      </w:r>
      <w:r w:rsidRPr="00BB52B1">
        <w:rPr>
          <w:lang w:val="en-IE"/>
        </w:rPr>
        <w:t xml:space="preserve">. </w:t>
      </w:r>
      <w:r w:rsidR="008E2B02" w:rsidRPr="00BB52B1">
        <w:rPr>
          <w:lang w:val="en-IE"/>
        </w:rPr>
        <w:t xml:space="preserve">Control strains </w:t>
      </w:r>
      <w:r w:rsidRPr="00BB52B1">
        <w:rPr>
          <w:lang w:val="en-IE"/>
        </w:rPr>
        <w:t>are tested in parallel</w:t>
      </w:r>
      <w:r w:rsidR="005323DD" w:rsidRPr="00BB52B1">
        <w:rPr>
          <w:lang w:val="en-IE"/>
        </w:rPr>
        <w:t xml:space="preserve">. </w:t>
      </w:r>
    </w:p>
    <w:p w14:paraId="564B9DB6" w14:textId="7480244E" w:rsidR="001A4AD5" w:rsidRPr="004B64CE" w:rsidRDefault="007B6CCB" w:rsidP="002A527B">
      <w:pPr>
        <w:pStyle w:val="111"/>
        <w:rPr>
          <w:lang w:val="en-IE"/>
        </w:rPr>
      </w:pPr>
      <w:r w:rsidRPr="004B64CE">
        <w:rPr>
          <w:lang w:val="en-IE"/>
        </w:rPr>
        <w:t>1.7.</w:t>
      </w:r>
      <w:r w:rsidRPr="005927EF">
        <w:rPr>
          <w:strike/>
          <w:lang w:val="en-IE"/>
        </w:rPr>
        <w:t>4</w:t>
      </w:r>
      <w:r w:rsidR="005927EF" w:rsidRPr="005927EF">
        <w:rPr>
          <w:strike/>
          <w:lang w:val="en-IE"/>
        </w:rPr>
        <w:t xml:space="preserve"> </w:t>
      </w:r>
      <w:r w:rsidR="005927EF" w:rsidRPr="005927EF">
        <w:rPr>
          <w:u w:val="double"/>
          <w:lang w:val="en-IE"/>
        </w:rPr>
        <w:t>3</w:t>
      </w:r>
      <w:r w:rsidRPr="004B64CE">
        <w:rPr>
          <w:lang w:val="en-IE"/>
        </w:rPr>
        <w:t>.</w:t>
      </w:r>
      <w:r w:rsidR="00F92E72" w:rsidRPr="004B64CE">
        <w:rPr>
          <w:lang w:val="en-IE"/>
        </w:rPr>
        <w:tab/>
      </w:r>
      <w:r w:rsidR="003C5110" w:rsidRPr="004B64CE">
        <w:rPr>
          <w:lang w:val="en-IE"/>
        </w:rPr>
        <w:t>Growt</w:t>
      </w:r>
      <w:r w:rsidR="001A4AD5" w:rsidRPr="004B64CE">
        <w:rPr>
          <w:lang w:val="en-IE"/>
        </w:rPr>
        <w:t>h in the presence of</w:t>
      </w:r>
      <w:r w:rsidR="00B47229" w:rsidRPr="004B64CE">
        <w:rPr>
          <w:lang w:val="en-IE"/>
        </w:rPr>
        <w:t xml:space="preserve"> 1%</w:t>
      </w:r>
      <w:r w:rsidR="001A4AD5" w:rsidRPr="004B64CE">
        <w:rPr>
          <w:lang w:val="en-IE"/>
        </w:rPr>
        <w:t xml:space="preserve"> glycine</w:t>
      </w:r>
    </w:p>
    <w:p w14:paraId="2DEE40A3" w14:textId="189191E8" w:rsidR="00F92E72" w:rsidRPr="004B64CE" w:rsidRDefault="00582514" w:rsidP="00DA2011">
      <w:pPr>
        <w:pStyle w:val="111Para"/>
        <w:spacing w:after="200"/>
        <w:rPr>
          <w:lang w:val="en-IE"/>
        </w:rPr>
      </w:pPr>
      <w:r w:rsidRPr="004B64CE">
        <w:rPr>
          <w:lang w:val="en-IE"/>
        </w:rPr>
        <w:t>A cel</w:t>
      </w:r>
      <w:r w:rsidR="008E2B02" w:rsidRPr="004B64CE">
        <w:rPr>
          <w:lang w:val="en-IE"/>
        </w:rPr>
        <w:t>l-</w:t>
      </w:r>
      <w:r w:rsidRPr="004B64CE">
        <w:rPr>
          <w:lang w:val="en-IE"/>
        </w:rPr>
        <w:t xml:space="preserve">suspension </w:t>
      </w:r>
      <w:r w:rsidR="007A3670" w:rsidRPr="004B64CE">
        <w:rPr>
          <w:lang w:val="en-IE"/>
        </w:rPr>
        <w:t xml:space="preserve">(~McFarland </w:t>
      </w:r>
      <w:r w:rsidR="006A2249" w:rsidRPr="004B64CE">
        <w:rPr>
          <w:lang w:val="en-IE"/>
        </w:rPr>
        <w:t>No</w:t>
      </w:r>
      <w:r w:rsidR="007A3670" w:rsidRPr="004B64CE">
        <w:rPr>
          <w:lang w:val="en-IE"/>
        </w:rPr>
        <w:t xml:space="preserve">. 1) </w:t>
      </w:r>
      <w:r w:rsidRPr="004B64CE">
        <w:rPr>
          <w:lang w:val="en-IE"/>
        </w:rPr>
        <w:t>is</w:t>
      </w:r>
      <w:r w:rsidR="001A4AD5" w:rsidRPr="004B64CE">
        <w:rPr>
          <w:lang w:val="en-IE"/>
        </w:rPr>
        <w:t xml:space="preserve"> inoculated </w:t>
      </w:r>
      <w:r w:rsidR="006A2249" w:rsidRPr="004B64CE">
        <w:rPr>
          <w:lang w:val="en-IE"/>
        </w:rPr>
        <w:t>on to</w:t>
      </w:r>
      <w:r w:rsidR="001A4AD5" w:rsidRPr="004B64CE">
        <w:rPr>
          <w:lang w:val="en-IE"/>
        </w:rPr>
        <w:t xml:space="preserve"> a glycine medium (15 ml of blood</w:t>
      </w:r>
      <w:r w:rsidR="00AA707C" w:rsidRPr="004B64CE">
        <w:rPr>
          <w:lang w:val="en-IE"/>
        </w:rPr>
        <w:t>-</w:t>
      </w:r>
      <w:r w:rsidR="007A3670" w:rsidRPr="004B64CE">
        <w:rPr>
          <w:lang w:val="en-IE"/>
        </w:rPr>
        <w:t>based</w:t>
      </w:r>
      <w:r w:rsidR="001A4AD5" w:rsidRPr="004B64CE">
        <w:rPr>
          <w:lang w:val="en-IE"/>
        </w:rPr>
        <w:t xml:space="preserve"> medium + 1.65 ml of 10% aqueous solution of filter sterilised </w:t>
      </w:r>
      <w:r w:rsidR="008E2B02" w:rsidRPr="004B64CE">
        <w:rPr>
          <w:lang w:val="en-IE"/>
        </w:rPr>
        <w:t xml:space="preserve">glycine), and </w:t>
      </w:r>
      <w:r w:rsidR="006A2249" w:rsidRPr="004B64CE">
        <w:rPr>
          <w:lang w:val="en-IE"/>
        </w:rPr>
        <w:t>on to</w:t>
      </w:r>
      <w:r w:rsidR="001A4AD5" w:rsidRPr="004B64CE">
        <w:rPr>
          <w:lang w:val="en-IE"/>
        </w:rPr>
        <w:t xml:space="preserve"> </w:t>
      </w:r>
      <w:r w:rsidR="00BF7218" w:rsidRPr="004B64CE">
        <w:rPr>
          <w:lang w:val="en-IE"/>
        </w:rPr>
        <w:t>the same medium</w:t>
      </w:r>
      <w:r w:rsidR="008E2B02" w:rsidRPr="004B64CE">
        <w:rPr>
          <w:lang w:val="en-IE"/>
        </w:rPr>
        <w:t xml:space="preserve"> </w:t>
      </w:r>
      <w:r w:rsidRPr="004B64CE">
        <w:rPr>
          <w:lang w:val="en-IE"/>
        </w:rPr>
        <w:t>without glycine</w:t>
      </w:r>
      <w:r w:rsidR="001A4AD5" w:rsidRPr="004B64CE">
        <w:rPr>
          <w:lang w:val="en-IE"/>
        </w:rPr>
        <w:t xml:space="preserve">. Incubation is performed under the specified atmospheric conditions (see </w:t>
      </w:r>
      <w:r w:rsidR="00CC66E5" w:rsidRPr="004B64CE">
        <w:rPr>
          <w:lang w:val="en-IE"/>
        </w:rPr>
        <w:t>Section B</w:t>
      </w:r>
      <w:r w:rsidR="005246FA" w:rsidRPr="004B64CE">
        <w:rPr>
          <w:lang w:val="en-IE"/>
        </w:rPr>
        <w:t>.1</w:t>
      </w:r>
      <w:r w:rsidR="00CC66E5" w:rsidRPr="004B64CE">
        <w:rPr>
          <w:lang w:val="en-IE"/>
        </w:rPr>
        <w:t>.</w:t>
      </w:r>
      <w:r w:rsidR="002A527B" w:rsidRPr="004B64CE">
        <w:rPr>
          <w:lang w:val="en-IE"/>
        </w:rPr>
        <w:t>4.2</w:t>
      </w:r>
      <w:r w:rsidR="001A4AD5" w:rsidRPr="004B64CE">
        <w:rPr>
          <w:lang w:val="en-IE"/>
        </w:rPr>
        <w:t>). Two control strains (</w:t>
      </w:r>
      <w:proofErr w:type="spellStart"/>
      <w:r w:rsidR="00043544" w:rsidRPr="004B64CE">
        <w:rPr>
          <w:lang w:val="en-IE"/>
        </w:rPr>
        <w:t>Cff</w:t>
      </w:r>
      <w:proofErr w:type="spellEnd"/>
      <w:r w:rsidR="00043544" w:rsidRPr="004B64CE">
        <w:rPr>
          <w:lang w:val="en-IE"/>
        </w:rPr>
        <w:t xml:space="preserve"> and </w:t>
      </w:r>
      <w:proofErr w:type="spellStart"/>
      <w:r w:rsidR="00043544" w:rsidRPr="004B64CE">
        <w:rPr>
          <w:lang w:val="en-IE"/>
        </w:rPr>
        <w:t>Cfv</w:t>
      </w:r>
      <w:proofErr w:type="spellEnd"/>
      <w:r w:rsidR="001A4AD5" w:rsidRPr="004B64CE">
        <w:rPr>
          <w:lang w:val="en-IE"/>
        </w:rPr>
        <w:t xml:space="preserve">) are tested in parallel. As all strains are fastidious, small changes in media can be important, and lack of growth in </w:t>
      </w:r>
      <w:r w:rsidR="008E2B02" w:rsidRPr="004B64CE">
        <w:rPr>
          <w:lang w:val="en-IE"/>
        </w:rPr>
        <w:t xml:space="preserve">the presence of </w:t>
      </w:r>
      <w:r w:rsidR="001A4AD5" w:rsidRPr="004B64CE">
        <w:rPr>
          <w:lang w:val="en-IE"/>
        </w:rPr>
        <w:t xml:space="preserve">glycine should </w:t>
      </w:r>
      <w:proofErr w:type="gramStart"/>
      <w:r w:rsidR="001A4AD5" w:rsidRPr="004B64CE">
        <w:rPr>
          <w:lang w:val="en-IE"/>
        </w:rPr>
        <w:t>be considered to be</w:t>
      </w:r>
      <w:proofErr w:type="gramEnd"/>
      <w:r w:rsidR="001A4AD5" w:rsidRPr="004B64CE">
        <w:rPr>
          <w:lang w:val="en-IE"/>
        </w:rPr>
        <w:t xml:space="preserve"> a presumptive test for </w:t>
      </w:r>
      <w:r w:rsidR="001A4AD5" w:rsidRPr="004B64CE">
        <w:rPr>
          <w:i/>
          <w:lang w:val="en-IE"/>
        </w:rPr>
        <w:t>C.</w:t>
      </w:r>
      <w:r w:rsidR="00C92DCA" w:rsidRPr="004B64CE">
        <w:rPr>
          <w:i/>
          <w:lang w:val="en-IE"/>
        </w:rPr>
        <w:t> </w:t>
      </w:r>
      <w:proofErr w:type="spellStart"/>
      <w:r w:rsidR="001A4AD5" w:rsidRPr="004B64CE">
        <w:rPr>
          <w:i/>
          <w:lang w:val="en-IE"/>
        </w:rPr>
        <w:t>fetus</w:t>
      </w:r>
      <w:proofErr w:type="spellEnd"/>
      <w:r w:rsidR="001A4AD5" w:rsidRPr="004B64CE">
        <w:rPr>
          <w:lang w:val="en-IE"/>
        </w:rPr>
        <w:t xml:space="preserve"> subsp. </w:t>
      </w:r>
      <w:proofErr w:type="spellStart"/>
      <w:r w:rsidR="001A4AD5" w:rsidRPr="004B64CE">
        <w:rPr>
          <w:i/>
          <w:lang w:val="en-IE"/>
        </w:rPr>
        <w:t>venerealis</w:t>
      </w:r>
      <w:proofErr w:type="spellEnd"/>
      <w:r w:rsidR="001A4AD5" w:rsidRPr="004B64CE">
        <w:rPr>
          <w:lang w:val="en-IE"/>
        </w:rPr>
        <w:t xml:space="preserve">. The reproducibility of the assay is </w:t>
      </w:r>
      <w:proofErr w:type="gramStart"/>
      <w:r w:rsidR="001A4AD5" w:rsidRPr="004B64CE">
        <w:rPr>
          <w:lang w:val="en-IE"/>
        </w:rPr>
        <w:t>poor</w:t>
      </w:r>
      <w:proofErr w:type="gramEnd"/>
      <w:r w:rsidR="001A4AD5" w:rsidRPr="004B64CE">
        <w:rPr>
          <w:lang w:val="en-IE"/>
        </w:rPr>
        <w:t xml:space="preserve"> and intermediate strains have been described </w:t>
      </w:r>
      <w:r w:rsidR="00F96A96" w:rsidRPr="004B64CE">
        <w:rPr>
          <w:lang w:val="en-IE"/>
        </w:rPr>
        <w:t>(</w:t>
      </w:r>
      <w:r w:rsidR="008C57F7" w:rsidRPr="001D5AE3">
        <w:rPr>
          <w:lang w:val="en-IE"/>
        </w:rPr>
        <w:t xml:space="preserve">Salama </w:t>
      </w:r>
      <w:r w:rsidR="00DF5840" w:rsidRPr="001D5AE3">
        <w:rPr>
          <w:i/>
          <w:lang w:val="en-IE"/>
        </w:rPr>
        <w:t>et al</w:t>
      </w:r>
      <w:r w:rsidR="008C57F7" w:rsidRPr="001D5AE3">
        <w:rPr>
          <w:lang w:val="en-IE"/>
        </w:rPr>
        <w:t>., 1992</w:t>
      </w:r>
      <w:r w:rsidR="00F34109" w:rsidRPr="001D5AE3">
        <w:rPr>
          <w:lang w:val="en-IE"/>
        </w:rPr>
        <w:t>;</w:t>
      </w:r>
      <w:r w:rsidR="007B05E2" w:rsidRPr="001D5AE3">
        <w:rPr>
          <w:lang w:val="en-IE"/>
        </w:rPr>
        <w:t xml:space="preserve"> </w:t>
      </w:r>
      <w:r w:rsidR="00C53C0B" w:rsidRPr="001D5AE3">
        <w:rPr>
          <w:lang w:val="en-IE"/>
        </w:rPr>
        <w:t>V</w:t>
      </w:r>
      <w:r w:rsidR="007B05E2" w:rsidRPr="001D5AE3">
        <w:rPr>
          <w:lang w:val="en-IE"/>
        </w:rPr>
        <w:t>an Bergen</w:t>
      </w:r>
      <w:r w:rsidR="00C53C0B" w:rsidRPr="001D5AE3">
        <w:rPr>
          <w:lang w:val="en-IE"/>
        </w:rPr>
        <w:t xml:space="preserve"> </w:t>
      </w:r>
      <w:r w:rsidR="00C53C0B" w:rsidRPr="001D5AE3">
        <w:rPr>
          <w:i/>
          <w:lang w:val="en-IE"/>
        </w:rPr>
        <w:t>et al.,</w:t>
      </w:r>
      <w:r w:rsidR="00C53C0B" w:rsidRPr="001D5AE3">
        <w:rPr>
          <w:lang w:val="en-IE"/>
        </w:rPr>
        <w:t xml:space="preserve"> 2005a</w:t>
      </w:r>
      <w:r w:rsidR="00F96A96" w:rsidRPr="004B64CE">
        <w:rPr>
          <w:lang w:val="en-IE"/>
        </w:rPr>
        <w:t>)</w:t>
      </w:r>
      <w:r w:rsidR="001A4AD5" w:rsidRPr="004B64CE">
        <w:rPr>
          <w:lang w:val="en-IE"/>
        </w:rPr>
        <w:t>.</w:t>
      </w:r>
      <w:r w:rsidR="000720D0" w:rsidRPr="004B64CE">
        <w:rPr>
          <w:lang w:val="en-IE"/>
        </w:rPr>
        <w:t xml:space="preserve"> Furthermore, the reliability of the 1% glycine tolerance test can be influenced by</w:t>
      </w:r>
      <w:r w:rsidR="006A2249" w:rsidRPr="004B64CE">
        <w:rPr>
          <w:lang w:val="en-IE"/>
        </w:rPr>
        <w:t xml:space="preserve"> the</w:t>
      </w:r>
      <w:r w:rsidR="000720D0" w:rsidRPr="004B64CE">
        <w:rPr>
          <w:lang w:val="en-IE"/>
        </w:rPr>
        <w:t xml:space="preserve"> fact that glycine tolerance can be transduced by </w:t>
      </w:r>
      <w:proofErr w:type="spellStart"/>
      <w:r w:rsidR="000720D0" w:rsidRPr="004B64CE">
        <w:rPr>
          <w:lang w:val="en-IE"/>
        </w:rPr>
        <w:t>phages</w:t>
      </w:r>
      <w:proofErr w:type="spellEnd"/>
      <w:r w:rsidR="00136135" w:rsidRPr="004B64CE">
        <w:rPr>
          <w:lang w:val="en-IE"/>
        </w:rPr>
        <w:t xml:space="preserve"> </w:t>
      </w:r>
      <w:r w:rsidR="004B0C5C" w:rsidRPr="004B64CE">
        <w:rPr>
          <w:lang w:val="en-IE"/>
        </w:rPr>
        <w:t>(</w:t>
      </w:r>
      <w:r w:rsidR="000720D0" w:rsidRPr="001D5AE3">
        <w:rPr>
          <w:lang w:val="en-IE"/>
        </w:rPr>
        <w:t xml:space="preserve">Chang </w:t>
      </w:r>
      <w:r w:rsidR="006A2249" w:rsidRPr="001D5AE3">
        <w:rPr>
          <w:lang w:val="en-IE"/>
        </w:rPr>
        <w:t>&amp; Ogg</w:t>
      </w:r>
      <w:r w:rsidR="000720D0" w:rsidRPr="001D5AE3">
        <w:rPr>
          <w:lang w:val="en-IE"/>
        </w:rPr>
        <w:t>, 1971).</w:t>
      </w:r>
    </w:p>
    <w:p w14:paraId="31E82A52" w14:textId="08B51E90" w:rsidR="005323DD" w:rsidRPr="004B64CE" w:rsidRDefault="007B6CCB" w:rsidP="002A527B">
      <w:pPr>
        <w:pStyle w:val="111"/>
        <w:rPr>
          <w:lang w:val="de-DE"/>
        </w:rPr>
      </w:pPr>
      <w:r w:rsidRPr="004B64CE">
        <w:rPr>
          <w:lang w:val="de-DE"/>
        </w:rPr>
        <w:t>1.7.</w:t>
      </w:r>
      <w:r w:rsidR="00C53C0B" w:rsidRPr="005927EF">
        <w:rPr>
          <w:strike/>
          <w:lang w:val="de-DE"/>
        </w:rPr>
        <w:t>5</w:t>
      </w:r>
      <w:r w:rsidR="005927EF" w:rsidRPr="005927EF">
        <w:rPr>
          <w:strike/>
          <w:lang w:val="de-DE"/>
        </w:rPr>
        <w:t xml:space="preserve"> </w:t>
      </w:r>
      <w:r w:rsidR="005927EF" w:rsidRPr="005927EF">
        <w:rPr>
          <w:u w:val="double"/>
          <w:lang w:val="de-DE"/>
        </w:rPr>
        <w:t>4</w:t>
      </w:r>
      <w:r w:rsidRPr="004B64CE">
        <w:rPr>
          <w:lang w:val="de-DE"/>
        </w:rPr>
        <w:t>.</w:t>
      </w:r>
      <w:r w:rsidR="00F92E72" w:rsidRPr="004B64CE">
        <w:rPr>
          <w:lang w:val="de-DE"/>
        </w:rPr>
        <w:tab/>
      </w:r>
      <w:r w:rsidR="003C5110" w:rsidRPr="004B64CE">
        <w:rPr>
          <w:lang w:val="de-DE"/>
        </w:rPr>
        <w:t>H</w:t>
      </w:r>
      <w:r w:rsidR="005323DD" w:rsidRPr="004B64CE">
        <w:rPr>
          <w:lang w:val="de-DE"/>
        </w:rPr>
        <w:t xml:space="preserve">ydrogen sulphide production </w:t>
      </w:r>
      <w:r w:rsidR="00F86569" w:rsidRPr="004B64CE">
        <w:rPr>
          <w:lang w:val="de-DE"/>
        </w:rPr>
        <w:t>in cysteine medium</w:t>
      </w:r>
    </w:p>
    <w:p w14:paraId="32AC6242" w14:textId="7A8B45DE" w:rsidR="001E486E" w:rsidRPr="004B64CE" w:rsidRDefault="00223C85" w:rsidP="00DA2011">
      <w:pPr>
        <w:pStyle w:val="111Para"/>
        <w:spacing w:after="200"/>
        <w:rPr>
          <w:lang w:val="en-IE"/>
        </w:rPr>
      </w:pPr>
      <w:r w:rsidRPr="004B64CE">
        <w:rPr>
          <w:lang w:val="en-IE"/>
        </w:rPr>
        <w:t>Th</w:t>
      </w:r>
      <w:r w:rsidR="0019581D" w:rsidRPr="004B64CE">
        <w:rPr>
          <w:lang w:val="en-IE"/>
        </w:rPr>
        <w:t xml:space="preserve">e </w:t>
      </w:r>
      <w:r w:rsidRPr="004B64CE">
        <w:rPr>
          <w:lang w:val="en-IE"/>
        </w:rPr>
        <w:t>H</w:t>
      </w:r>
      <w:r w:rsidRPr="004B64CE">
        <w:rPr>
          <w:vertAlign w:val="subscript"/>
          <w:lang w:val="en-IE"/>
        </w:rPr>
        <w:t>2</w:t>
      </w:r>
      <w:r w:rsidRPr="004B64CE">
        <w:rPr>
          <w:lang w:val="en-IE"/>
        </w:rPr>
        <w:t xml:space="preserve">S test is </w:t>
      </w:r>
      <w:r w:rsidR="00F52ADD" w:rsidRPr="004B64CE">
        <w:rPr>
          <w:lang w:val="en-IE"/>
        </w:rPr>
        <w:t xml:space="preserve">done in a </w:t>
      </w:r>
      <w:r w:rsidR="00F52ADD" w:rsidRPr="004B64CE">
        <w:rPr>
          <w:i/>
          <w:iCs/>
          <w:lang w:val="en-IE"/>
        </w:rPr>
        <w:t>Brucella</w:t>
      </w:r>
      <w:r w:rsidR="00F52ADD" w:rsidRPr="004B64CE">
        <w:rPr>
          <w:lang w:val="en-IE"/>
        </w:rPr>
        <w:t xml:space="preserve"> broth medium containing 0.02% cysteine. A cell suspension (~McFarland </w:t>
      </w:r>
      <w:r w:rsidR="006A2249" w:rsidRPr="004B64CE">
        <w:rPr>
          <w:lang w:val="en-IE"/>
        </w:rPr>
        <w:t>No</w:t>
      </w:r>
      <w:r w:rsidR="00F52ADD" w:rsidRPr="004B64CE">
        <w:rPr>
          <w:lang w:val="en-IE"/>
        </w:rPr>
        <w:t>. 1) is inoculated into the medium</w:t>
      </w:r>
      <w:r w:rsidR="000D5FB9" w:rsidRPr="004B64CE">
        <w:rPr>
          <w:lang w:val="en-IE"/>
        </w:rPr>
        <w:t>.</w:t>
      </w:r>
      <w:r w:rsidR="00A56F4B" w:rsidRPr="004B64CE">
        <w:rPr>
          <w:lang w:val="en-IE"/>
        </w:rPr>
        <w:t xml:space="preserve"> H</w:t>
      </w:r>
      <w:r w:rsidR="00A56F4B" w:rsidRPr="004B64CE">
        <w:rPr>
          <w:vertAlign w:val="subscript"/>
          <w:lang w:val="en-IE"/>
        </w:rPr>
        <w:t>2</w:t>
      </w:r>
      <w:r w:rsidR="00A56F4B" w:rsidRPr="004B64CE">
        <w:rPr>
          <w:lang w:val="en-IE"/>
        </w:rPr>
        <w:t>S production is detected by a lead acetate strip that is attached inside the top of the tube</w:t>
      </w:r>
      <w:r w:rsidR="00366B2D" w:rsidRPr="004B64CE">
        <w:rPr>
          <w:lang w:val="en-IE"/>
        </w:rPr>
        <w:t xml:space="preserve"> </w:t>
      </w:r>
      <w:r w:rsidR="007E13BF" w:rsidRPr="004B64CE">
        <w:rPr>
          <w:lang w:val="en-IE"/>
        </w:rPr>
        <w:t>for</w:t>
      </w:r>
      <w:r w:rsidR="00366B2D" w:rsidRPr="004B64CE">
        <w:rPr>
          <w:lang w:val="en-IE"/>
        </w:rPr>
        <w:t xml:space="preserve"> 72</w:t>
      </w:r>
      <w:r w:rsidR="002820DC" w:rsidRPr="004B64CE">
        <w:rPr>
          <w:lang w:val="en-IE"/>
        </w:rPr>
        <w:t> </w:t>
      </w:r>
      <w:r w:rsidR="00366B2D" w:rsidRPr="004B64CE">
        <w:rPr>
          <w:lang w:val="en-IE"/>
        </w:rPr>
        <w:t>h</w:t>
      </w:r>
      <w:r w:rsidR="002820DC" w:rsidRPr="004B64CE">
        <w:rPr>
          <w:lang w:val="en-IE"/>
        </w:rPr>
        <w:t>ours</w:t>
      </w:r>
      <w:r w:rsidR="00A56F4B" w:rsidRPr="004B64CE">
        <w:rPr>
          <w:lang w:val="en-IE"/>
        </w:rPr>
        <w:t xml:space="preserve">. </w:t>
      </w:r>
      <w:r w:rsidR="000D5FB9" w:rsidRPr="004B64CE">
        <w:rPr>
          <w:lang w:val="en-IE"/>
        </w:rPr>
        <w:t>Blackening of the lead acetate strip is considered as a positive reaction.</w:t>
      </w:r>
      <w:r w:rsidR="00F52ADD" w:rsidRPr="004B64CE">
        <w:rPr>
          <w:lang w:val="en-IE"/>
        </w:rPr>
        <w:t xml:space="preserve"> </w:t>
      </w:r>
      <w:r w:rsidR="000D5FB9" w:rsidRPr="004B64CE">
        <w:rPr>
          <w:lang w:val="en-IE"/>
        </w:rPr>
        <w:t>Control strains are tested in parallel.</w:t>
      </w:r>
      <w:r w:rsidRPr="004B64CE">
        <w:rPr>
          <w:lang w:val="en-IE"/>
        </w:rPr>
        <w:t xml:space="preserve"> </w:t>
      </w:r>
    </w:p>
    <w:p w14:paraId="4E51329C" w14:textId="77777777" w:rsidR="004D3DF2" w:rsidRPr="004B64CE" w:rsidRDefault="004D3DF2" w:rsidP="004D3DF2">
      <w:pPr>
        <w:pStyle w:val="11"/>
        <w:rPr>
          <w:lang w:val="en-IE"/>
        </w:rPr>
      </w:pPr>
      <w:r w:rsidRPr="004B64CE">
        <w:rPr>
          <w:lang w:val="en-IE"/>
        </w:rPr>
        <w:t>1.8.</w:t>
      </w:r>
      <w:r w:rsidRPr="004B64CE">
        <w:rPr>
          <w:lang w:val="en-IE"/>
        </w:rPr>
        <w:tab/>
        <w:t>Monoclonal antibody-based capture ELISA</w:t>
      </w:r>
    </w:p>
    <w:p w14:paraId="1C0F6424" w14:textId="784262A3" w:rsidR="004D3DF2" w:rsidRPr="004B64CE" w:rsidRDefault="00275AD7" w:rsidP="004D3DF2">
      <w:pPr>
        <w:pStyle w:val="11Para"/>
        <w:rPr>
          <w:lang w:val="en-IE"/>
        </w:rPr>
      </w:pPr>
      <w:r w:rsidRPr="004B64CE">
        <w:rPr>
          <w:lang w:val="en-IE"/>
        </w:rPr>
        <w:t xml:space="preserve">The </w:t>
      </w:r>
      <w:proofErr w:type="spellStart"/>
      <w:r w:rsidR="006A2249" w:rsidRPr="004B64CE">
        <w:rPr>
          <w:lang w:val="en-IE"/>
        </w:rPr>
        <w:t>MAb</w:t>
      </w:r>
      <w:proofErr w:type="spellEnd"/>
      <w:r w:rsidRPr="004B64CE">
        <w:rPr>
          <w:lang w:val="en-IE"/>
        </w:rPr>
        <w:t>-based capture</w:t>
      </w:r>
      <w:r w:rsidR="004D3DF2" w:rsidRPr="004B64CE">
        <w:rPr>
          <w:lang w:val="en-IE"/>
        </w:rPr>
        <w:t xml:space="preserve"> ELISA procedure can be used to detect the presence of </w:t>
      </w:r>
      <w:r w:rsidR="004D3DF2" w:rsidRPr="004B64CE">
        <w:rPr>
          <w:i/>
          <w:lang w:val="en-IE"/>
        </w:rPr>
        <w:t>C.</w:t>
      </w:r>
      <w:r w:rsidR="00E85E16" w:rsidRPr="004B64CE">
        <w:rPr>
          <w:i/>
          <w:lang w:val="en-IE"/>
        </w:rPr>
        <w:t> </w:t>
      </w:r>
      <w:proofErr w:type="spellStart"/>
      <w:r w:rsidR="004D3DF2" w:rsidRPr="004B64CE">
        <w:rPr>
          <w:i/>
          <w:lang w:val="en-IE"/>
        </w:rPr>
        <w:t>fetus</w:t>
      </w:r>
      <w:proofErr w:type="spellEnd"/>
      <w:r w:rsidR="00E72BC5" w:rsidRPr="004B64CE">
        <w:rPr>
          <w:lang w:val="en-IE"/>
        </w:rPr>
        <w:t xml:space="preserve"> species</w:t>
      </w:r>
      <w:r w:rsidR="004D3DF2" w:rsidRPr="004B64CE">
        <w:rPr>
          <w:lang w:val="en-IE"/>
        </w:rPr>
        <w:t xml:space="preserve"> cultured in Clarke’s TEM. The validated procedure and reagents are described</w:t>
      </w:r>
      <w:r w:rsidR="00E72BC5" w:rsidRPr="004B64CE">
        <w:rPr>
          <w:lang w:val="en-IE"/>
        </w:rPr>
        <w:t xml:space="preserve"> by </w:t>
      </w:r>
      <w:r w:rsidR="004D3DF2" w:rsidRPr="001D5AE3">
        <w:rPr>
          <w:lang w:val="en-IE"/>
        </w:rPr>
        <w:t xml:space="preserve">Brooks </w:t>
      </w:r>
      <w:r w:rsidR="004D3DF2" w:rsidRPr="001D5AE3">
        <w:rPr>
          <w:i/>
          <w:lang w:val="en-IE"/>
        </w:rPr>
        <w:t>et al.</w:t>
      </w:r>
      <w:r w:rsidR="00E72BC5" w:rsidRPr="001D5AE3">
        <w:rPr>
          <w:lang w:val="en-IE"/>
        </w:rPr>
        <w:t xml:space="preserve"> (2004</w:t>
      </w:r>
      <w:r w:rsidR="00C92DCA" w:rsidRPr="001D5AE3">
        <w:rPr>
          <w:lang w:val="en-IE"/>
        </w:rPr>
        <w:t>)</w:t>
      </w:r>
      <w:r w:rsidR="00E72BC5" w:rsidRPr="004B64CE">
        <w:rPr>
          <w:lang w:val="en-IE"/>
        </w:rPr>
        <w:t xml:space="preserve"> and </w:t>
      </w:r>
      <w:r w:rsidR="004D3DF2" w:rsidRPr="001D5AE3">
        <w:rPr>
          <w:lang w:val="en-IE"/>
        </w:rPr>
        <w:t xml:space="preserve">Devenish </w:t>
      </w:r>
      <w:r w:rsidR="00C92DCA" w:rsidRPr="001D5AE3">
        <w:rPr>
          <w:i/>
          <w:lang w:val="en-IE"/>
        </w:rPr>
        <w:t>et al.</w:t>
      </w:r>
      <w:r w:rsidR="004D3DF2" w:rsidRPr="001D5AE3">
        <w:rPr>
          <w:lang w:val="en-IE"/>
        </w:rPr>
        <w:t xml:space="preserve"> </w:t>
      </w:r>
      <w:r w:rsidR="00E72BC5" w:rsidRPr="001D5AE3">
        <w:rPr>
          <w:lang w:val="en-IE"/>
        </w:rPr>
        <w:t>(</w:t>
      </w:r>
      <w:r w:rsidR="004D3DF2" w:rsidRPr="001D5AE3">
        <w:rPr>
          <w:lang w:val="en-IE"/>
        </w:rPr>
        <w:t>2005).</w:t>
      </w:r>
      <w:r w:rsidR="004D3DF2" w:rsidRPr="004B64CE">
        <w:rPr>
          <w:lang w:val="en-IE"/>
        </w:rPr>
        <w:t xml:space="preserve"> Briefly, the samples (preputial washes, vaginal mucus, </w:t>
      </w:r>
      <w:proofErr w:type="spellStart"/>
      <w:r w:rsidR="004D3DF2" w:rsidRPr="004B64CE">
        <w:rPr>
          <w:lang w:val="en-IE"/>
        </w:rPr>
        <w:t>fetal</w:t>
      </w:r>
      <w:proofErr w:type="spellEnd"/>
      <w:r w:rsidR="004D3DF2" w:rsidRPr="004B64CE">
        <w:rPr>
          <w:lang w:val="en-IE"/>
        </w:rPr>
        <w:t xml:space="preserve"> fluids, placental tissues, liver tissue) </w:t>
      </w:r>
      <w:r w:rsidR="00E72BC5" w:rsidRPr="004B64CE">
        <w:rPr>
          <w:lang w:val="en-IE"/>
        </w:rPr>
        <w:t xml:space="preserve">are </w:t>
      </w:r>
      <w:r w:rsidR="004D3DF2" w:rsidRPr="004B64CE">
        <w:rPr>
          <w:lang w:val="en-IE"/>
        </w:rPr>
        <w:t xml:space="preserve">placed in Clarke’s TEM </w:t>
      </w:r>
      <w:r w:rsidR="00E72BC5" w:rsidRPr="004B64CE">
        <w:rPr>
          <w:lang w:val="en-IE"/>
        </w:rPr>
        <w:t>and i</w:t>
      </w:r>
      <w:r w:rsidR="004D3DF2" w:rsidRPr="004B64CE">
        <w:rPr>
          <w:lang w:val="en-IE"/>
        </w:rPr>
        <w:t>ncubated</w:t>
      </w:r>
      <w:r w:rsidR="00BE07DE" w:rsidRPr="004B64CE">
        <w:rPr>
          <w:lang w:val="en-IE"/>
        </w:rPr>
        <w:t xml:space="preserve"> </w:t>
      </w:r>
      <w:r w:rsidR="00E85E16" w:rsidRPr="004B64CE">
        <w:rPr>
          <w:lang w:val="en-IE"/>
        </w:rPr>
        <w:t xml:space="preserve">for </w:t>
      </w:r>
      <w:r w:rsidR="00BE07DE" w:rsidRPr="004B64CE">
        <w:rPr>
          <w:lang w:val="en-IE"/>
        </w:rPr>
        <w:t>4</w:t>
      </w:r>
      <w:r w:rsidR="00E85E16" w:rsidRPr="004B64CE">
        <w:rPr>
          <w:lang w:val="en-IE"/>
        </w:rPr>
        <w:t>–</w:t>
      </w:r>
      <w:r w:rsidR="00BE07DE" w:rsidRPr="004B64CE">
        <w:rPr>
          <w:lang w:val="en-IE"/>
        </w:rPr>
        <w:t>5 days</w:t>
      </w:r>
      <w:r w:rsidR="00E72BC5" w:rsidRPr="004B64CE">
        <w:rPr>
          <w:lang w:val="en-IE"/>
        </w:rPr>
        <w:t>. A</w:t>
      </w:r>
      <w:r w:rsidR="004D3DF2" w:rsidRPr="004B64CE">
        <w:rPr>
          <w:lang w:val="en-IE"/>
        </w:rPr>
        <w:t>pproximately 1.5</w:t>
      </w:r>
      <w:r w:rsidR="00E85E16" w:rsidRPr="004B64CE">
        <w:rPr>
          <w:lang w:val="en-IE"/>
        </w:rPr>
        <w:t> </w:t>
      </w:r>
      <w:r w:rsidR="004D3DF2" w:rsidRPr="004B64CE">
        <w:rPr>
          <w:lang w:val="en-IE"/>
        </w:rPr>
        <w:t>ml of the TEM fluids is withdrawn, heated and tested by ELISA. A rabbit polyclonal antiser</w:t>
      </w:r>
      <w:r w:rsidR="00BE07DE" w:rsidRPr="004B64CE">
        <w:rPr>
          <w:lang w:val="en-IE"/>
        </w:rPr>
        <w:t>um</w:t>
      </w:r>
      <w:r w:rsidR="004D3DF2" w:rsidRPr="004B64CE">
        <w:rPr>
          <w:lang w:val="en-IE"/>
        </w:rPr>
        <w:t xml:space="preserve"> (to six different </w:t>
      </w:r>
      <w:r w:rsidR="004D3DF2" w:rsidRPr="004B64CE">
        <w:rPr>
          <w:i/>
          <w:lang w:val="en-IE"/>
        </w:rPr>
        <w:t>C.</w:t>
      </w:r>
      <w:r w:rsidR="008C6BFE" w:rsidRPr="004B64CE">
        <w:rPr>
          <w:i/>
          <w:lang w:val="en-IE"/>
        </w:rPr>
        <w:t> </w:t>
      </w:r>
      <w:proofErr w:type="spellStart"/>
      <w:r w:rsidR="004D3DF2" w:rsidRPr="004B64CE">
        <w:rPr>
          <w:i/>
          <w:lang w:val="en-IE"/>
        </w:rPr>
        <w:t>fetus</w:t>
      </w:r>
      <w:proofErr w:type="spellEnd"/>
      <w:r w:rsidR="004D3DF2" w:rsidRPr="004B64CE">
        <w:rPr>
          <w:lang w:val="en-IE"/>
        </w:rPr>
        <w:t xml:space="preserve"> subsp. </w:t>
      </w:r>
      <w:proofErr w:type="spellStart"/>
      <w:r w:rsidR="004D3DF2" w:rsidRPr="004B64CE">
        <w:rPr>
          <w:i/>
          <w:lang w:val="en-IE"/>
        </w:rPr>
        <w:t>fetus</w:t>
      </w:r>
      <w:proofErr w:type="spellEnd"/>
      <w:r w:rsidR="004D3DF2" w:rsidRPr="004B64CE">
        <w:rPr>
          <w:lang w:val="en-IE"/>
        </w:rPr>
        <w:t xml:space="preserve"> and </w:t>
      </w:r>
      <w:r w:rsidR="004D3DF2" w:rsidRPr="004B64CE">
        <w:rPr>
          <w:i/>
          <w:lang w:val="en-IE"/>
        </w:rPr>
        <w:t xml:space="preserve">C. </w:t>
      </w:r>
      <w:proofErr w:type="spellStart"/>
      <w:r w:rsidR="004D3DF2" w:rsidRPr="004B64CE">
        <w:rPr>
          <w:i/>
          <w:lang w:val="en-IE"/>
        </w:rPr>
        <w:t>fetus</w:t>
      </w:r>
      <w:proofErr w:type="spellEnd"/>
      <w:r w:rsidR="004D3DF2" w:rsidRPr="004B64CE">
        <w:rPr>
          <w:lang w:val="en-IE"/>
        </w:rPr>
        <w:t xml:space="preserve"> subsp. </w:t>
      </w:r>
      <w:proofErr w:type="spellStart"/>
      <w:r w:rsidR="004D3DF2" w:rsidRPr="004B64CE">
        <w:rPr>
          <w:i/>
          <w:lang w:val="en-IE"/>
        </w:rPr>
        <w:t>venerealis</w:t>
      </w:r>
      <w:proofErr w:type="spellEnd"/>
      <w:r w:rsidR="004D3DF2" w:rsidRPr="004B64CE">
        <w:rPr>
          <w:lang w:val="en-IE"/>
        </w:rPr>
        <w:t xml:space="preserve"> serotype A and B strains) is used to capture antigen from the TEM fluid. The detection of any captured antigen is accomplished with further testing using four mouse </w:t>
      </w:r>
      <w:proofErr w:type="spellStart"/>
      <w:r w:rsidR="004D3DF2" w:rsidRPr="004B64CE">
        <w:rPr>
          <w:lang w:val="en-IE"/>
        </w:rPr>
        <w:t>MAbs</w:t>
      </w:r>
      <w:proofErr w:type="spellEnd"/>
      <w:r w:rsidR="004D3DF2" w:rsidRPr="004B64CE">
        <w:rPr>
          <w:lang w:val="en-IE"/>
        </w:rPr>
        <w:t xml:space="preserve"> specific to</w:t>
      </w:r>
      <w:r w:rsidR="00BE07DE" w:rsidRPr="004B64CE">
        <w:rPr>
          <w:lang w:val="en-IE"/>
        </w:rPr>
        <w:t xml:space="preserve"> lipopolysaccharide (LPS) epitopes;</w:t>
      </w:r>
      <w:r w:rsidR="004D3DF2" w:rsidRPr="004B64CE">
        <w:rPr>
          <w:lang w:val="en-IE"/>
        </w:rPr>
        <w:t xml:space="preserve"> </w:t>
      </w:r>
      <w:r w:rsidR="004D3DF2" w:rsidRPr="004B64CE">
        <w:rPr>
          <w:i/>
          <w:lang w:val="en-IE"/>
        </w:rPr>
        <w:t xml:space="preserve">C. </w:t>
      </w:r>
      <w:proofErr w:type="spellStart"/>
      <w:r w:rsidR="004D3DF2" w:rsidRPr="004B64CE">
        <w:rPr>
          <w:i/>
          <w:lang w:val="en-IE"/>
        </w:rPr>
        <w:t>fetus</w:t>
      </w:r>
      <w:proofErr w:type="spellEnd"/>
      <w:r w:rsidR="004D3DF2" w:rsidRPr="004B64CE">
        <w:rPr>
          <w:lang w:val="en-IE"/>
        </w:rPr>
        <w:t xml:space="preserve"> subsp. core</w:t>
      </w:r>
      <w:r w:rsidR="00BE07DE" w:rsidRPr="004B64CE">
        <w:rPr>
          <w:lang w:val="en-IE"/>
        </w:rPr>
        <w:t xml:space="preserve"> LPS</w:t>
      </w:r>
      <w:r w:rsidR="004D3DF2" w:rsidRPr="004B64CE">
        <w:rPr>
          <w:lang w:val="en-IE"/>
        </w:rPr>
        <w:t xml:space="preserve"> (1 </w:t>
      </w:r>
      <w:proofErr w:type="spellStart"/>
      <w:r w:rsidR="004D3DF2" w:rsidRPr="004B64CE">
        <w:rPr>
          <w:lang w:val="en-IE"/>
        </w:rPr>
        <w:t>MAb</w:t>
      </w:r>
      <w:proofErr w:type="spellEnd"/>
      <w:r w:rsidR="004D3DF2" w:rsidRPr="004B64CE">
        <w:rPr>
          <w:lang w:val="en-IE"/>
        </w:rPr>
        <w:t>: M1825), serotype A-specific side chain</w:t>
      </w:r>
      <w:r w:rsidR="00BE07DE" w:rsidRPr="004B64CE">
        <w:rPr>
          <w:lang w:val="en-IE"/>
        </w:rPr>
        <w:t xml:space="preserve"> LPS</w:t>
      </w:r>
      <w:r w:rsidR="004D3DF2" w:rsidRPr="004B64CE">
        <w:rPr>
          <w:lang w:val="en-IE"/>
        </w:rPr>
        <w:t xml:space="preserve"> (2 </w:t>
      </w:r>
      <w:proofErr w:type="spellStart"/>
      <w:r w:rsidR="004D3DF2" w:rsidRPr="004B64CE">
        <w:rPr>
          <w:lang w:val="en-IE"/>
        </w:rPr>
        <w:t>MAbs</w:t>
      </w:r>
      <w:proofErr w:type="spellEnd"/>
      <w:r w:rsidR="004D3DF2" w:rsidRPr="004B64CE">
        <w:rPr>
          <w:lang w:val="en-IE"/>
        </w:rPr>
        <w:t>: M1177 and M1194) and serotype B</w:t>
      </w:r>
      <w:r w:rsidR="00E85E16" w:rsidRPr="004B64CE">
        <w:rPr>
          <w:lang w:val="en-IE"/>
        </w:rPr>
        <w:t>-</w:t>
      </w:r>
      <w:r w:rsidR="004D3DF2" w:rsidRPr="004B64CE">
        <w:rPr>
          <w:lang w:val="en-IE"/>
        </w:rPr>
        <w:lastRenderedPageBreak/>
        <w:t>specific side chain</w:t>
      </w:r>
      <w:r w:rsidR="00064D33" w:rsidRPr="004B64CE">
        <w:rPr>
          <w:lang w:val="en-IE"/>
        </w:rPr>
        <w:t xml:space="preserve"> L</w:t>
      </w:r>
      <w:r w:rsidR="00BE07DE" w:rsidRPr="004B64CE">
        <w:rPr>
          <w:lang w:val="en-IE"/>
        </w:rPr>
        <w:t>P</w:t>
      </w:r>
      <w:r w:rsidR="00064D33" w:rsidRPr="004B64CE">
        <w:rPr>
          <w:lang w:val="en-IE"/>
        </w:rPr>
        <w:t>S</w:t>
      </w:r>
      <w:r w:rsidR="004D3DF2" w:rsidRPr="004B64CE">
        <w:rPr>
          <w:lang w:val="en-IE"/>
        </w:rPr>
        <w:t xml:space="preserve"> (1</w:t>
      </w:r>
      <w:r w:rsidR="00BB52B1">
        <w:rPr>
          <w:lang w:val="en-IE"/>
        </w:rPr>
        <w:t> </w:t>
      </w:r>
      <w:proofErr w:type="spellStart"/>
      <w:r w:rsidR="004D3DF2" w:rsidRPr="004B64CE">
        <w:rPr>
          <w:lang w:val="en-IE"/>
        </w:rPr>
        <w:t>MAb</w:t>
      </w:r>
      <w:proofErr w:type="spellEnd"/>
      <w:r w:rsidR="004D3DF2" w:rsidRPr="004B64CE">
        <w:rPr>
          <w:lang w:val="en-IE"/>
        </w:rPr>
        <w:t xml:space="preserve">: M1183). The test has been shown to be 100% sensitive and 99.5% specific for the detection of </w:t>
      </w:r>
      <w:r w:rsidR="004D3DF2" w:rsidRPr="004B64CE">
        <w:rPr>
          <w:i/>
          <w:lang w:val="en-IE"/>
        </w:rPr>
        <w:t>C.</w:t>
      </w:r>
      <w:r w:rsidR="00941044">
        <w:rPr>
          <w:i/>
          <w:lang w:val="en-IE"/>
        </w:rPr>
        <w:t> </w:t>
      </w:r>
      <w:proofErr w:type="spellStart"/>
      <w:r w:rsidR="004D3DF2" w:rsidRPr="004B64CE">
        <w:rPr>
          <w:i/>
          <w:lang w:val="en-IE"/>
        </w:rPr>
        <w:t>fetus</w:t>
      </w:r>
      <w:proofErr w:type="spellEnd"/>
      <w:r w:rsidR="004D3DF2" w:rsidRPr="004B64CE">
        <w:rPr>
          <w:lang w:val="en-IE"/>
        </w:rPr>
        <w:t xml:space="preserve"> </w:t>
      </w:r>
      <w:r w:rsidR="00064D33" w:rsidRPr="004B64CE">
        <w:rPr>
          <w:lang w:val="en-IE"/>
        </w:rPr>
        <w:t>species</w:t>
      </w:r>
      <w:r w:rsidR="004D3DF2" w:rsidRPr="004B64CE">
        <w:rPr>
          <w:lang w:val="en-IE"/>
        </w:rPr>
        <w:t xml:space="preserve"> from the TEM fluids</w:t>
      </w:r>
      <w:r w:rsidR="00E85E16" w:rsidRPr="004B64CE">
        <w:rPr>
          <w:lang w:val="en-IE"/>
        </w:rPr>
        <w:t>,</w:t>
      </w:r>
      <w:r w:rsidR="004D3DF2" w:rsidRPr="004B64CE">
        <w:rPr>
          <w:lang w:val="en-IE"/>
        </w:rPr>
        <w:t xml:space="preserve"> and large numbers of samples can be tested at the same time.</w:t>
      </w:r>
    </w:p>
    <w:p w14:paraId="158167E9" w14:textId="77777777" w:rsidR="004D3DF2" w:rsidRPr="004B64CE" w:rsidRDefault="004D3DF2" w:rsidP="004D3DF2">
      <w:pPr>
        <w:pStyle w:val="111"/>
        <w:rPr>
          <w:lang w:val="en-IE"/>
        </w:rPr>
      </w:pPr>
      <w:r w:rsidRPr="004B64CE">
        <w:rPr>
          <w:lang w:val="en-IE"/>
        </w:rPr>
        <w:t>1.8.1.</w:t>
      </w:r>
      <w:r w:rsidRPr="004B64CE">
        <w:rPr>
          <w:lang w:val="en-IE"/>
        </w:rPr>
        <w:tab/>
        <w:t>Test procedure</w:t>
      </w:r>
    </w:p>
    <w:p w14:paraId="207C1D47" w14:textId="77777777" w:rsidR="004D3DF2" w:rsidRPr="004B64CE" w:rsidRDefault="004D3DF2" w:rsidP="004D3DF2">
      <w:pPr>
        <w:pStyle w:val="i"/>
        <w:rPr>
          <w:lang w:val="en-IE"/>
        </w:rPr>
      </w:pPr>
      <w:r w:rsidRPr="004B64CE">
        <w:rPr>
          <w:lang w:val="en-IE"/>
        </w:rPr>
        <w:t>i)</w:t>
      </w:r>
      <w:r w:rsidRPr="004B64CE">
        <w:rPr>
          <w:lang w:val="en-IE"/>
        </w:rPr>
        <w:tab/>
      </w:r>
      <w:r w:rsidRPr="004B64CE">
        <w:rPr>
          <w:i/>
          <w:lang w:val="en-IE"/>
        </w:rPr>
        <w:t>Solid phase:</w:t>
      </w:r>
      <w:r w:rsidRPr="004B64CE">
        <w:rPr>
          <w:lang w:val="en-IE"/>
        </w:rPr>
        <w:t xml:space="preserve"> ELISA plate wells are coated with an optimal dilution of a rabbit polyclonal anti-</w:t>
      </w:r>
      <w:r w:rsidRPr="004B64CE">
        <w:rPr>
          <w:i/>
          <w:lang w:val="en-IE"/>
        </w:rPr>
        <w:t xml:space="preserve">C. </w:t>
      </w:r>
      <w:proofErr w:type="spellStart"/>
      <w:r w:rsidRPr="004B64CE">
        <w:rPr>
          <w:i/>
          <w:lang w:val="en-IE"/>
        </w:rPr>
        <w:t>fetus</w:t>
      </w:r>
      <w:proofErr w:type="spellEnd"/>
      <w:r w:rsidRPr="004B64CE">
        <w:rPr>
          <w:i/>
          <w:lang w:val="en-IE"/>
        </w:rPr>
        <w:t xml:space="preserve"> </w:t>
      </w:r>
      <w:r w:rsidRPr="004B64CE">
        <w:rPr>
          <w:lang w:val="en-IE"/>
        </w:rPr>
        <w:t xml:space="preserve">subsp. serum (in 0.06 M carbonate buffer, pH 9.6) and incubated for 18 hours at room temperature (RT). Coated ELISA plates can be sealed and stored at –20°C for </w:t>
      </w:r>
      <w:r w:rsidR="00E85E16" w:rsidRPr="004B64CE">
        <w:rPr>
          <w:lang w:val="en-IE"/>
        </w:rPr>
        <w:t>1 </w:t>
      </w:r>
      <w:r w:rsidRPr="004B64CE">
        <w:rPr>
          <w:lang w:val="en-IE"/>
        </w:rPr>
        <w:t>month. Prior to testing, ELISA plates, at RT, are washed four times using 0.01 M PBS containing 0.15 M NaCl and 0.05% Tween 20 (PBST).</w:t>
      </w:r>
    </w:p>
    <w:p w14:paraId="547BF925" w14:textId="77777777" w:rsidR="004D3DF2" w:rsidRPr="004B64CE" w:rsidRDefault="004D3DF2" w:rsidP="004D3DF2">
      <w:pPr>
        <w:pStyle w:val="i"/>
        <w:rPr>
          <w:lang w:val="en-IE"/>
        </w:rPr>
      </w:pPr>
      <w:r w:rsidRPr="004B64CE">
        <w:rPr>
          <w:lang w:val="en-IE"/>
        </w:rPr>
        <w:t>ii)</w:t>
      </w:r>
      <w:r w:rsidRPr="004B64CE">
        <w:rPr>
          <w:lang w:val="en-IE"/>
        </w:rPr>
        <w:tab/>
      </w:r>
      <w:r w:rsidRPr="004B64CE">
        <w:rPr>
          <w:i/>
          <w:lang w:val="en-IE"/>
        </w:rPr>
        <w:t>Controls:</w:t>
      </w:r>
      <w:r w:rsidRPr="004B64CE">
        <w:rPr>
          <w:lang w:val="en-IE"/>
        </w:rPr>
        <w:t xml:space="preserve"> There are three control antigens: 1) </w:t>
      </w:r>
      <w:r w:rsidRPr="004B64CE">
        <w:rPr>
          <w:i/>
          <w:lang w:val="en-IE"/>
        </w:rPr>
        <w:t xml:space="preserve">C. </w:t>
      </w:r>
      <w:proofErr w:type="spellStart"/>
      <w:r w:rsidRPr="004B64CE">
        <w:rPr>
          <w:i/>
          <w:lang w:val="en-IE"/>
        </w:rPr>
        <w:t>fetus</w:t>
      </w:r>
      <w:proofErr w:type="spellEnd"/>
      <w:r w:rsidRPr="004B64CE">
        <w:rPr>
          <w:i/>
          <w:lang w:val="en-IE"/>
        </w:rPr>
        <w:t xml:space="preserve"> </w:t>
      </w:r>
      <w:r w:rsidRPr="004B64CE">
        <w:rPr>
          <w:lang w:val="en-IE"/>
        </w:rPr>
        <w:t xml:space="preserve">subsp. </w:t>
      </w:r>
      <w:proofErr w:type="spellStart"/>
      <w:r w:rsidRPr="004B64CE">
        <w:rPr>
          <w:i/>
          <w:lang w:val="en-IE"/>
        </w:rPr>
        <w:t>fetus</w:t>
      </w:r>
      <w:proofErr w:type="spellEnd"/>
      <w:r w:rsidRPr="004B64CE">
        <w:rPr>
          <w:lang w:val="en-IE"/>
        </w:rPr>
        <w:t xml:space="preserve"> (ATCC 27374), a serotype B strong positive control that binds with the LPS core </w:t>
      </w:r>
      <w:proofErr w:type="spellStart"/>
      <w:r w:rsidRPr="004B64CE">
        <w:rPr>
          <w:lang w:val="en-IE"/>
        </w:rPr>
        <w:t>MAb</w:t>
      </w:r>
      <w:proofErr w:type="spellEnd"/>
      <w:r w:rsidRPr="004B64CE">
        <w:rPr>
          <w:lang w:val="en-IE"/>
        </w:rPr>
        <w:t xml:space="preserve"> (M1825) and the single serotype B specific </w:t>
      </w:r>
      <w:proofErr w:type="spellStart"/>
      <w:r w:rsidRPr="004B64CE">
        <w:rPr>
          <w:lang w:val="en-IE"/>
        </w:rPr>
        <w:t>MAb</w:t>
      </w:r>
      <w:proofErr w:type="spellEnd"/>
      <w:r w:rsidRPr="004B64CE">
        <w:rPr>
          <w:lang w:val="en-IE"/>
        </w:rPr>
        <w:t xml:space="preserve"> (M1183); 2) </w:t>
      </w:r>
      <w:r w:rsidRPr="004B64CE">
        <w:rPr>
          <w:i/>
          <w:lang w:val="en-IE"/>
        </w:rPr>
        <w:t xml:space="preserve">C. </w:t>
      </w:r>
      <w:proofErr w:type="spellStart"/>
      <w:r w:rsidRPr="004B64CE">
        <w:rPr>
          <w:i/>
          <w:lang w:val="en-IE"/>
        </w:rPr>
        <w:t>fetus</w:t>
      </w:r>
      <w:proofErr w:type="spellEnd"/>
      <w:r w:rsidRPr="004B64CE">
        <w:rPr>
          <w:i/>
          <w:lang w:val="en-IE"/>
        </w:rPr>
        <w:t xml:space="preserve"> </w:t>
      </w:r>
      <w:r w:rsidRPr="004B64CE">
        <w:rPr>
          <w:lang w:val="en-IE"/>
        </w:rPr>
        <w:t xml:space="preserve">subsp. </w:t>
      </w:r>
      <w:proofErr w:type="spellStart"/>
      <w:r w:rsidRPr="004B64CE">
        <w:rPr>
          <w:i/>
          <w:lang w:val="en-IE"/>
        </w:rPr>
        <w:t>venerealis</w:t>
      </w:r>
      <w:proofErr w:type="spellEnd"/>
      <w:r w:rsidRPr="004B64CE">
        <w:rPr>
          <w:lang w:val="en-IE"/>
        </w:rPr>
        <w:t xml:space="preserve"> (ATCC 19438), a weak serotype A positive control that binds to the LPS core </w:t>
      </w:r>
      <w:proofErr w:type="spellStart"/>
      <w:r w:rsidRPr="004B64CE">
        <w:rPr>
          <w:lang w:val="en-IE"/>
        </w:rPr>
        <w:t>MAb</w:t>
      </w:r>
      <w:proofErr w:type="spellEnd"/>
      <w:r w:rsidRPr="004B64CE">
        <w:rPr>
          <w:lang w:val="en-IE"/>
        </w:rPr>
        <w:t xml:space="preserve"> (M1825) and the two serotype A</w:t>
      </w:r>
      <w:r w:rsidR="00E85E16" w:rsidRPr="004B64CE">
        <w:rPr>
          <w:lang w:val="en-IE"/>
        </w:rPr>
        <w:t>-</w:t>
      </w:r>
      <w:r w:rsidRPr="004B64CE">
        <w:rPr>
          <w:lang w:val="en-IE"/>
        </w:rPr>
        <w:t xml:space="preserve">specific </w:t>
      </w:r>
      <w:proofErr w:type="spellStart"/>
      <w:r w:rsidRPr="004B64CE">
        <w:rPr>
          <w:lang w:val="en-IE"/>
        </w:rPr>
        <w:t>MAbs</w:t>
      </w:r>
      <w:proofErr w:type="spellEnd"/>
      <w:r w:rsidRPr="004B64CE">
        <w:rPr>
          <w:lang w:val="en-IE"/>
        </w:rPr>
        <w:t xml:space="preserve"> (M1177 and M1194); and 3) </w:t>
      </w:r>
      <w:r w:rsidRPr="004B64CE">
        <w:rPr>
          <w:i/>
          <w:lang w:val="en-IE"/>
        </w:rPr>
        <w:t>C. </w:t>
      </w:r>
      <w:proofErr w:type="spellStart"/>
      <w:r w:rsidRPr="004B64CE">
        <w:rPr>
          <w:i/>
          <w:lang w:val="en-IE"/>
        </w:rPr>
        <w:t>sputorum</w:t>
      </w:r>
      <w:proofErr w:type="spellEnd"/>
      <w:r w:rsidRPr="004B64CE">
        <w:rPr>
          <w:i/>
          <w:lang w:val="en-IE"/>
        </w:rPr>
        <w:t xml:space="preserve"> </w:t>
      </w:r>
      <w:r w:rsidRPr="004B64CE">
        <w:rPr>
          <w:lang w:val="en-IE"/>
        </w:rPr>
        <w:t xml:space="preserve">biovar </w:t>
      </w:r>
      <w:proofErr w:type="spellStart"/>
      <w:r w:rsidRPr="004B64CE">
        <w:rPr>
          <w:i/>
          <w:lang w:val="en-IE"/>
        </w:rPr>
        <w:t>sputorum</w:t>
      </w:r>
      <w:proofErr w:type="spellEnd"/>
      <w:r w:rsidRPr="004B64CE">
        <w:rPr>
          <w:i/>
          <w:lang w:val="en-IE"/>
        </w:rPr>
        <w:t>,</w:t>
      </w:r>
      <w:r w:rsidRPr="004B64CE">
        <w:rPr>
          <w:lang w:val="en-IE"/>
        </w:rPr>
        <w:t xml:space="preserve"> a negative control that does not bind with any of the four </w:t>
      </w:r>
      <w:proofErr w:type="spellStart"/>
      <w:r w:rsidRPr="004B64CE">
        <w:rPr>
          <w:lang w:val="en-IE"/>
        </w:rPr>
        <w:t>MAbs</w:t>
      </w:r>
      <w:proofErr w:type="spellEnd"/>
      <w:r w:rsidRPr="004B64CE">
        <w:rPr>
          <w:lang w:val="en-IE"/>
        </w:rPr>
        <w:t>. Lots of the three control antigens are grown, washed, concentrated and stored at –20°C.</w:t>
      </w:r>
    </w:p>
    <w:p w14:paraId="3311DDCE" w14:textId="77777777" w:rsidR="004D3DF2" w:rsidRPr="004B64CE" w:rsidRDefault="004D3DF2" w:rsidP="004D3DF2">
      <w:pPr>
        <w:pStyle w:val="i"/>
        <w:rPr>
          <w:lang w:val="en-IE"/>
        </w:rPr>
      </w:pPr>
      <w:r w:rsidRPr="004B64CE">
        <w:rPr>
          <w:lang w:val="en-IE"/>
        </w:rPr>
        <w:t>iii)</w:t>
      </w:r>
      <w:r w:rsidRPr="004B64CE">
        <w:rPr>
          <w:lang w:val="en-IE"/>
        </w:rPr>
        <w:tab/>
      </w:r>
      <w:r w:rsidRPr="004B64CE">
        <w:rPr>
          <w:i/>
          <w:lang w:val="en-IE"/>
        </w:rPr>
        <w:t>Testing samples:</w:t>
      </w:r>
      <w:r w:rsidRPr="004B64CE">
        <w:rPr>
          <w:lang w:val="en-IE"/>
        </w:rPr>
        <w:t xml:space="preserve"> After 4–5 days’ incubation </w:t>
      </w:r>
      <w:r w:rsidR="00E85E16" w:rsidRPr="004B64CE">
        <w:rPr>
          <w:lang w:val="en-IE"/>
        </w:rPr>
        <w:t xml:space="preserve">at 37°C </w:t>
      </w:r>
      <w:r w:rsidRPr="004B64CE">
        <w:rPr>
          <w:lang w:val="en-IE"/>
        </w:rPr>
        <w:t xml:space="preserve">of inoculated TEM samples, approximately 1.5 ml of fluid is withdrawn from the TEM vials. Optimally diluted control antigens and undiluted TEM fluid samples are heated at 100°C for 15 minutes and cooled to RT. Each heated test fluid sample is added in </w:t>
      </w:r>
      <w:proofErr w:type="gramStart"/>
      <w:r w:rsidRPr="004B64CE">
        <w:rPr>
          <w:lang w:val="en-IE"/>
        </w:rPr>
        <w:t>duplicate</w:t>
      </w:r>
      <w:proofErr w:type="gramEnd"/>
      <w:r w:rsidRPr="004B64CE">
        <w:rPr>
          <w:lang w:val="en-IE"/>
        </w:rPr>
        <w:t xml:space="preserve"> and each heated control antigen is inoculated in quadruple to appropriate wells</w:t>
      </w:r>
      <w:r w:rsidR="00870957" w:rsidRPr="004B64CE">
        <w:rPr>
          <w:lang w:val="en-IE"/>
        </w:rPr>
        <w:t xml:space="preserve"> in the solid</w:t>
      </w:r>
      <w:r w:rsidR="00E85E16" w:rsidRPr="004B64CE">
        <w:rPr>
          <w:lang w:val="en-IE"/>
        </w:rPr>
        <w:t>-</w:t>
      </w:r>
      <w:r w:rsidR="00870957" w:rsidRPr="004B64CE">
        <w:rPr>
          <w:lang w:val="en-IE"/>
        </w:rPr>
        <w:t>phase ELISA plate and</w:t>
      </w:r>
      <w:r w:rsidRPr="004B64CE">
        <w:rPr>
          <w:lang w:val="en-IE"/>
        </w:rPr>
        <w:t xml:space="preserve"> </w:t>
      </w:r>
      <w:r w:rsidR="00870957" w:rsidRPr="004B64CE">
        <w:rPr>
          <w:lang w:val="en-IE"/>
        </w:rPr>
        <w:t>incubated</w:t>
      </w:r>
      <w:r w:rsidRPr="004B64CE">
        <w:rPr>
          <w:lang w:val="en-IE"/>
        </w:rPr>
        <w:t xml:space="preserve"> for 1 hour at RT.</w:t>
      </w:r>
    </w:p>
    <w:p w14:paraId="4F76E7C0" w14:textId="77777777" w:rsidR="004D3DF2" w:rsidRPr="004B64CE" w:rsidRDefault="004D3DF2" w:rsidP="004D3DF2">
      <w:pPr>
        <w:pStyle w:val="i"/>
        <w:rPr>
          <w:lang w:val="en-IE"/>
        </w:rPr>
      </w:pPr>
      <w:r w:rsidRPr="004B64CE">
        <w:rPr>
          <w:lang w:val="en-IE"/>
        </w:rPr>
        <w:t>iv)</w:t>
      </w:r>
      <w:r w:rsidRPr="004B64CE">
        <w:rPr>
          <w:lang w:val="en-IE"/>
        </w:rPr>
        <w:tab/>
      </w:r>
      <w:r w:rsidRPr="004B64CE">
        <w:rPr>
          <w:i/>
          <w:lang w:val="en-IE"/>
        </w:rPr>
        <w:t>Detector:</w:t>
      </w:r>
      <w:r w:rsidRPr="004B64CE">
        <w:rPr>
          <w:lang w:val="en-IE"/>
        </w:rPr>
        <w:t xml:space="preserve"> To economise on reagents, screening of fluids is do</w:t>
      </w:r>
      <w:r w:rsidR="00870957" w:rsidRPr="004B64CE">
        <w:rPr>
          <w:lang w:val="en-IE"/>
        </w:rPr>
        <w:t xml:space="preserve">ne initially with the core </w:t>
      </w:r>
      <w:proofErr w:type="spellStart"/>
      <w:r w:rsidR="00870957" w:rsidRPr="004B64CE">
        <w:rPr>
          <w:lang w:val="en-IE"/>
        </w:rPr>
        <w:t>MAb</w:t>
      </w:r>
      <w:proofErr w:type="spellEnd"/>
      <w:r w:rsidR="00870957" w:rsidRPr="004B64CE">
        <w:rPr>
          <w:lang w:val="en-IE"/>
        </w:rPr>
        <w:t xml:space="preserve"> </w:t>
      </w:r>
      <w:r w:rsidRPr="004B64CE">
        <w:rPr>
          <w:lang w:val="en-IE"/>
        </w:rPr>
        <w:t>M</w:t>
      </w:r>
      <w:r w:rsidR="00870957" w:rsidRPr="004B64CE">
        <w:rPr>
          <w:lang w:val="en-IE"/>
        </w:rPr>
        <w:t xml:space="preserve">1825. </w:t>
      </w:r>
      <w:r w:rsidR="00E85E16" w:rsidRPr="004B64CE">
        <w:rPr>
          <w:lang w:val="en-IE"/>
        </w:rPr>
        <w:t xml:space="preserve">Diluted </w:t>
      </w:r>
      <w:proofErr w:type="spellStart"/>
      <w:r w:rsidR="00E85E16" w:rsidRPr="004B64CE">
        <w:rPr>
          <w:lang w:val="en-IE"/>
        </w:rPr>
        <w:t>MAb</w:t>
      </w:r>
      <w:proofErr w:type="spellEnd"/>
      <w:r w:rsidR="00E85E16" w:rsidRPr="004B64CE">
        <w:rPr>
          <w:lang w:val="en-IE"/>
        </w:rPr>
        <w:t xml:space="preserve"> M1825 (o</w:t>
      </w:r>
      <w:r w:rsidR="00870957" w:rsidRPr="004B64CE">
        <w:rPr>
          <w:lang w:val="en-IE"/>
        </w:rPr>
        <w:t>ptimally in PBST</w:t>
      </w:r>
      <w:r w:rsidR="00E85E16" w:rsidRPr="004B64CE">
        <w:rPr>
          <w:lang w:val="en-IE"/>
        </w:rPr>
        <w:t>)</w:t>
      </w:r>
      <w:r w:rsidR="00870957" w:rsidRPr="004B64CE">
        <w:rPr>
          <w:lang w:val="en-IE"/>
        </w:rPr>
        <w:t xml:space="preserve"> </w:t>
      </w:r>
      <w:r w:rsidRPr="004B64CE">
        <w:rPr>
          <w:lang w:val="en-IE"/>
        </w:rPr>
        <w:t>is added to each well of the ELISA plate</w:t>
      </w:r>
      <w:r w:rsidR="00E85E16" w:rsidRPr="004B64CE">
        <w:rPr>
          <w:lang w:val="en-IE"/>
        </w:rPr>
        <w:t>s</w:t>
      </w:r>
      <w:r w:rsidRPr="004B64CE">
        <w:rPr>
          <w:lang w:val="en-IE"/>
        </w:rPr>
        <w:t xml:space="preserve"> and</w:t>
      </w:r>
      <w:r w:rsidR="00E85E16" w:rsidRPr="004B64CE">
        <w:rPr>
          <w:lang w:val="en-IE"/>
        </w:rPr>
        <w:t xml:space="preserve"> the</w:t>
      </w:r>
      <w:r w:rsidRPr="004B64CE">
        <w:rPr>
          <w:lang w:val="en-IE"/>
        </w:rPr>
        <w:t xml:space="preserve"> plates are incubated for 1 hour at RT. Fluid</w:t>
      </w:r>
      <w:r w:rsidR="00870957" w:rsidRPr="004B64CE">
        <w:rPr>
          <w:lang w:val="en-IE"/>
        </w:rPr>
        <w:t xml:space="preserve">s that are positive using </w:t>
      </w:r>
      <w:proofErr w:type="spellStart"/>
      <w:r w:rsidR="00870957" w:rsidRPr="004B64CE">
        <w:rPr>
          <w:lang w:val="en-IE"/>
        </w:rPr>
        <w:t>M</w:t>
      </w:r>
      <w:r w:rsidR="00E85E16" w:rsidRPr="004B64CE">
        <w:rPr>
          <w:lang w:val="en-IE"/>
        </w:rPr>
        <w:t>A</w:t>
      </w:r>
      <w:r w:rsidR="00870957" w:rsidRPr="004B64CE">
        <w:rPr>
          <w:lang w:val="en-IE"/>
        </w:rPr>
        <w:t>b</w:t>
      </w:r>
      <w:proofErr w:type="spellEnd"/>
      <w:r w:rsidR="00870957" w:rsidRPr="004B64CE">
        <w:rPr>
          <w:lang w:val="en-IE"/>
        </w:rPr>
        <w:t xml:space="preserve"> M1825</w:t>
      </w:r>
      <w:r w:rsidRPr="004B64CE">
        <w:rPr>
          <w:lang w:val="en-IE"/>
        </w:rPr>
        <w:t xml:space="preserve"> are fur</w:t>
      </w:r>
      <w:r w:rsidR="00870957" w:rsidRPr="004B64CE">
        <w:rPr>
          <w:lang w:val="en-IE"/>
        </w:rPr>
        <w:t xml:space="preserve">ther tested using all four </w:t>
      </w:r>
      <w:proofErr w:type="spellStart"/>
      <w:r w:rsidR="00870957" w:rsidRPr="004B64CE">
        <w:rPr>
          <w:lang w:val="en-IE"/>
        </w:rPr>
        <w:t>MAbs</w:t>
      </w:r>
      <w:proofErr w:type="spellEnd"/>
      <w:r w:rsidR="00870957" w:rsidRPr="004B64CE">
        <w:rPr>
          <w:lang w:val="en-IE"/>
        </w:rPr>
        <w:t>.</w:t>
      </w:r>
    </w:p>
    <w:p w14:paraId="1FA58845" w14:textId="77777777" w:rsidR="004D3DF2" w:rsidRPr="004B64CE" w:rsidRDefault="004D3DF2" w:rsidP="004D3DF2">
      <w:pPr>
        <w:pStyle w:val="i"/>
        <w:rPr>
          <w:lang w:val="en-IE"/>
        </w:rPr>
      </w:pPr>
      <w:r w:rsidRPr="004B64CE">
        <w:rPr>
          <w:lang w:val="en-IE"/>
        </w:rPr>
        <w:t>v)</w:t>
      </w:r>
      <w:r w:rsidRPr="004B64CE">
        <w:rPr>
          <w:lang w:val="en-IE"/>
        </w:rPr>
        <w:tab/>
      </w:r>
      <w:r w:rsidRPr="004B64CE">
        <w:rPr>
          <w:i/>
          <w:lang w:val="en-IE"/>
        </w:rPr>
        <w:t>Conjugate:</w:t>
      </w:r>
      <w:r w:rsidRPr="004B64CE">
        <w:rPr>
          <w:lang w:val="en-IE"/>
        </w:rPr>
        <w:t xml:space="preserve"> Horseradish-peroxidase goat anti-mouse immunoglobulin G (heavy and light chains) conjugate, optimally diluted in PBST, is added to all wells and plates are incubated for 1 hour at RT.</w:t>
      </w:r>
    </w:p>
    <w:p w14:paraId="2C69788A" w14:textId="77777777" w:rsidR="004D3DF2" w:rsidRPr="004B64CE" w:rsidRDefault="004D3DF2" w:rsidP="004D3DF2">
      <w:pPr>
        <w:pStyle w:val="i"/>
        <w:rPr>
          <w:lang w:val="en-IE"/>
        </w:rPr>
      </w:pPr>
      <w:r w:rsidRPr="004B64CE">
        <w:rPr>
          <w:lang w:val="en-IE"/>
        </w:rPr>
        <w:t>vi)</w:t>
      </w:r>
      <w:r w:rsidRPr="004B64CE">
        <w:rPr>
          <w:lang w:val="en-IE"/>
        </w:rPr>
        <w:tab/>
      </w:r>
      <w:r w:rsidRPr="004B64CE">
        <w:rPr>
          <w:i/>
          <w:lang w:val="en-IE"/>
        </w:rPr>
        <w:t>Sub</w:t>
      </w:r>
      <w:r w:rsidR="006068B7" w:rsidRPr="004B64CE">
        <w:rPr>
          <w:i/>
          <w:lang w:val="en-IE"/>
        </w:rPr>
        <w:t>s</w:t>
      </w:r>
      <w:r w:rsidRPr="004B64CE">
        <w:rPr>
          <w:i/>
          <w:lang w:val="en-IE"/>
        </w:rPr>
        <w:t>trate:</w:t>
      </w:r>
      <w:r w:rsidRPr="004B64CE">
        <w:rPr>
          <w:lang w:val="en-IE"/>
        </w:rPr>
        <w:t xml:space="preserve"> 3,3’,5,5’-tetramethylbenzidine-hydrogen peroxide substrate is added to </w:t>
      </w:r>
      <w:proofErr w:type="gramStart"/>
      <w:r w:rsidRPr="004B64CE">
        <w:rPr>
          <w:lang w:val="en-IE"/>
        </w:rPr>
        <w:t>wells</w:t>
      </w:r>
      <w:proofErr w:type="gramEnd"/>
      <w:r w:rsidRPr="004B64CE">
        <w:rPr>
          <w:lang w:val="en-IE"/>
        </w:rPr>
        <w:t xml:space="preserve"> and </w:t>
      </w:r>
      <w:r w:rsidR="00E85E16" w:rsidRPr="004B64CE">
        <w:rPr>
          <w:lang w:val="en-IE"/>
        </w:rPr>
        <w:t xml:space="preserve">the </w:t>
      </w:r>
      <w:r w:rsidRPr="004B64CE">
        <w:rPr>
          <w:lang w:val="en-IE"/>
        </w:rPr>
        <w:t>plates</w:t>
      </w:r>
      <w:r w:rsidR="00E85E16" w:rsidRPr="004B64CE">
        <w:rPr>
          <w:lang w:val="en-IE"/>
        </w:rPr>
        <w:t xml:space="preserve"> are</w:t>
      </w:r>
      <w:r w:rsidRPr="004B64CE">
        <w:rPr>
          <w:lang w:val="en-IE"/>
        </w:rPr>
        <w:t xml:space="preserve"> placed on an orbital shaker for 10 minutes at RT. Optical densities</w:t>
      </w:r>
      <w:r w:rsidR="00E85E16" w:rsidRPr="004B64CE">
        <w:rPr>
          <w:lang w:val="en-IE"/>
        </w:rPr>
        <w:t xml:space="preserve"> (OD)</w:t>
      </w:r>
      <w:r w:rsidRPr="004B64CE">
        <w:rPr>
          <w:lang w:val="en-IE"/>
        </w:rPr>
        <w:t xml:space="preserve"> are immediately measured at 620 nm (OD</w:t>
      </w:r>
      <w:r w:rsidRPr="004B64CE">
        <w:rPr>
          <w:vertAlign w:val="subscript"/>
          <w:lang w:val="en-IE"/>
        </w:rPr>
        <w:t>620</w:t>
      </w:r>
      <w:r w:rsidRPr="004B64CE">
        <w:rPr>
          <w:lang w:val="en-IE"/>
        </w:rPr>
        <w:t xml:space="preserve">) using an ELISA reader. </w:t>
      </w:r>
    </w:p>
    <w:p w14:paraId="654205D2" w14:textId="77777777" w:rsidR="004D3DF2" w:rsidRPr="004B64CE" w:rsidRDefault="004D3DF2" w:rsidP="004D3DF2">
      <w:pPr>
        <w:pStyle w:val="afourthpara"/>
        <w:rPr>
          <w:lang w:val="en-IE"/>
        </w:rPr>
      </w:pPr>
      <w:r w:rsidRPr="004B64CE">
        <w:rPr>
          <w:lang w:val="en-IE"/>
        </w:rPr>
        <w:t xml:space="preserve">All reagent lots, including capture antiserum, control antigens, mouse </w:t>
      </w:r>
      <w:proofErr w:type="spellStart"/>
      <w:r w:rsidRPr="004B64CE">
        <w:rPr>
          <w:lang w:val="en-IE"/>
        </w:rPr>
        <w:t>MAbs</w:t>
      </w:r>
      <w:proofErr w:type="spellEnd"/>
      <w:r w:rsidRPr="004B64CE">
        <w:rPr>
          <w:lang w:val="en-IE"/>
        </w:rPr>
        <w:t xml:space="preserve"> and conjugate are tested beforehand by checkerboard titration to determine optimal dilutions used in routine testing of sample fluids. Throughout the test procedure, 100 µl volumes are used and plates are washed four times between stages using PBST. </w:t>
      </w:r>
    </w:p>
    <w:p w14:paraId="30E63244" w14:textId="77777777" w:rsidR="00A43D20" w:rsidRPr="004B64CE" w:rsidRDefault="004D3DF2" w:rsidP="007A62C2">
      <w:pPr>
        <w:pStyle w:val="iparalast"/>
        <w:spacing w:line="240" w:lineRule="auto"/>
        <w:rPr>
          <w:lang w:val="en-IE"/>
        </w:rPr>
      </w:pPr>
      <w:r w:rsidRPr="004B64CE">
        <w:rPr>
          <w:lang w:val="en-IE"/>
        </w:rPr>
        <w:t>vii)</w:t>
      </w:r>
      <w:r w:rsidRPr="004B64CE">
        <w:rPr>
          <w:lang w:val="en-IE"/>
        </w:rPr>
        <w:tab/>
      </w:r>
      <w:r w:rsidRPr="004B64CE">
        <w:rPr>
          <w:i/>
          <w:lang w:val="en-IE"/>
        </w:rPr>
        <w:t>Interpretation of the results:</w:t>
      </w:r>
      <w:r w:rsidRPr="004B64CE">
        <w:rPr>
          <w:lang w:val="en-IE"/>
        </w:rPr>
        <w:t xml:space="preserve"> To be ELISA positive, the fluid must be positive against not only the core </w:t>
      </w:r>
      <w:proofErr w:type="spellStart"/>
      <w:r w:rsidRPr="004B64CE">
        <w:rPr>
          <w:lang w:val="en-IE"/>
        </w:rPr>
        <w:t>MAb</w:t>
      </w:r>
      <w:proofErr w:type="spellEnd"/>
      <w:r w:rsidRPr="004B64CE">
        <w:rPr>
          <w:lang w:val="en-IE"/>
        </w:rPr>
        <w:t xml:space="preserve"> but also to at least one of the serotype-specific </w:t>
      </w:r>
      <w:proofErr w:type="spellStart"/>
      <w:r w:rsidRPr="004B64CE">
        <w:rPr>
          <w:lang w:val="en-IE"/>
        </w:rPr>
        <w:t>MAbs</w:t>
      </w:r>
      <w:proofErr w:type="spellEnd"/>
      <w:r w:rsidRPr="004B64CE">
        <w:rPr>
          <w:lang w:val="en-IE"/>
        </w:rPr>
        <w:t xml:space="preserve">. In initial screening using </w:t>
      </w:r>
      <w:proofErr w:type="spellStart"/>
      <w:r w:rsidRPr="004B64CE">
        <w:rPr>
          <w:lang w:val="en-IE"/>
        </w:rPr>
        <w:t>MAb</w:t>
      </w:r>
      <w:proofErr w:type="spellEnd"/>
      <w:r w:rsidRPr="004B64CE">
        <w:rPr>
          <w:lang w:val="en-IE"/>
        </w:rPr>
        <w:t xml:space="preserve"> M1825, the mean OD</w:t>
      </w:r>
      <w:r w:rsidRPr="004B64CE">
        <w:rPr>
          <w:vertAlign w:val="subscript"/>
          <w:lang w:val="en-IE"/>
        </w:rPr>
        <w:t>620</w:t>
      </w:r>
      <w:r w:rsidRPr="004B64CE">
        <w:rPr>
          <w:lang w:val="en-IE"/>
        </w:rPr>
        <w:t xml:space="preserve"> of </w:t>
      </w:r>
      <w:proofErr w:type="gramStart"/>
      <w:r w:rsidRPr="004B64CE">
        <w:rPr>
          <w:lang w:val="en-IE"/>
        </w:rPr>
        <w:t>the each</w:t>
      </w:r>
      <w:proofErr w:type="gramEnd"/>
      <w:r w:rsidRPr="004B64CE">
        <w:rPr>
          <w:lang w:val="en-IE"/>
        </w:rPr>
        <w:t xml:space="preserve"> test sample is divided by the mean OD</w:t>
      </w:r>
      <w:r w:rsidRPr="004B64CE">
        <w:rPr>
          <w:vertAlign w:val="subscript"/>
          <w:lang w:val="en-IE"/>
        </w:rPr>
        <w:t>620</w:t>
      </w:r>
      <w:r w:rsidRPr="004B64CE">
        <w:rPr>
          <w:lang w:val="en-IE"/>
        </w:rPr>
        <w:t xml:space="preserve"> obtained from strong positive </w:t>
      </w:r>
      <w:r w:rsidRPr="004B64CE">
        <w:rPr>
          <w:i/>
          <w:lang w:val="en-IE"/>
        </w:rPr>
        <w:t>C. </w:t>
      </w:r>
      <w:proofErr w:type="spellStart"/>
      <w:r w:rsidRPr="004B64CE">
        <w:rPr>
          <w:i/>
          <w:lang w:val="en-IE"/>
        </w:rPr>
        <w:t>fetus</w:t>
      </w:r>
      <w:proofErr w:type="spellEnd"/>
      <w:r w:rsidRPr="004B64CE">
        <w:rPr>
          <w:i/>
          <w:lang w:val="en-IE"/>
        </w:rPr>
        <w:t xml:space="preserve"> </w:t>
      </w:r>
      <w:r w:rsidRPr="004B64CE">
        <w:rPr>
          <w:lang w:val="en-IE"/>
        </w:rPr>
        <w:t xml:space="preserve">subsp. </w:t>
      </w:r>
      <w:proofErr w:type="spellStart"/>
      <w:r w:rsidRPr="004B64CE">
        <w:rPr>
          <w:i/>
          <w:lang w:val="en-IE"/>
        </w:rPr>
        <w:t>fetus</w:t>
      </w:r>
      <w:proofErr w:type="spellEnd"/>
      <w:r w:rsidRPr="004B64CE">
        <w:rPr>
          <w:lang w:val="en-IE"/>
        </w:rPr>
        <w:t xml:space="preserve"> serotype B control antigen and multiplied by 100% to obtain a per cent positivity (%P). Any test fluid with a %P greater than or equal to 14% is considered positive and tested further with all four </w:t>
      </w:r>
      <w:proofErr w:type="spellStart"/>
      <w:r w:rsidRPr="004B64CE">
        <w:rPr>
          <w:lang w:val="en-IE"/>
        </w:rPr>
        <w:t>MAbs</w:t>
      </w:r>
      <w:proofErr w:type="spellEnd"/>
      <w:r w:rsidRPr="004B64CE">
        <w:rPr>
          <w:lang w:val="en-IE"/>
        </w:rPr>
        <w:t xml:space="preserve"> in the procedure. A repeat positive with M1825 and an OD</w:t>
      </w:r>
      <w:r w:rsidRPr="004B64CE">
        <w:rPr>
          <w:vertAlign w:val="subscript"/>
          <w:lang w:val="en-IE"/>
        </w:rPr>
        <w:t>620</w:t>
      </w:r>
      <w:r w:rsidRPr="004B64CE">
        <w:rPr>
          <w:lang w:val="en-IE"/>
        </w:rPr>
        <w:t xml:space="preserve"> value greater than or equal to 0.2 with at least one of the other three serotype-specific </w:t>
      </w:r>
      <w:proofErr w:type="spellStart"/>
      <w:r w:rsidRPr="004B64CE">
        <w:rPr>
          <w:lang w:val="en-IE"/>
        </w:rPr>
        <w:t>MAb</w:t>
      </w:r>
      <w:proofErr w:type="spellEnd"/>
      <w:r w:rsidRPr="004B64CE">
        <w:rPr>
          <w:lang w:val="en-IE"/>
        </w:rPr>
        <w:t xml:space="preserve"> is a positive ELISA result for the detection of </w:t>
      </w:r>
      <w:r w:rsidRPr="004B64CE">
        <w:rPr>
          <w:i/>
          <w:lang w:val="en-IE"/>
        </w:rPr>
        <w:t xml:space="preserve">C. </w:t>
      </w:r>
      <w:proofErr w:type="spellStart"/>
      <w:r w:rsidRPr="004B64CE">
        <w:rPr>
          <w:i/>
          <w:lang w:val="en-IE"/>
        </w:rPr>
        <w:t>fetus</w:t>
      </w:r>
      <w:proofErr w:type="spellEnd"/>
      <w:r w:rsidRPr="004B64CE">
        <w:rPr>
          <w:i/>
          <w:lang w:val="en-IE"/>
        </w:rPr>
        <w:t xml:space="preserve"> </w:t>
      </w:r>
      <w:r w:rsidRPr="004B64CE">
        <w:rPr>
          <w:lang w:val="en-IE"/>
        </w:rPr>
        <w:t>ssp. in the original test fluid sample. All TEM vials corresponding to ELISA positive fluid samples are cultured as described in Section B.1.</w:t>
      </w:r>
      <w:r w:rsidR="0094108F" w:rsidRPr="004B64CE">
        <w:rPr>
          <w:lang w:val="en-IE"/>
        </w:rPr>
        <w:t xml:space="preserve">4 </w:t>
      </w:r>
      <w:r w:rsidR="0094108F" w:rsidRPr="004B64CE">
        <w:rPr>
          <w:i/>
          <w:lang w:val="en-IE"/>
        </w:rPr>
        <w:t xml:space="preserve">Isolation of </w:t>
      </w:r>
      <w:r w:rsidR="0094108F" w:rsidRPr="004B64CE">
        <w:rPr>
          <w:lang w:val="en-IE"/>
        </w:rPr>
        <w:t xml:space="preserve">Campylobacter </w:t>
      </w:r>
      <w:proofErr w:type="spellStart"/>
      <w:r w:rsidR="0094108F" w:rsidRPr="004B64CE">
        <w:rPr>
          <w:lang w:val="en-IE"/>
        </w:rPr>
        <w:t>fetus</w:t>
      </w:r>
      <w:proofErr w:type="spellEnd"/>
      <w:r w:rsidRPr="004B64CE">
        <w:rPr>
          <w:lang w:val="en-IE"/>
        </w:rPr>
        <w:t xml:space="preserve"> for confirmation and to determine the subspecies of the cultured isolate.</w:t>
      </w:r>
    </w:p>
    <w:p w14:paraId="70681176" w14:textId="77777777" w:rsidR="00BB52B1" w:rsidRDefault="00BB52B1">
      <w:pPr>
        <w:spacing w:after="0" w:line="240" w:lineRule="auto"/>
        <w:rPr>
          <w:rFonts w:ascii="Söhne Halbfett" w:eastAsiaTheme="minorEastAsia" w:hAnsi="Söhne Halbfett" w:cs="Arial"/>
          <w:sz w:val="20"/>
          <w:lang w:val="en-IE"/>
        </w:rPr>
      </w:pPr>
      <w:r>
        <w:rPr>
          <w:lang w:val="en-IE"/>
        </w:rPr>
        <w:br w:type="page"/>
      </w:r>
    </w:p>
    <w:p w14:paraId="0A23208A" w14:textId="01C4A7DA" w:rsidR="00D212B6" w:rsidRPr="004B64CE" w:rsidRDefault="007B6CCB" w:rsidP="002A527B">
      <w:pPr>
        <w:pStyle w:val="11"/>
        <w:rPr>
          <w:lang w:val="en-IE"/>
        </w:rPr>
      </w:pPr>
      <w:r w:rsidRPr="004B64CE">
        <w:rPr>
          <w:lang w:val="en-IE"/>
        </w:rPr>
        <w:lastRenderedPageBreak/>
        <w:t>1.</w:t>
      </w:r>
      <w:r w:rsidR="00776D7A" w:rsidRPr="004B64CE">
        <w:rPr>
          <w:lang w:val="en-IE"/>
        </w:rPr>
        <w:t>9</w:t>
      </w:r>
      <w:r w:rsidRPr="004B64CE">
        <w:rPr>
          <w:lang w:val="en-IE"/>
        </w:rPr>
        <w:t>.</w:t>
      </w:r>
      <w:r w:rsidR="00D212B6" w:rsidRPr="004B64CE">
        <w:rPr>
          <w:lang w:val="en-IE"/>
        </w:rPr>
        <w:tab/>
        <w:t xml:space="preserve">Molecular identification of </w:t>
      </w:r>
      <w:r w:rsidR="00D212B6" w:rsidRPr="004B64CE">
        <w:rPr>
          <w:i/>
          <w:iCs/>
          <w:lang w:val="en-IE"/>
        </w:rPr>
        <w:t>Campylobacter</w:t>
      </w:r>
      <w:r w:rsidR="00D212B6" w:rsidRPr="004B64CE">
        <w:rPr>
          <w:lang w:val="en-IE"/>
        </w:rPr>
        <w:t xml:space="preserve"> </w:t>
      </w:r>
      <w:proofErr w:type="spellStart"/>
      <w:r w:rsidR="00D212B6" w:rsidRPr="004B64CE">
        <w:rPr>
          <w:i/>
          <w:lang w:val="en-IE"/>
        </w:rPr>
        <w:t>fetus</w:t>
      </w:r>
      <w:proofErr w:type="spellEnd"/>
      <w:r w:rsidR="00D212B6" w:rsidRPr="004B64CE">
        <w:rPr>
          <w:i/>
          <w:lang w:val="en-IE"/>
        </w:rPr>
        <w:t xml:space="preserve"> </w:t>
      </w:r>
      <w:r w:rsidR="00D212B6" w:rsidRPr="004B64CE">
        <w:rPr>
          <w:lang w:val="en-IE"/>
        </w:rPr>
        <w:t>subspecies</w:t>
      </w:r>
    </w:p>
    <w:p w14:paraId="3087FC34" w14:textId="61F15222" w:rsidR="00997507" w:rsidRPr="004B64CE" w:rsidRDefault="00F36C47" w:rsidP="00D64504">
      <w:pPr>
        <w:pStyle w:val="11Para"/>
        <w:rPr>
          <w:lang w:val="en-IE"/>
        </w:rPr>
      </w:pPr>
      <w:r w:rsidRPr="004B64CE">
        <w:rPr>
          <w:lang w:val="en-IE"/>
        </w:rPr>
        <w:t xml:space="preserve">The use of clinical samples for direct PCR has not been successfully demonstrated and can result in nonspecific amplification. </w:t>
      </w:r>
      <w:r w:rsidR="001778BA" w:rsidRPr="004B64CE">
        <w:rPr>
          <w:lang w:val="en-IE"/>
        </w:rPr>
        <w:t>The method is therefore not recommended for primary diagnosis.</w:t>
      </w:r>
      <w:r w:rsidR="00DA2B45" w:rsidRPr="004B64CE">
        <w:rPr>
          <w:lang w:val="en-IE"/>
        </w:rPr>
        <w:t xml:space="preserve"> It is however possible to perform PCR from TTE medium after enrichment.</w:t>
      </w:r>
    </w:p>
    <w:p w14:paraId="6BE3342D" w14:textId="7F3FAC25" w:rsidR="002A6999" w:rsidRPr="0087177D" w:rsidRDefault="003620BF" w:rsidP="00D64504">
      <w:pPr>
        <w:pStyle w:val="11Para"/>
        <w:rPr>
          <w:u w:val="double"/>
          <w:lang w:val="en-IE"/>
        </w:rPr>
      </w:pPr>
      <w:r w:rsidRPr="004B64CE">
        <w:rPr>
          <w:lang w:val="en-IE"/>
        </w:rPr>
        <w:t xml:space="preserve">Several molecular methods for the identification of </w:t>
      </w:r>
      <w:r w:rsidRPr="004B64CE">
        <w:rPr>
          <w:i/>
          <w:lang w:val="en-IE"/>
        </w:rPr>
        <w:t xml:space="preserve">C. </w:t>
      </w:r>
      <w:proofErr w:type="spellStart"/>
      <w:r w:rsidRPr="004B64CE">
        <w:rPr>
          <w:i/>
          <w:lang w:val="en-IE"/>
        </w:rPr>
        <w:t>fetus</w:t>
      </w:r>
      <w:proofErr w:type="spellEnd"/>
      <w:r w:rsidRPr="004B64CE">
        <w:rPr>
          <w:lang w:val="en-IE"/>
        </w:rPr>
        <w:t xml:space="preserve"> subspecies have been described</w:t>
      </w:r>
      <w:r w:rsidR="00C659DF" w:rsidRPr="004B64CE">
        <w:rPr>
          <w:lang w:val="en-IE"/>
        </w:rPr>
        <w:t xml:space="preserve">, </w:t>
      </w:r>
      <w:r w:rsidR="007D0C30" w:rsidRPr="004B64CE">
        <w:rPr>
          <w:lang w:val="en-IE"/>
        </w:rPr>
        <w:t>including</w:t>
      </w:r>
      <w:r w:rsidR="00C83900" w:rsidRPr="004B64CE">
        <w:rPr>
          <w:lang w:val="en-IE"/>
        </w:rPr>
        <w:t xml:space="preserve"> 16S sequencing </w:t>
      </w:r>
      <w:r w:rsidR="00F96A96" w:rsidRPr="004B64CE">
        <w:rPr>
          <w:lang w:val="en-IE"/>
        </w:rPr>
        <w:t>(</w:t>
      </w:r>
      <w:proofErr w:type="spellStart"/>
      <w:r w:rsidR="004E1192" w:rsidRPr="001D5AE3">
        <w:rPr>
          <w:lang w:val="en-IE"/>
        </w:rPr>
        <w:t>Gorkiewicz</w:t>
      </w:r>
      <w:proofErr w:type="spellEnd"/>
      <w:r w:rsidR="004E1192" w:rsidRPr="001D5AE3">
        <w:rPr>
          <w:lang w:val="en-IE"/>
        </w:rPr>
        <w:t xml:space="preserve"> </w:t>
      </w:r>
      <w:r w:rsidR="00DF5840" w:rsidRPr="001D5AE3">
        <w:rPr>
          <w:i/>
          <w:lang w:val="en-IE"/>
        </w:rPr>
        <w:t>et al</w:t>
      </w:r>
      <w:r w:rsidR="004E1192" w:rsidRPr="001D5AE3">
        <w:rPr>
          <w:lang w:val="en-IE"/>
        </w:rPr>
        <w:t>., 2003</w:t>
      </w:r>
      <w:r w:rsidR="00C51652" w:rsidRPr="001D5AE3">
        <w:rPr>
          <w:strike/>
          <w:lang w:val="en-IE"/>
        </w:rPr>
        <w:t>;</w:t>
      </w:r>
      <w:r w:rsidR="00F96A96" w:rsidRPr="001D5AE3">
        <w:rPr>
          <w:strike/>
          <w:lang w:val="en-IE"/>
        </w:rPr>
        <w:t xml:space="preserve"> </w:t>
      </w:r>
      <w:r w:rsidR="008C57F7" w:rsidRPr="001D5AE3">
        <w:rPr>
          <w:strike/>
          <w:lang w:val="en-IE"/>
        </w:rPr>
        <w:t>On &amp; Harrington, 2001</w:t>
      </w:r>
      <w:r w:rsidR="00F96A96" w:rsidRPr="004B64CE">
        <w:rPr>
          <w:lang w:val="en-IE"/>
        </w:rPr>
        <w:t>)</w:t>
      </w:r>
      <w:r w:rsidR="00C83900" w:rsidRPr="004B64CE">
        <w:rPr>
          <w:lang w:val="en-IE"/>
        </w:rPr>
        <w:t>,</w:t>
      </w:r>
      <w:r w:rsidR="007D0C30" w:rsidRPr="004B64CE">
        <w:rPr>
          <w:lang w:val="en-IE"/>
        </w:rPr>
        <w:t xml:space="preserve"> </w:t>
      </w:r>
      <w:r w:rsidR="00C659DF" w:rsidRPr="00A41702">
        <w:rPr>
          <w:strike/>
          <w:lang w:val="en-IE"/>
        </w:rPr>
        <w:t xml:space="preserve">PFGE </w:t>
      </w:r>
      <w:r w:rsidR="00F96A96" w:rsidRPr="00A41702">
        <w:rPr>
          <w:strike/>
          <w:lang w:val="en-IE"/>
        </w:rPr>
        <w:t>(</w:t>
      </w:r>
      <w:r w:rsidR="008C57F7" w:rsidRPr="001D5AE3">
        <w:rPr>
          <w:strike/>
          <w:lang w:val="en-IE"/>
        </w:rPr>
        <w:t>On &amp; Harrington, 2001</w:t>
      </w:r>
      <w:r w:rsidR="00F96A96" w:rsidRPr="00A41702">
        <w:rPr>
          <w:strike/>
          <w:lang w:val="en-IE"/>
        </w:rPr>
        <w:t>)</w:t>
      </w:r>
      <w:r w:rsidR="00C659DF" w:rsidRPr="00A41702">
        <w:rPr>
          <w:strike/>
          <w:lang w:val="en-IE"/>
        </w:rPr>
        <w:t xml:space="preserve">, AFLP </w:t>
      </w:r>
      <w:r w:rsidR="00F96A96" w:rsidRPr="001D5AE3">
        <w:rPr>
          <w:strike/>
          <w:lang w:val="en-IE"/>
        </w:rPr>
        <w:t>(</w:t>
      </w:r>
      <w:r w:rsidR="008C57F7" w:rsidRPr="001D5AE3">
        <w:rPr>
          <w:strike/>
          <w:lang w:val="en-IE"/>
        </w:rPr>
        <w:t xml:space="preserve">Wagenaar </w:t>
      </w:r>
      <w:r w:rsidR="00DF5840" w:rsidRPr="001D5AE3">
        <w:rPr>
          <w:i/>
          <w:strike/>
          <w:lang w:val="en-IE"/>
        </w:rPr>
        <w:t>et al</w:t>
      </w:r>
      <w:r w:rsidR="008C57F7" w:rsidRPr="001D5AE3">
        <w:rPr>
          <w:strike/>
          <w:lang w:val="en-IE"/>
        </w:rPr>
        <w:t>., 2001</w:t>
      </w:r>
      <w:r w:rsidR="00F96A96" w:rsidRPr="001D5AE3">
        <w:rPr>
          <w:strike/>
          <w:lang w:val="en-IE"/>
        </w:rPr>
        <w:t>)</w:t>
      </w:r>
      <w:r w:rsidR="00C659DF" w:rsidRPr="001D5AE3">
        <w:rPr>
          <w:strike/>
          <w:lang w:val="en-IE"/>
        </w:rPr>
        <w:t>,</w:t>
      </w:r>
      <w:r w:rsidR="00C659DF" w:rsidRPr="00A41702">
        <w:rPr>
          <w:strike/>
          <w:lang w:val="en-IE"/>
        </w:rPr>
        <w:t xml:space="preserve"> </w:t>
      </w:r>
      <w:r w:rsidR="00C659DF" w:rsidRPr="004B64CE">
        <w:rPr>
          <w:lang w:val="en-IE"/>
        </w:rPr>
        <w:t xml:space="preserve">and MLST </w:t>
      </w:r>
      <w:r w:rsidR="00F96A96" w:rsidRPr="004B64CE">
        <w:rPr>
          <w:lang w:val="en-IE"/>
        </w:rPr>
        <w:t>(</w:t>
      </w:r>
      <w:r w:rsidR="008C57F7" w:rsidRPr="001D5AE3">
        <w:rPr>
          <w:lang w:val="en-IE"/>
        </w:rPr>
        <w:t xml:space="preserve">van Bergen </w:t>
      </w:r>
      <w:r w:rsidR="00DF5840" w:rsidRPr="001D5AE3">
        <w:rPr>
          <w:i/>
          <w:lang w:val="en-IE"/>
        </w:rPr>
        <w:t>et al</w:t>
      </w:r>
      <w:r w:rsidR="008C57F7" w:rsidRPr="001D5AE3">
        <w:rPr>
          <w:lang w:val="en-IE"/>
        </w:rPr>
        <w:t>., 2005a</w:t>
      </w:r>
      <w:r w:rsidR="00F96A96" w:rsidRPr="004B64CE">
        <w:rPr>
          <w:lang w:val="en-IE"/>
        </w:rPr>
        <w:t>)</w:t>
      </w:r>
      <w:r w:rsidRPr="004B64CE">
        <w:rPr>
          <w:lang w:val="en-IE"/>
        </w:rPr>
        <w:t xml:space="preserve">. </w:t>
      </w:r>
      <w:r w:rsidR="00AB24C3" w:rsidRPr="004B64CE">
        <w:rPr>
          <w:lang w:val="en-IE"/>
        </w:rPr>
        <w:t xml:space="preserve">MLST was recommended </w:t>
      </w:r>
      <w:r w:rsidR="00BF58C7" w:rsidRPr="004B64CE">
        <w:rPr>
          <w:lang w:val="en-IE"/>
        </w:rPr>
        <w:t>for the</w:t>
      </w:r>
      <w:r w:rsidR="00AB24C3" w:rsidRPr="004B64CE">
        <w:rPr>
          <w:lang w:val="en-IE"/>
        </w:rPr>
        <w:t xml:space="preserve"> differentiat</w:t>
      </w:r>
      <w:r w:rsidR="00BF58C7" w:rsidRPr="004B64CE">
        <w:rPr>
          <w:lang w:val="en-IE"/>
        </w:rPr>
        <w:t>ion of</w:t>
      </w:r>
      <w:r w:rsidR="00AB24C3" w:rsidRPr="004B64CE">
        <w:rPr>
          <w:lang w:val="en-IE"/>
        </w:rPr>
        <w:t xml:space="preserve"> </w:t>
      </w:r>
      <w:proofErr w:type="spellStart"/>
      <w:r w:rsidR="00AB24C3" w:rsidRPr="004B64CE">
        <w:rPr>
          <w:lang w:val="en-IE"/>
        </w:rPr>
        <w:t>Cff</w:t>
      </w:r>
      <w:proofErr w:type="spellEnd"/>
      <w:r w:rsidR="00AB24C3" w:rsidRPr="004B64CE">
        <w:rPr>
          <w:lang w:val="en-IE"/>
        </w:rPr>
        <w:t xml:space="preserve"> and </w:t>
      </w:r>
      <w:proofErr w:type="spellStart"/>
      <w:r w:rsidR="00AB24C3" w:rsidRPr="004B64CE">
        <w:rPr>
          <w:lang w:val="en-IE"/>
        </w:rPr>
        <w:t>Cfv</w:t>
      </w:r>
      <w:proofErr w:type="spellEnd"/>
      <w:r w:rsidR="00AB24C3" w:rsidRPr="004B64CE">
        <w:rPr>
          <w:lang w:val="en-IE"/>
        </w:rPr>
        <w:t xml:space="preserve"> strains</w:t>
      </w:r>
      <w:r w:rsidR="00BF58C7" w:rsidRPr="004B64CE">
        <w:rPr>
          <w:lang w:val="en-IE"/>
        </w:rPr>
        <w:t>;</w:t>
      </w:r>
      <w:r w:rsidR="00AB24C3" w:rsidRPr="004B64CE">
        <w:rPr>
          <w:lang w:val="en-IE"/>
        </w:rPr>
        <w:t xml:space="preserve"> </w:t>
      </w:r>
      <w:r w:rsidR="00AB24C3" w:rsidRPr="005E2B6A">
        <w:rPr>
          <w:strike/>
          <w:lang w:val="en-IE"/>
        </w:rPr>
        <w:t xml:space="preserve">a recent study </w:t>
      </w:r>
      <w:r w:rsidR="00BF58C7" w:rsidRPr="004B64CE">
        <w:rPr>
          <w:lang w:val="en-IE"/>
        </w:rPr>
        <w:t>however</w:t>
      </w:r>
      <w:r w:rsidR="005E2B6A" w:rsidRPr="005E2B6A">
        <w:rPr>
          <w:u w:val="double"/>
          <w:lang w:val="en-IE"/>
        </w:rPr>
        <w:t>, a study</w:t>
      </w:r>
      <w:r w:rsidR="00BF58C7" w:rsidRPr="004B64CE">
        <w:rPr>
          <w:lang w:val="en-IE"/>
        </w:rPr>
        <w:t xml:space="preserve"> </w:t>
      </w:r>
      <w:r w:rsidR="00AB24C3" w:rsidRPr="004B64CE">
        <w:rPr>
          <w:lang w:val="en-IE"/>
        </w:rPr>
        <w:t xml:space="preserve">described a </w:t>
      </w:r>
      <w:proofErr w:type="spellStart"/>
      <w:r w:rsidR="00AB24C3" w:rsidRPr="004B64CE">
        <w:rPr>
          <w:lang w:val="en-IE"/>
        </w:rPr>
        <w:t>Cff</w:t>
      </w:r>
      <w:proofErr w:type="spellEnd"/>
      <w:r w:rsidR="00AB24C3" w:rsidRPr="004B64CE">
        <w:rPr>
          <w:lang w:val="en-IE"/>
        </w:rPr>
        <w:t xml:space="preserve"> strain </w:t>
      </w:r>
      <w:r w:rsidR="00BF58C7" w:rsidRPr="004B64CE">
        <w:rPr>
          <w:lang w:val="en-IE"/>
        </w:rPr>
        <w:t xml:space="preserve">that </w:t>
      </w:r>
      <w:r w:rsidR="00AB24C3" w:rsidRPr="004B64CE">
        <w:rPr>
          <w:lang w:val="en-IE"/>
        </w:rPr>
        <w:t xml:space="preserve">was isolated with the </w:t>
      </w:r>
      <w:proofErr w:type="spellStart"/>
      <w:r w:rsidR="00AB24C3" w:rsidRPr="004B64CE">
        <w:rPr>
          <w:lang w:val="en-IE"/>
        </w:rPr>
        <w:t>Cfv</w:t>
      </w:r>
      <w:proofErr w:type="spellEnd"/>
      <w:r w:rsidR="00AB24C3" w:rsidRPr="004B64CE">
        <w:rPr>
          <w:lang w:val="en-IE"/>
        </w:rPr>
        <w:t>-associated MLST ST-4 genotype (</w:t>
      </w:r>
      <w:r w:rsidR="00AB24C3" w:rsidRPr="001D5AE3">
        <w:rPr>
          <w:lang w:val="en-IE"/>
        </w:rPr>
        <w:t xml:space="preserve">Iraola </w:t>
      </w:r>
      <w:r w:rsidR="00AB24C3" w:rsidRPr="001D5AE3">
        <w:rPr>
          <w:i/>
          <w:lang w:val="en-IE"/>
        </w:rPr>
        <w:t>et al.</w:t>
      </w:r>
      <w:r w:rsidR="00AB24C3" w:rsidRPr="001D5AE3">
        <w:rPr>
          <w:lang w:val="en-IE"/>
        </w:rPr>
        <w:t>, 2015</w:t>
      </w:r>
      <w:r w:rsidR="00AB24C3" w:rsidRPr="004B64CE">
        <w:rPr>
          <w:lang w:val="en-IE"/>
        </w:rPr>
        <w:t xml:space="preserve">), showing that MLST is </w:t>
      </w:r>
      <w:r w:rsidR="00BF58C7" w:rsidRPr="004B64CE">
        <w:rPr>
          <w:lang w:val="en-IE"/>
        </w:rPr>
        <w:t xml:space="preserve">also </w:t>
      </w:r>
      <w:r w:rsidR="00AB24C3" w:rsidRPr="004B64CE">
        <w:rPr>
          <w:lang w:val="en-IE"/>
        </w:rPr>
        <w:t xml:space="preserve">not </w:t>
      </w:r>
      <w:r w:rsidR="004E1E4C" w:rsidRPr="004B64CE">
        <w:rPr>
          <w:lang w:val="en-IE"/>
        </w:rPr>
        <w:t>fully</w:t>
      </w:r>
      <w:r w:rsidR="00AB24C3" w:rsidRPr="004B64CE">
        <w:rPr>
          <w:lang w:val="en-IE"/>
        </w:rPr>
        <w:t xml:space="preserve"> </w:t>
      </w:r>
      <w:r w:rsidR="004E1E4C" w:rsidRPr="004B64CE">
        <w:rPr>
          <w:lang w:val="en-IE"/>
        </w:rPr>
        <w:t>reliable</w:t>
      </w:r>
      <w:r w:rsidR="00AB24C3" w:rsidRPr="004B64CE">
        <w:rPr>
          <w:lang w:val="en-IE"/>
        </w:rPr>
        <w:t xml:space="preserve"> </w:t>
      </w:r>
      <w:r w:rsidR="00BF58C7" w:rsidRPr="004B64CE">
        <w:rPr>
          <w:lang w:val="en-IE"/>
        </w:rPr>
        <w:t xml:space="preserve">for </w:t>
      </w:r>
      <w:r w:rsidR="00AB24C3" w:rsidRPr="004B64CE">
        <w:rPr>
          <w:i/>
          <w:lang w:val="en-IE"/>
        </w:rPr>
        <w:t xml:space="preserve">C. </w:t>
      </w:r>
      <w:proofErr w:type="spellStart"/>
      <w:r w:rsidR="00AB24C3" w:rsidRPr="004B64CE">
        <w:rPr>
          <w:i/>
          <w:lang w:val="en-IE"/>
        </w:rPr>
        <w:t>fetus</w:t>
      </w:r>
      <w:proofErr w:type="spellEnd"/>
      <w:r w:rsidR="00AB24C3" w:rsidRPr="004B64CE">
        <w:rPr>
          <w:lang w:val="en-IE"/>
        </w:rPr>
        <w:t xml:space="preserve"> subspecies</w:t>
      </w:r>
      <w:r w:rsidR="00A6136A" w:rsidRPr="004B64CE">
        <w:rPr>
          <w:lang w:val="en-IE"/>
        </w:rPr>
        <w:t xml:space="preserve"> differentiation</w:t>
      </w:r>
      <w:r w:rsidR="00AB24C3" w:rsidRPr="004B64CE">
        <w:rPr>
          <w:lang w:val="en-IE"/>
        </w:rPr>
        <w:t xml:space="preserve">. </w:t>
      </w:r>
      <w:r w:rsidR="00AB24C3" w:rsidRPr="009862D1">
        <w:rPr>
          <w:strike/>
          <w:lang w:val="en-IE"/>
        </w:rPr>
        <w:t xml:space="preserve">Whole genome sequencing </w:t>
      </w:r>
      <w:r w:rsidR="009862D1" w:rsidRPr="009862D1">
        <w:rPr>
          <w:u w:val="double"/>
          <w:lang w:val="en-IE"/>
        </w:rPr>
        <w:t>WGS</w:t>
      </w:r>
      <w:r w:rsidR="009862D1">
        <w:rPr>
          <w:lang w:val="en-IE"/>
        </w:rPr>
        <w:t xml:space="preserve"> </w:t>
      </w:r>
      <w:r w:rsidR="00AB24C3" w:rsidRPr="004B64CE">
        <w:rPr>
          <w:lang w:val="en-IE"/>
        </w:rPr>
        <w:t xml:space="preserve">can be used for a very reliable </w:t>
      </w:r>
      <w:r w:rsidR="00AB24C3" w:rsidRPr="00D06A2D">
        <w:rPr>
          <w:strike/>
          <w:lang w:val="en-IE"/>
        </w:rPr>
        <w:t>characteri</w:t>
      </w:r>
      <w:r w:rsidR="00C92DCA" w:rsidRPr="00D06A2D">
        <w:rPr>
          <w:strike/>
          <w:lang w:val="en-IE"/>
        </w:rPr>
        <w:t>s</w:t>
      </w:r>
      <w:r w:rsidR="00AB24C3" w:rsidRPr="00D06A2D">
        <w:rPr>
          <w:strike/>
          <w:lang w:val="en-IE"/>
        </w:rPr>
        <w:t xml:space="preserve">ation </w:t>
      </w:r>
      <w:r w:rsidR="00D06A2D" w:rsidRPr="00D06A2D">
        <w:rPr>
          <w:u w:val="double"/>
          <w:lang w:val="en-IE"/>
        </w:rPr>
        <w:t>genomic identification</w:t>
      </w:r>
      <w:r w:rsidR="00D06A2D">
        <w:rPr>
          <w:lang w:val="en-IE"/>
        </w:rPr>
        <w:t xml:space="preserve"> </w:t>
      </w:r>
      <w:r w:rsidR="00AB24C3" w:rsidRPr="004B64CE">
        <w:rPr>
          <w:lang w:val="en-IE"/>
        </w:rPr>
        <w:t xml:space="preserve">of </w:t>
      </w:r>
      <w:r w:rsidR="00A6136A" w:rsidRPr="004B64CE">
        <w:rPr>
          <w:i/>
          <w:lang w:val="en-IE"/>
        </w:rPr>
        <w:t>C. </w:t>
      </w:r>
      <w:proofErr w:type="spellStart"/>
      <w:r w:rsidR="00AB24C3" w:rsidRPr="004B64CE">
        <w:rPr>
          <w:i/>
          <w:lang w:val="en-IE"/>
        </w:rPr>
        <w:t>fetus</w:t>
      </w:r>
      <w:proofErr w:type="spellEnd"/>
      <w:r w:rsidR="00AB24C3" w:rsidRPr="004B64CE">
        <w:rPr>
          <w:lang w:val="en-IE"/>
        </w:rPr>
        <w:t xml:space="preserve"> strains (</w:t>
      </w:r>
      <w:r w:rsidR="00AB24C3" w:rsidRPr="001D5AE3">
        <w:rPr>
          <w:lang w:val="en-IE"/>
        </w:rPr>
        <w:t>van der Graaf</w:t>
      </w:r>
      <w:r w:rsidR="00A27D2F" w:rsidRPr="001D5AE3">
        <w:rPr>
          <w:lang w:val="en-IE"/>
        </w:rPr>
        <w:t xml:space="preserve">-van </w:t>
      </w:r>
      <w:proofErr w:type="spellStart"/>
      <w:r w:rsidR="00A27D2F" w:rsidRPr="001D5AE3">
        <w:rPr>
          <w:lang w:val="en-IE"/>
        </w:rPr>
        <w:t>Bloois</w:t>
      </w:r>
      <w:proofErr w:type="spellEnd"/>
      <w:r w:rsidR="00AB24C3" w:rsidRPr="001D5AE3">
        <w:rPr>
          <w:lang w:val="en-IE"/>
        </w:rPr>
        <w:t xml:space="preserve"> </w:t>
      </w:r>
      <w:r w:rsidR="00AB24C3" w:rsidRPr="001D5AE3">
        <w:rPr>
          <w:i/>
          <w:lang w:val="en-IE"/>
        </w:rPr>
        <w:t>et al</w:t>
      </w:r>
      <w:r w:rsidR="00AB24C3" w:rsidRPr="001D5AE3">
        <w:rPr>
          <w:lang w:val="en-IE"/>
        </w:rPr>
        <w:t xml:space="preserve">., </w:t>
      </w:r>
      <w:r w:rsidR="00AB24C3" w:rsidRPr="001D5AE3">
        <w:rPr>
          <w:strike/>
          <w:lang w:val="en-IE"/>
        </w:rPr>
        <w:t>2014</w:t>
      </w:r>
      <w:r w:rsidR="00E82F36" w:rsidRPr="001D5AE3">
        <w:rPr>
          <w:strike/>
          <w:lang w:val="en-IE"/>
        </w:rPr>
        <w:t xml:space="preserve"> </w:t>
      </w:r>
      <w:r w:rsidR="00E82F36" w:rsidRPr="001D5AE3">
        <w:rPr>
          <w:u w:val="double"/>
          <w:lang w:val="en-IE"/>
        </w:rPr>
        <w:t>2024</w:t>
      </w:r>
      <w:r w:rsidR="00AB24C3" w:rsidRPr="004B64CE">
        <w:rPr>
          <w:lang w:val="en-IE"/>
        </w:rPr>
        <w:t>)</w:t>
      </w:r>
      <w:r w:rsidR="00AB24C3" w:rsidRPr="00E82F36">
        <w:rPr>
          <w:strike/>
          <w:lang w:val="en-IE"/>
        </w:rPr>
        <w:t>, but this method is expensive and</w:t>
      </w:r>
      <w:r w:rsidR="00650900" w:rsidRPr="00E82F36">
        <w:rPr>
          <w:strike/>
          <w:lang w:val="en-IE"/>
        </w:rPr>
        <w:t xml:space="preserve"> currently</w:t>
      </w:r>
      <w:r w:rsidR="00AB24C3" w:rsidRPr="00E82F36">
        <w:rPr>
          <w:strike/>
          <w:lang w:val="en-IE"/>
        </w:rPr>
        <w:t xml:space="preserve"> not </w:t>
      </w:r>
      <w:r w:rsidR="00650900" w:rsidRPr="00E82F36">
        <w:rPr>
          <w:strike/>
          <w:lang w:val="en-IE"/>
        </w:rPr>
        <w:t xml:space="preserve">widely used in </w:t>
      </w:r>
      <w:r w:rsidR="00AB24C3" w:rsidRPr="00E82F36">
        <w:rPr>
          <w:strike/>
          <w:lang w:val="en-IE"/>
        </w:rPr>
        <w:t>diagnostic laboratories</w:t>
      </w:r>
      <w:r w:rsidR="00AB24C3" w:rsidRPr="004B64CE">
        <w:rPr>
          <w:lang w:val="en-IE"/>
        </w:rPr>
        <w:t xml:space="preserve">. </w:t>
      </w:r>
      <w:r w:rsidR="0087177D" w:rsidRPr="0087177D">
        <w:rPr>
          <w:u w:val="double"/>
          <w:lang w:val="en-IE"/>
        </w:rPr>
        <w:t xml:space="preserve">Furthermore, the web-page </w:t>
      </w:r>
      <w:hyperlink r:id="rId20" w:history="1">
        <w:r w:rsidR="0087177D" w:rsidRPr="0087177D">
          <w:rPr>
            <w:rStyle w:val="Hyperlink"/>
            <w:u w:val="double"/>
            <w:lang w:val="en-IE"/>
          </w:rPr>
          <w:t>https://klif.uu.nl/cfvcatch</w:t>
        </w:r>
      </w:hyperlink>
      <w:r w:rsidR="0087177D" w:rsidRPr="0087177D">
        <w:rPr>
          <w:u w:val="double"/>
          <w:lang w:val="en-IE"/>
        </w:rPr>
        <w:t xml:space="preserve"> was developed as an online tool for identification of </w:t>
      </w:r>
      <w:r w:rsidR="0087177D" w:rsidRPr="0087177D">
        <w:rPr>
          <w:i/>
          <w:iCs/>
          <w:u w:val="double"/>
          <w:lang w:val="en-IE"/>
        </w:rPr>
        <w:t xml:space="preserve">C. </w:t>
      </w:r>
      <w:proofErr w:type="spellStart"/>
      <w:r w:rsidR="0087177D" w:rsidRPr="0087177D">
        <w:rPr>
          <w:i/>
          <w:iCs/>
          <w:u w:val="double"/>
          <w:lang w:val="en-IE"/>
        </w:rPr>
        <w:t>fetus</w:t>
      </w:r>
      <w:proofErr w:type="spellEnd"/>
      <w:r w:rsidR="0087177D" w:rsidRPr="0087177D">
        <w:rPr>
          <w:u w:val="double"/>
          <w:lang w:val="en-IE"/>
        </w:rPr>
        <w:t xml:space="preserve"> genomes to </w:t>
      </w:r>
      <w:r w:rsidR="0087177D">
        <w:rPr>
          <w:u w:val="double"/>
          <w:lang w:val="en-IE"/>
        </w:rPr>
        <w:t xml:space="preserve">the </w:t>
      </w:r>
      <w:r w:rsidR="0087177D" w:rsidRPr="0087177D">
        <w:rPr>
          <w:u w:val="double"/>
          <w:lang w:val="en-IE"/>
        </w:rPr>
        <w:t>subspecies level, to perform phylogenetic analysis with reference genomes and to identify antimicrobial resistan</w:t>
      </w:r>
      <w:r w:rsidR="00B55EF5">
        <w:rPr>
          <w:u w:val="double"/>
          <w:lang w:val="en-IE"/>
        </w:rPr>
        <w:t>t</w:t>
      </w:r>
      <w:r w:rsidR="0087177D" w:rsidRPr="0087177D">
        <w:rPr>
          <w:u w:val="double"/>
          <w:lang w:val="en-IE"/>
        </w:rPr>
        <w:t xml:space="preserve"> genes.</w:t>
      </w:r>
    </w:p>
    <w:p w14:paraId="06558D29" w14:textId="20EFCD8E" w:rsidR="002A6999" w:rsidRDefault="00197460" w:rsidP="6F7B7453">
      <w:pPr>
        <w:pStyle w:val="11Para"/>
        <w:spacing w:before="100" w:beforeAutospacing="1"/>
        <w:rPr>
          <w:lang w:val="en-IE"/>
        </w:rPr>
      </w:pPr>
      <w:r w:rsidRPr="6F7B7453">
        <w:rPr>
          <w:u w:val="double"/>
          <w:lang w:val="en-IE"/>
        </w:rPr>
        <w:t>PCR assays are the best option for</w:t>
      </w:r>
      <w:r w:rsidRPr="6F7B7453">
        <w:rPr>
          <w:lang w:val="en-IE"/>
        </w:rPr>
        <w:t xml:space="preserve"> </w:t>
      </w:r>
      <w:r w:rsidR="008E4F06" w:rsidRPr="6F7B7453">
        <w:rPr>
          <w:lang w:val="en-IE"/>
        </w:rPr>
        <w:t xml:space="preserve">routine </w:t>
      </w:r>
      <w:r w:rsidR="00864753" w:rsidRPr="6F7B7453">
        <w:rPr>
          <w:lang w:val="en-IE"/>
        </w:rPr>
        <w:t>diagnostic laboratories</w:t>
      </w:r>
      <w:r w:rsidR="00864753" w:rsidRPr="6F7B7453">
        <w:rPr>
          <w:strike/>
          <w:lang w:val="en-IE"/>
        </w:rPr>
        <w:t xml:space="preserve"> would be served best by a </w:t>
      </w:r>
      <w:r w:rsidR="003C2816" w:rsidRPr="6F7B7453">
        <w:rPr>
          <w:strike/>
          <w:lang w:val="en-IE"/>
        </w:rPr>
        <w:t>PCR assay</w:t>
      </w:r>
      <w:r w:rsidR="00864753" w:rsidRPr="6F7B7453">
        <w:rPr>
          <w:lang w:val="en-IE"/>
        </w:rPr>
        <w:t xml:space="preserve">. Several PCRs have </w:t>
      </w:r>
      <w:r w:rsidR="00864753" w:rsidRPr="6F7B7453">
        <w:rPr>
          <w:strike/>
          <w:lang w:val="en-IE"/>
        </w:rPr>
        <w:t xml:space="preserve">been </w:t>
      </w:r>
      <w:r w:rsidR="00864753" w:rsidRPr="6F7B7453">
        <w:rPr>
          <w:lang w:val="en-IE"/>
        </w:rPr>
        <w:t>claimed to be subspecies specific</w:t>
      </w:r>
      <w:r w:rsidR="003355F3" w:rsidRPr="6F7B7453">
        <w:rPr>
          <w:lang w:val="en-IE"/>
        </w:rPr>
        <w:t>,</w:t>
      </w:r>
      <w:r w:rsidR="00864753" w:rsidRPr="6F7B7453">
        <w:rPr>
          <w:lang w:val="en-IE"/>
        </w:rPr>
        <w:t xml:space="preserve"> including those developed by </w:t>
      </w:r>
      <w:r w:rsidR="00864753" w:rsidRPr="001D5AE3">
        <w:rPr>
          <w:lang w:val="en-IE"/>
        </w:rPr>
        <w:t xml:space="preserve">Hum </w:t>
      </w:r>
      <w:r w:rsidR="00DF5840" w:rsidRPr="001D5AE3">
        <w:rPr>
          <w:i/>
          <w:lang w:val="en-IE"/>
        </w:rPr>
        <w:t>et al</w:t>
      </w:r>
      <w:r w:rsidR="00864753" w:rsidRPr="001D5AE3">
        <w:rPr>
          <w:lang w:val="en-IE"/>
        </w:rPr>
        <w:t>.</w:t>
      </w:r>
      <w:r w:rsidR="00CC3255" w:rsidRPr="001D5AE3">
        <w:rPr>
          <w:lang w:val="en-IE"/>
        </w:rPr>
        <w:t xml:space="preserve"> </w:t>
      </w:r>
      <w:r w:rsidR="007A5A70" w:rsidRPr="001D5AE3">
        <w:rPr>
          <w:lang w:val="nl-NL"/>
        </w:rPr>
        <w:t>(1997</w:t>
      </w:r>
      <w:r w:rsidR="007A5A70" w:rsidRPr="6F7B7453">
        <w:rPr>
          <w:lang w:val="nl-NL"/>
        </w:rPr>
        <w:t xml:space="preserve">), </w:t>
      </w:r>
      <w:r w:rsidR="007A5A70" w:rsidRPr="001D5AE3">
        <w:rPr>
          <w:lang w:val="nl-NL"/>
        </w:rPr>
        <w:t xml:space="preserve">Wang </w:t>
      </w:r>
      <w:r w:rsidR="007A5A70" w:rsidRPr="001D5AE3">
        <w:rPr>
          <w:i/>
          <w:lang w:val="nl-NL"/>
        </w:rPr>
        <w:t>et al</w:t>
      </w:r>
      <w:r w:rsidR="007A5A70" w:rsidRPr="001D5AE3">
        <w:rPr>
          <w:lang w:val="nl-NL"/>
        </w:rPr>
        <w:t>. (2002),</w:t>
      </w:r>
      <w:r w:rsidR="007A5A70" w:rsidRPr="6F7B7453">
        <w:rPr>
          <w:lang w:val="nl-NL"/>
        </w:rPr>
        <w:t xml:space="preserve"> </w:t>
      </w:r>
      <w:r w:rsidR="007A5A70" w:rsidRPr="001D5AE3">
        <w:rPr>
          <w:lang w:val="nl-NL"/>
        </w:rPr>
        <w:t xml:space="preserve">Tu </w:t>
      </w:r>
      <w:r w:rsidR="007A5A70" w:rsidRPr="001D5AE3">
        <w:rPr>
          <w:i/>
          <w:lang w:val="nl-NL"/>
        </w:rPr>
        <w:t>et al</w:t>
      </w:r>
      <w:r w:rsidR="007A5A70" w:rsidRPr="001D5AE3">
        <w:rPr>
          <w:lang w:val="nl-NL"/>
        </w:rPr>
        <w:t>. (2005</w:t>
      </w:r>
      <w:r w:rsidR="00F96A96" w:rsidRPr="001D5AE3">
        <w:rPr>
          <w:lang w:val="nl-NL"/>
        </w:rPr>
        <w:t>)</w:t>
      </w:r>
      <w:r w:rsidR="001C041E" w:rsidRPr="001D5AE3">
        <w:rPr>
          <w:lang w:val="nl-NL"/>
        </w:rPr>
        <w:t>,</w:t>
      </w:r>
      <w:r w:rsidR="007A5A70" w:rsidRPr="001D5AE3">
        <w:rPr>
          <w:lang w:val="nl-NL"/>
        </w:rPr>
        <w:t xml:space="preserve"> van Bergen </w:t>
      </w:r>
      <w:r w:rsidR="007A5A70" w:rsidRPr="001D5AE3">
        <w:rPr>
          <w:i/>
          <w:lang w:val="nl-NL"/>
        </w:rPr>
        <w:t>et al</w:t>
      </w:r>
      <w:r w:rsidR="007A5A70" w:rsidRPr="001D5AE3">
        <w:rPr>
          <w:lang w:val="nl-NL"/>
        </w:rPr>
        <w:t xml:space="preserve">. </w:t>
      </w:r>
      <w:r w:rsidR="00F96A96" w:rsidRPr="001D5AE3">
        <w:rPr>
          <w:lang w:val="nl-NL"/>
        </w:rPr>
        <w:t>(2</w:t>
      </w:r>
      <w:r w:rsidR="008C57F7" w:rsidRPr="001D5AE3">
        <w:rPr>
          <w:lang w:val="nl-NL"/>
        </w:rPr>
        <w:t>00</w:t>
      </w:r>
      <w:r w:rsidR="00F96A96" w:rsidRPr="001D5AE3">
        <w:rPr>
          <w:lang w:val="nl-NL"/>
        </w:rPr>
        <w:t>5</w:t>
      </w:r>
      <w:r w:rsidR="008C57F7" w:rsidRPr="001D5AE3">
        <w:rPr>
          <w:lang w:val="nl-NL"/>
        </w:rPr>
        <w:t>c</w:t>
      </w:r>
      <w:r w:rsidR="00F96A96" w:rsidRPr="6F7B7453">
        <w:rPr>
          <w:lang w:val="nl-NL"/>
        </w:rPr>
        <w:t>)</w:t>
      </w:r>
      <w:r w:rsidR="00BF120D" w:rsidRPr="6F7B7453">
        <w:rPr>
          <w:u w:val="double"/>
          <w:lang w:val="nl-NL"/>
        </w:rPr>
        <w:t>,</w:t>
      </w:r>
      <w:r w:rsidR="0040256B" w:rsidRPr="6F7B7453">
        <w:rPr>
          <w:lang w:val="nl-NL"/>
        </w:rPr>
        <w:t xml:space="preserve"> </w:t>
      </w:r>
      <w:r w:rsidR="0040256B" w:rsidRPr="6F7B7453">
        <w:rPr>
          <w:strike/>
          <w:lang w:val="nl-NL"/>
        </w:rPr>
        <w:t xml:space="preserve">and </w:t>
      </w:r>
      <w:r w:rsidR="0040256B" w:rsidRPr="001D5AE3">
        <w:rPr>
          <w:lang w:val="nl-NL"/>
        </w:rPr>
        <w:t xml:space="preserve">Abril </w:t>
      </w:r>
      <w:r w:rsidR="007A5A70" w:rsidRPr="001D5AE3">
        <w:rPr>
          <w:i/>
          <w:lang w:val="nl-NL"/>
        </w:rPr>
        <w:t>et al.</w:t>
      </w:r>
      <w:r w:rsidR="0040256B" w:rsidRPr="001D5AE3">
        <w:rPr>
          <w:lang w:val="nl-NL"/>
        </w:rPr>
        <w:t xml:space="preserve"> (2007</w:t>
      </w:r>
      <w:r w:rsidR="0040256B" w:rsidRPr="6F7B7453">
        <w:rPr>
          <w:lang w:val="nl-NL"/>
        </w:rPr>
        <w:t>)</w:t>
      </w:r>
      <w:r w:rsidR="00D54097" w:rsidRPr="6F7B7453">
        <w:rPr>
          <w:lang w:val="nl-NL"/>
        </w:rPr>
        <w:t xml:space="preserve"> </w:t>
      </w:r>
      <w:r w:rsidR="00D54097" w:rsidRPr="6F7B7453">
        <w:rPr>
          <w:u w:val="double"/>
          <w:lang w:val="nl-NL"/>
        </w:rPr>
        <w:t xml:space="preserve">and </w:t>
      </w:r>
      <w:r w:rsidR="00856D47" w:rsidRPr="001D5AE3">
        <w:rPr>
          <w:u w:val="double"/>
          <w:lang w:val="nl-NL"/>
        </w:rPr>
        <w:t xml:space="preserve">van der Graaf-van Bloois </w:t>
      </w:r>
      <w:r w:rsidR="00856D47" w:rsidRPr="001D5AE3">
        <w:rPr>
          <w:i/>
          <w:u w:val="double"/>
          <w:lang w:val="nl-NL"/>
        </w:rPr>
        <w:t>et al.</w:t>
      </w:r>
      <w:r w:rsidR="00856D47" w:rsidRPr="001D5AE3">
        <w:rPr>
          <w:u w:val="double"/>
          <w:lang w:val="nl-NL"/>
        </w:rPr>
        <w:t xml:space="preserve"> </w:t>
      </w:r>
      <w:r w:rsidR="00856D47" w:rsidRPr="001D5AE3">
        <w:rPr>
          <w:u w:val="double"/>
          <w:lang w:val="en-IE"/>
        </w:rPr>
        <w:t>(2024</w:t>
      </w:r>
      <w:r w:rsidR="00856D47" w:rsidRPr="6F7B7453">
        <w:rPr>
          <w:u w:val="double"/>
          <w:lang w:val="en-IE"/>
        </w:rPr>
        <w:t>)</w:t>
      </w:r>
      <w:r w:rsidR="00864753" w:rsidRPr="6F7B7453">
        <w:rPr>
          <w:lang w:val="en-IE"/>
        </w:rPr>
        <w:t xml:space="preserve">. </w:t>
      </w:r>
      <w:r w:rsidR="004A422A" w:rsidRPr="6F7B7453">
        <w:rPr>
          <w:lang w:val="en-IE"/>
        </w:rPr>
        <w:t xml:space="preserve">However, </w:t>
      </w:r>
      <w:proofErr w:type="gramStart"/>
      <w:r w:rsidR="004A422A" w:rsidRPr="6F7B7453">
        <w:rPr>
          <w:strike/>
          <w:lang w:val="en-IE"/>
        </w:rPr>
        <w:t>a</w:t>
      </w:r>
      <w:proofErr w:type="gramEnd"/>
      <w:r w:rsidR="004A422A" w:rsidRPr="6F7B7453">
        <w:rPr>
          <w:strike/>
          <w:lang w:val="en-IE"/>
        </w:rPr>
        <w:t xml:space="preserve"> </w:t>
      </w:r>
      <w:r w:rsidR="00C12C6D" w:rsidRPr="6F7B7453">
        <w:rPr>
          <w:u w:val="double"/>
          <w:lang w:val="en-IE"/>
        </w:rPr>
        <w:t>only the recently described</w:t>
      </w:r>
      <w:r w:rsidR="00C12C6D" w:rsidRPr="6F7B7453">
        <w:rPr>
          <w:lang w:val="en-IE"/>
        </w:rPr>
        <w:t xml:space="preserve"> </w:t>
      </w:r>
      <w:r w:rsidR="004A422A" w:rsidRPr="6F7B7453">
        <w:rPr>
          <w:lang w:val="en-IE"/>
        </w:rPr>
        <w:t xml:space="preserve">PCR assay </w:t>
      </w:r>
      <w:r w:rsidR="004A422A" w:rsidRPr="6F7B7453">
        <w:rPr>
          <w:strike/>
          <w:lang w:val="en-IE"/>
        </w:rPr>
        <w:t>that identifies</w:t>
      </w:r>
      <w:r w:rsidR="004A422A" w:rsidRPr="6F7B7453">
        <w:rPr>
          <w:lang w:val="en-IE"/>
        </w:rPr>
        <w:t xml:space="preserve"> </w:t>
      </w:r>
      <w:r w:rsidR="00C12C6D" w:rsidRPr="6F7B7453">
        <w:rPr>
          <w:u w:val="double"/>
          <w:lang w:val="en-IE"/>
        </w:rPr>
        <w:t xml:space="preserve">targeting the </w:t>
      </w:r>
      <w:proofErr w:type="spellStart"/>
      <w:r w:rsidR="00C12C6D" w:rsidRPr="6F7B7453">
        <w:rPr>
          <w:i/>
          <w:iCs/>
          <w:u w:val="double"/>
          <w:lang w:val="en-IE"/>
        </w:rPr>
        <w:t>asd</w:t>
      </w:r>
      <w:proofErr w:type="spellEnd"/>
      <w:r w:rsidR="00C12C6D" w:rsidRPr="6F7B7453">
        <w:rPr>
          <w:u w:val="double"/>
          <w:lang w:val="en-IE"/>
        </w:rPr>
        <w:t xml:space="preserve"> gene </w:t>
      </w:r>
      <w:r w:rsidR="001C5499" w:rsidRPr="6F7B7453">
        <w:rPr>
          <w:u w:val="double"/>
          <w:lang w:val="en-IE"/>
        </w:rPr>
        <w:t>can</w:t>
      </w:r>
      <w:r w:rsidR="00C12C6D" w:rsidRPr="6F7B7453">
        <w:rPr>
          <w:u w:val="double"/>
          <w:lang w:val="en-IE"/>
        </w:rPr>
        <w:t xml:space="preserve"> identify</w:t>
      </w:r>
      <w:r w:rsidR="00C12C6D" w:rsidRPr="6F7B7453">
        <w:rPr>
          <w:lang w:val="en-IE"/>
        </w:rPr>
        <w:t xml:space="preserve"> </w:t>
      </w:r>
      <w:r w:rsidR="004A422A" w:rsidRPr="6F7B7453">
        <w:rPr>
          <w:i/>
          <w:iCs/>
          <w:lang w:val="en-IE"/>
        </w:rPr>
        <w:t>C.</w:t>
      </w:r>
      <w:r w:rsidR="001C5499" w:rsidRPr="6F7B7453">
        <w:rPr>
          <w:i/>
          <w:iCs/>
          <w:lang w:val="en-IE"/>
        </w:rPr>
        <w:t> </w:t>
      </w:r>
      <w:proofErr w:type="spellStart"/>
      <w:r w:rsidR="004A422A" w:rsidRPr="6F7B7453">
        <w:rPr>
          <w:i/>
          <w:iCs/>
          <w:lang w:val="en-IE"/>
        </w:rPr>
        <w:t>fetus</w:t>
      </w:r>
      <w:proofErr w:type="spellEnd"/>
      <w:r w:rsidR="004A422A" w:rsidRPr="6F7B7453">
        <w:rPr>
          <w:lang w:val="en-IE"/>
        </w:rPr>
        <w:t xml:space="preserve"> isolates </w:t>
      </w:r>
      <w:r w:rsidR="003C2816" w:rsidRPr="6F7B7453">
        <w:rPr>
          <w:lang w:val="en-IE"/>
        </w:rPr>
        <w:t>reliabl</w:t>
      </w:r>
      <w:r w:rsidR="00A6136A" w:rsidRPr="6F7B7453">
        <w:rPr>
          <w:lang w:val="en-IE"/>
        </w:rPr>
        <w:t>y</w:t>
      </w:r>
      <w:r w:rsidR="003C2816" w:rsidRPr="6F7B7453">
        <w:rPr>
          <w:lang w:val="en-IE"/>
        </w:rPr>
        <w:t xml:space="preserve"> </w:t>
      </w:r>
      <w:r w:rsidR="004A422A" w:rsidRPr="6F7B7453">
        <w:rPr>
          <w:lang w:val="en-IE"/>
        </w:rPr>
        <w:t xml:space="preserve">to </w:t>
      </w:r>
      <w:r w:rsidR="00E476F6" w:rsidRPr="6F7B7453">
        <w:rPr>
          <w:lang w:val="en-IE"/>
        </w:rPr>
        <w:t xml:space="preserve">the </w:t>
      </w:r>
      <w:r w:rsidR="004A422A" w:rsidRPr="6F7B7453">
        <w:rPr>
          <w:lang w:val="en-IE"/>
        </w:rPr>
        <w:t xml:space="preserve">subspecies level </w:t>
      </w:r>
      <w:r w:rsidR="004A422A" w:rsidRPr="6F7B7453">
        <w:rPr>
          <w:strike/>
          <w:lang w:val="en-IE"/>
        </w:rPr>
        <w:t>is not available</w:t>
      </w:r>
      <w:r w:rsidR="008B07CE" w:rsidRPr="6F7B7453">
        <w:rPr>
          <w:strike/>
          <w:lang w:val="en-IE"/>
        </w:rPr>
        <w:t xml:space="preserve"> </w:t>
      </w:r>
      <w:r w:rsidR="008B07CE" w:rsidRPr="6F7B7453">
        <w:rPr>
          <w:lang w:val="en-IE"/>
        </w:rPr>
        <w:t>(</w:t>
      </w:r>
      <w:r w:rsidR="008B07CE" w:rsidRPr="001D5AE3">
        <w:rPr>
          <w:lang w:val="en-IE"/>
        </w:rPr>
        <w:t xml:space="preserve">van der </w:t>
      </w:r>
      <w:r w:rsidR="00A27D2F" w:rsidRPr="001D5AE3">
        <w:rPr>
          <w:lang w:val="en-IE"/>
        </w:rPr>
        <w:t xml:space="preserve">Graaf-van </w:t>
      </w:r>
      <w:proofErr w:type="spellStart"/>
      <w:r w:rsidR="00A27D2F" w:rsidRPr="001D5AE3">
        <w:rPr>
          <w:lang w:val="en-IE"/>
        </w:rPr>
        <w:t>Bloois</w:t>
      </w:r>
      <w:proofErr w:type="spellEnd"/>
      <w:r w:rsidR="00A27D2F" w:rsidRPr="001D5AE3">
        <w:rPr>
          <w:lang w:val="en-IE"/>
        </w:rPr>
        <w:t xml:space="preserve"> </w:t>
      </w:r>
      <w:r w:rsidR="004A422A" w:rsidRPr="001D5AE3">
        <w:rPr>
          <w:i/>
          <w:lang w:val="en-IE"/>
        </w:rPr>
        <w:t>et al.</w:t>
      </w:r>
      <w:r w:rsidR="004A422A" w:rsidRPr="001D5AE3">
        <w:rPr>
          <w:lang w:val="en-IE"/>
        </w:rPr>
        <w:t xml:space="preserve">, </w:t>
      </w:r>
      <w:r w:rsidR="004A422A" w:rsidRPr="001D5AE3">
        <w:rPr>
          <w:strike/>
          <w:lang w:val="en-IE"/>
        </w:rPr>
        <w:t>2013</w:t>
      </w:r>
      <w:r w:rsidR="003355F3" w:rsidRPr="6F7B7453">
        <w:rPr>
          <w:strike/>
          <w:lang w:val="en-IE"/>
        </w:rPr>
        <w:t xml:space="preserve"> </w:t>
      </w:r>
      <w:r w:rsidR="003355F3" w:rsidRPr="6F7B7453">
        <w:rPr>
          <w:u w:val="double"/>
          <w:lang w:val="en-IE"/>
        </w:rPr>
        <w:t>2024</w:t>
      </w:r>
      <w:r w:rsidR="004A422A" w:rsidRPr="6F7B7453">
        <w:rPr>
          <w:lang w:val="en-IE"/>
        </w:rPr>
        <w:t xml:space="preserve">) (Table </w:t>
      </w:r>
      <w:r w:rsidR="00C92DCA" w:rsidRPr="6F7B7453">
        <w:rPr>
          <w:lang w:val="en-IE"/>
        </w:rPr>
        <w:t>3</w:t>
      </w:r>
      <w:r w:rsidR="004A422A" w:rsidRPr="6F7B7453">
        <w:rPr>
          <w:lang w:val="en-IE"/>
        </w:rPr>
        <w:t>).</w:t>
      </w:r>
    </w:p>
    <w:p w14:paraId="1570EBEA" w14:textId="77777777" w:rsidR="00EF1E6A" w:rsidRPr="000C0DCA" w:rsidRDefault="00EF1E6A" w:rsidP="00EF1E6A">
      <w:pPr>
        <w:pStyle w:val="1110"/>
        <w:rPr>
          <w:u w:val="double"/>
        </w:rPr>
      </w:pPr>
      <w:r w:rsidRPr="000C0DCA">
        <w:rPr>
          <w:u w:val="double"/>
        </w:rPr>
        <w:t>Conventional PCR</w:t>
      </w:r>
    </w:p>
    <w:tbl>
      <w:tblPr>
        <w:tblStyle w:val="LightShading-Accent1"/>
        <w:tblW w:w="10395" w:type="dxa"/>
        <w:tblInd w:w="-619" w:type="dxa"/>
        <w:tblLayout w:type="fixed"/>
        <w:tblLook w:val="0660" w:firstRow="1" w:lastRow="1" w:firstColumn="0" w:lastColumn="0" w:noHBand="1" w:noVBand="1"/>
      </w:tblPr>
      <w:tblGrid>
        <w:gridCol w:w="1134"/>
        <w:gridCol w:w="5102"/>
        <w:gridCol w:w="1842"/>
        <w:gridCol w:w="2317"/>
      </w:tblGrid>
      <w:tr w:rsidR="00EF1E6A" w:rsidRPr="000C0DCA" w14:paraId="62311288" w14:textId="77777777" w:rsidTr="00632587">
        <w:trPr>
          <w:cnfStyle w:val="100000000000" w:firstRow="1" w:lastRow="0" w:firstColumn="0" w:lastColumn="0" w:oddVBand="0" w:evenVBand="0" w:oddHBand="0" w:evenHBand="0" w:firstRowFirstColumn="0" w:firstRowLastColumn="0" w:lastRowFirstColumn="0" w:lastRowLastColumn="0"/>
          <w:trHeight w:val="236"/>
        </w:trPr>
        <w:tc>
          <w:tcPr>
            <w:tcW w:w="1134" w:type="dxa"/>
            <w:tcBorders>
              <w:top w:val="single" w:sz="4" w:space="0" w:color="auto"/>
              <w:left w:val="single" w:sz="4" w:space="0" w:color="auto"/>
              <w:bottom w:val="single" w:sz="4" w:space="0" w:color="auto"/>
              <w:right w:val="single" w:sz="4" w:space="0" w:color="auto"/>
            </w:tcBorders>
            <w:shd w:val="clear" w:color="auto" w:fill="BFBFBF" w:themeFill="background1" w:themeFillShade="BF"/>
            <w:noWrap/>
            <w:vAlign w:val="center"/>
          </w:tcPr>
          <w:p w14:paraId="1D653EF1" w14:textId="77777777" w:rsidR="00EF1E6A" w:rsidRPr="000C0DCA" w:rsidRDefault="00EF1E6A" w:rsidP="004A451A">
            <w:pPr>
              <w:spacing w:before="120"/>
              <w:jc w:val="center"/>
              <w:rPr>
                <w:rFonts w:ascii="Söhne Kräftig" w:hAnsi="Söhne Kräftig"/>
                <w:b w:val="0"/>
                <w:color w:val="auto"/>
                <w:sz w:val="16"/>
                <w:szCs w:val="16"/>
                <w:u w:val="double"/>
                <w:lang w:val="en-IE"/>
              </w:rPr>
            </w:pPr>
            <w:r w:rsidRPr="000C0DCA">
              <w:rPr>
                <w:rFonts w:ascii="Söhne Kräftig" w:hAnsi="Söhne Kräftig"/>
                <w:b w:val="0"/>
                <w:color w:val="auto"/>
                <w:sz w:val="16"/>
                <w:szCs w:val="16"/>
                <w:u w:val="double"/>
                <w:lang w:val="en-IE"/>
              </w:rPr>
              <w:t>Pathogen/</w:t>
            </w:r>
            <w:r w:rsidRPr="000C0DCA">
              <w:rPr>
                <w:rFonts w:ascii="Söhne Kräftig" w:hAnsi="Söhne Kräftig"/>
                <w:b w:val="0"/>
                <w:color w:val="auto"/>
                <w:sz w:val="16"/>
                <w:szCs w:val="16"/>
                <w:u w:val="double"/>
                <w:lang w:val="en-IE"/>
              </w:rPr>
              <w:br/>
              <w:t>target gene</w:t>
            </w:r>
          </w:p>
        </w:tc>
        <w:tc>
          <w:tcPr>
            <w:tcW w:w="5102" w:type="dxa"/>
            <w:tcBorders>
              <w:top w:val="single" w:sz="4" w:space="0" w:color="auto"/>
              <w:left w:val="single" w:sz="4" w:space="0" w:color="auto"/>
              <w:bottom w:val="single" w:sz="4" w:space="0" w:color="auto"/>
              <w:right w:val="single" w:sz="4" w:space="0" w:color="auto"/>
            </w:tcBorders>
            <w:shd w:val="clear" w:color="auto" w:fill="BFBFBF" w:themeFill="background1" w:themeFillShade="BF"/>
            <w:vAlign w:val="center"/>
          </w:tcPr>
          <w:p w14:paraId="502C6736" w14:textId="77777777" w:rsidR="00EF1E6A" w:rsidRPr="000C0DCA" w:rsidRDefault="00EF1E6A" w:rsidP="004A451A">
            <w:pPr>
              <w:spacing w:before="120"/>
              <w:jc w:val="center"/>
              <w:rPr>
                <w:rFonts w:ascii="Söhne Kräftig" w:hAnsi="Söhne Kräftig"/>
                <w:b w:val="0"/>
                <w:color w:val="auto"/>
                <w:sz w:val="16"/>
                <w:szCs w:val="16"/>
                <w:u w:val="double"/>
                <w:lang w:val="en-IE"/>
              </w:rPr>
            </w:pPr>
            <w:r w:rsidRPr="000C0DCA">
              <w:rPr>
                <w:rFonts w:ascii="Söhne Kräftig" w:hAnsi="Söhne Kräftig"/>
                <w:b w:val="0"/>
                <w:color w:val="auto"/>
                <w:sz w:val="16"/>
                <w:szCs w:val="16"/>
                <w:u w:val="double"/>
                <w:lang w:val="en-IE"/>
              </w:rPr>
              <w:t>Primer (5’–3’)</w:t>
            </w:r>
          </w:p>
        </w:tc>
        <w:tc>
          <w:tcPr>
            <w:tcW w:w="1842" w:type="dxa"/>
            <w:tcBorders>
              <w:top w:val="single" w:sz="4" w:space="0" w:color="auto"/>
              <w:left w:val="single" w:sz="4" w:space="0" w:color="auto"/>
              <w:bottom w:val="single" w:sz="4" w:space="0" w:color="auto"/>
              <w:right w:val="single" w:sz="4" w:space="0" w:color="auto"/>
            </w:tcBorders>
            <w:shd w:val="clear" w:color="auto" w:fill="BFBFBF" w:themeFill="background1" w:themeFillShade="BF"/>
            <w:vAlign w:val="center"/>
          </w:tcPr>
          <w:p w14:paraId="52805D48" w14:textId="77777777" w:rsidR="00EF1E6A" w:rsidRPr="000C0DCA" w:rsidRDefault="00EF1E6A" w:rsidP="004A451A">
            <w:pPr>
              <w:spacing w:before="120"/>
              <w:jc w:val="center"/>
              <w:rPr>
                <w:rFonts w:ascii="Söhne Kräftig" w:hAnsi="Söhne Kräftig"/>
                <w:b w:val="0"/>
                <w:color w:val="auto"/>
                <w:sz w:val="16"/>
                <w:szCs w:val="16"/>
                <w:u w:val="double"/>
                <w:lang w:val="en-IE"/>
              </w:rPr>
            </w:pPr>
            <w:r w:rsidRPr="000C0DCA">
              <w:rPr>
                <w:rFonts w:ascii="Söhne Kräftig" w:hAnsi="Söhne Kräftig"/>
                <w:b w:val="0"/>
                <w:color w:val="auto"/>
                <w:sz w:val="16"/>
                <w:szCs w:val="16"/>
                <w:u w:val="double"/>
                <w:lang w:val="en-IE"/>
              </w:rPr>
              <w:t>Concentration</w:t>
            </w:r>
          </w:p>
        </w:tc>
        <w:tc>
          <w:tcPr>
            <w:tcW w:w="2317" w:type="dxa"/>
            <w:tcBorders>
              <w:top w:val="single" w:sz="4" w:space="0" w:color="auto"/>
              <w:left w:val="single" w:sz="4" w:space="0" w:color="auto"/>
              <w:bottom w:val="single" w:sz="4" w:space="0" w:color="auto"/>
              <w:right w:val="single" w:sz="4" w:space="0" w:color="auto"/>
            </w:tcBorders>
            <w:shd w:val="clear" w:color="auto" w:fill="BFBFBF" w:themeFill="background1" w:themeFillShade="BF"/>
            <w:vAlign w:val="center"/>
          </w:tcPr>
          <w:p w14:paraId="218764C1" w14:textId="77777777" w:rsidR="00EF1E6A" w:rsidRPr="000C0DCA" w:rsidRDefault="00EF1E6A" w:rsidP="004A451A">
            <w:pPr>
              <w:spacing w:before="120"/>
              <w:jc w:val="center"/>
              <w:rPr>
                <w:rFonts w:ascii="Söhne Kräftig" w:hAnsi="Söhne Kräftig"/>
                <w:b w:val="0"/>
                <w:color w:val="auto"/>
                <w:sz w:val="16"/>
                <w:szCs w:val="16"/>
                <w:u w:val="double"/>
                <w:lang w:val="en-IE"/>
              </w:rPr>
            </w:pPr>
            <w:r w:rsidRPr="000C0DCA">
              <w:rPr>
                <w:rFonts w:ascii="Söhne Kräftig" w:hAnsi="Söhne Kräftig"/>
                <w:b w:val="0"/>
                <w:color w:val="auto"/>
                <w:sz w:val="16"/>
                <w:szCs w:val="16"/>
                <w:u w:val="double"/>
                <w:lang w:val="en-IE"/>
              </w:rPr>
              <w:t>Cycling parameters</w:t>
            </w:r>
            <w:r w:rsidRPr="000C0DCA">
              <w:rPr>
                <w:rFonts w:ascii="Söhne Kräftig" w:hAnsi="Söhne Kräftig"/>
                <w:color w:val="auto"/>
                <w:sz w:val="16"/>
                <w:szCs w:val="16"/>
                <w:u w:val="double"/>
                <w:vertAlign w:val="superscript"/>
                <w:lang w:val="en-IE"/>
              </w:rPr>
              <w:t>(a)</w:t>
            </w:r>
          </w:p>
        </w:tc>
      </w:tr>
      <w:tr w:rsidR="00EF1E6A" w:rsidRPr="00D477D3" w14:paraId="2A5C1E47" w14:textId="77777777" w:rsidTr="00632587">
        <w:trPr>
          <w:trHeight w:val="236"/>
        </w:trPr>
        <w:tc>
          <w:tcPr>
            <w:tcW w:w="10395" w:type="dxa"/>
            <w:gridSpan w:val="4"/>
            <w:tcBorders>
              <w:top w:val="single" w:sz="4" w:space="0" w:color="auto"/>
              <w:left w:val="single" w:sz="4" w:space="0" w:color="auto"/>
              <w:bottom w:val="single" w:sz="4" w:space="0" w:color="auto"/>
              <w:right w:val="single" w:sz="4" w:space="0" w:color="auto"/>
            </w:tcBorders>
            <w:shd w:val="clear" w:color="auto" w:fill="BFBFBF" w:themeFill="background1" w:themeFillShade="BF"/>
            <w:noWrap/>
            <w:vAlign w:val="center"/>
          </w:tcPr>
          <w:p w14:paraId="0FA0E41E" w14:textId="38A42D6E" w:rsidR="00EF1E6A" w:rsidRPr="000C0DCA" w:rsidRDefault="00632587" w:rsidP="004A451A">
            <w:pPr>
              <w:spacing w:before="120"/>
              <w:jc w:val="center"/>
              <w:rPr>
                <w:rFonts w:ascii="Söhne" w:hAnsi="Söhne"/>
                <w:color w:val="auto"/>
                <w:sz w:val="16"/>
                <w:szCs w:val="16"/>
                <w:u w:val="double"/>
                <w:lang w:val="en-IE"/>
              </w:rPr>
            </w:pPr>
            <w:r w:rsidRPr="008B266E">
              <w:rPr>
                <w:rFonts w:ascii="Söhne" w:hAnsi="Söhne"/>
                <w:color w:val="auto"/>
                <w:sz w:val="16"/>
                <w:szCs w:val="16"/>
                <w:u w:val="double"/>
                <w:lang w:val="en-IE"/>
              </w:rPr>
              <w:t xml:space="preserve">Method: Abril </w:t>
            </w:r>
            <w:r w:rsidR="003852B3" w:rsidRPr="003852B3">
              <w:rPr>
                <w:rFonts w:ascii="Söhne" w:hAnsi="Söhne"/>
                <w:i/>
                <w:iCs/>
                <w:color w:val="auto"/>
                <w:sz w:val="16"/>
                <w:szCs w:val="16"/>
                <w:u w:val="double"/>
                <w:lang w:val="en-IE"/>
              </w:rPr>
              <w:t>et al.</w:t>
            </w:r>
            <w:r w:rsidR="008B266E" w:rsidRPr="008B266E">
              <w:rPr>
                <w:rFonts w:ascii="Söhne" w:hAnsi="Söhne"/>
                <w:color w:val="auto"/>
                <w:sz w:val="16"/>
                <w:szCs w:val="16"/>
                <w:u w:val="double"/>
                <w:lang w:val="en-IE"/>
              </w:rPr>
              <w:t xml:space="preserve"> (2007), amplicon size: 390 bp</w:t>
            </w:r>
          </w:p>
        </w:tc>
      </w:tr>
      <w:tr w:rsidR="00EF1E6A" w:rsidRPr="001F13C1" w14:paraId="15E9BB30" w14:textId="77777777" w:rsidTr="00632587">
        <w:trPr>
          <w:trHeight w:val="482"/>
        </w:trPr>
        <w:tc>
          <w:tcPr>
            <w:tcW w:w="1134" w:type="dxa"/>
            <w:tcBorders>
              <w:top w:val="single" w:sz="4" w:space="0" w:color="auto"/>
              <w:left w:val="single" w:sz="4" w:space="0" w:color="auto"/>
              <w:bottom w:val="single" w:sz="4" w:space="0" w:color="auto"/>
              <w:right w:val="single" w:sz="4" w:space="0" w:color="auto"/>
            </w:tcBorders>
            <w:noWrap/>
            <w:vAlign w:val="center"/>
          </w:tcPr>
          <w:p w14:paraId="2B02594B" w14:textId="24C0605D" w:rsidR="00EF1E6A" w:rsidRPr="00632587" w:rsidRDefault="004314AF" w:rsidP="004A451A">
            <w:pPr>
              <w:spacing w:before="120"/>
              <w:jc w:val="center"/>
              <w:rPr>
                <w:rFonts w:ascii="Söhne" w:hAnsi="Söhne" w:cs="Arial"/>
                <w:color w:val="auto"/>
                <w:sz w:val="16"/>
                <w:szCs w:val="16"/>
                <w:u w:val="double"/>
                <w:lang w:val="en-IE"/>
              </w:rPr>
            </w:pPr>
            <w:proofErr w:type="spellStart"/>
            <w:r w:rsidRPr="00632587">
              <w:rPr>
                <w:rFonts w:ascii="Söhne" w:hAnsi="Söhne" w:cs="Arial"/>
                <w:color w:val="auto"/>
                <w:sz w:val="16"/>
                <w:szCs w:val="16"/>
                <w:u w:val="double"/>
                <w:lang w:val="en-IE"/>
              </w:rPr>
              <w:t>NahE</w:t>
            </w:r>
            <w:proofErr w:type="spellEnd"/>
          </w:p>
        </w:tc>
        <w:tc>
          <w:tcPr>
            <w:tcW w:w="5102" w:type="dxa"/>
            <w:tcBorders>
              <w:top w:val="single" w:sz="4" w:space="0" w:color="auto"/>
              <w:left w:val="single" w:sz="4" w:space="0" w:color="auto"/>
              <w:bottom w:val="single" w:sz="4" w:space="0" w:color="auto"/>
              <w:right w:val="single" w:sz="4" w:space="0" w:color="auto"/>
            </w:tcBorders>
            <w:vAlign w:val="center"/>
          </w:tcPr>
          <w:p w14:paraId="14286160" w14:textId="55B8B923" w:rsidR="00EF1E6A" w:rsidRPr="00632587" w:rsidRDefault="004148CA" w:rsidP="00632587">
            <w:pPr>
              <w:spacing w:before="120"/>
              <w:jc w:val="center"/>
              <w:rPr>
                <w:rFonts w:ascii="Söhne" w:hAnsi="Söhne" w:cs="Arial"/>
                <w:color w:val="auto"/>
                <w:sz w:val="16"/>
                <w:szCs w:val="16"/>
                <w:u w:val="double"/>
                <w:lang w:val="en-IE"/>
              </w:rPr>
            </w:pPr>
            <w:proofErr w:type="spellStart"/>
            <w:r w:rsidRPr="00632587">
              <w:rPr>
                <w:rFonts w:ascii="Söhne" w:hAnsi="Söhne" w:cs="Arial"/>
                <w:color w:val="auto"/>
                <w:sz w:val="16"/>
                <w:szCs w:val="16"/>
                <w:u w:val="double"/>
                <w:lang w:val="en-IE"/>
              </w:rPr>
              <w:t>CFETSpp</w:t>
            </w:r>
            <w:proofErr w:type="spellEnd"/>
            <w:r w:rsidRPr="00632587">
              <w:rPr>
                <w:rFonts w:ascii="Söhne" w:hAnsi="Söhne" w:cs="Arial"/>
                <w:color w:val="auto"/>
                <w:sz w:val="16"/>
                <w:szCs w:val="16"/>
                <w:u w:val="double"/>
                <w:lang w:val="en-IE"/>
              </w:rPr>
              <w:t>-L: GGT</w:t>
            </w:r>
            <w:r w:rsidR="00632587">
              <w:rPr>
                <w:rFonts w:ascii="Söhne" w:hAnsi="Söhne" w:cs="Arial"/>
                <w:b/>
                <w:bCs/>
                <w:color w:val="auto"/>
                <w:sz w:val="16"/>
                <w:szCs w:val="16"/>
                <w:u w:val="double"/>
                <w:lang w:val="en-IE"/>
              </w:rPr>
              <w:t>-</w:t>
            </w:r>
            <w:r w:rsidRPr="00632587">
              <w:rPr>
                <w:rFonts w:ascii="Söhne" w:hAnsi="Söhne" w:cs="Arial"/>
                <w:color w:val="auto"/>
                <w:sz w:val="16"/>
                <w:szCs w:val="16"/>
                <w:u w:val="double"/>
                <w:lang w:val="en-IE"/>
              </w:rPr>
              <w:t>TAT</w:t>
            </w:r>
            <w:r w:rsidR="00632587">
              <w:rPr>
                <w:rFonts w:ascii="Söhne" w:hAnsi="Söhne" w:cs="Arial"/>
                <w:b/>
                <w:bCs/>
                <w:color w:val="auto"/>
                <w:sz w:val="16"/>
                <w:szCs w:val="16"/>
                <w:u w:val="double"/>
                <w:lang w:val="en-IE"/>
              </w:rPr>
              <w:t>-</w:t>
            </w:r>
            <w:r w:rsidRPr="00632587">
              <w:rPr>
                <w:rFonts w:ascii="Söhne" w:hAnsi="Söhne" w:cs="Arial"/>
                <w:color w:val="auto"/>
                <w:sz w:val="16"/>
                <w:szCs w:val="16"/>
                <w:u w:val="double"/>
                <w:lang w:val="en-IE"/>
              </w:rPr>
              <w:t>TTT</w:t>
            </w:r>
            <w:r w:rsidR="00632587">
              <w:rPr>
                <w:rFonts w:ascii="Söhne" w:hAnsi="Söhne" w:cs="Arial"/>
                <w:b/>
                <w:bCs/>
                <w:color w:val="auto"/>
                <w:sz w:val="16"/>
                <w:szCs w:val="16"/>
                <w:u w:val="double"/>
                <w:lang w:val="en-IE"/>
              </w:rPr>
              <w:t>-</w:t>
            </w:r>
            <w:r w:rsidRPr="00632587">
              <w:rPr>
                <w:rFonts w:ascii="Söhne" w:hAnsi="Söhne" w:cs="Arial"/>
                <w:color w:val="auto"/>
                <w:sz w:val="16"/>
                <w:szCs w:val="16"/>
                <w:u w:val="double"/>
                <w:lang w:val="en-IE"/>
              </w:rPr>
              <w:t>TTA</w:t>
            </w:r>
            <w:r w:rsidR="00632587">
              <w:rPr>
                <w:rFonts w:ascii="Söhne" w:hAnsi="Söhne" w:cs="Arial"/>
                <w:b/>
                <w:bCs/>
                <w:color w:val="auto"/>
                <w:sz w:val="16"/>
                <w:szCs w:val="16"/>
                <w:u w:val="double"/>
                <w:lang w:val="en-IE"/>
              </w:rPr>
              <w:t>-</w:t>
            </w:r>
            <w:r w:rsidRPr="00632587">
              <w:rPr>
                <w:rFonts w:ascii="Söhne" w:hAnsi="Söhne" w:cs="Arial"/>
                <w:color w:val="auto"/>
                <w:sz w:val="16"/>
                <w:szCs w:val="16"/>
                <w:u w:val="double"/>
                <w:lang w:val="en-IE"/>
              </w:rPr>
              <w:t>TAA</w:t>
            </w:r>
            <w:r w:rsidR="00632587">
              <w:rPr>
                <w:rFonts w:ascii="Söhne" w:hAnsi="Söhne" w:cs="Arial"/>
                <w:b/>
                <w:bCs/>
                <w:color w:val="auto"/>
                <w:sz w:val="16"/>
                <w:szCs w:val="16"/>
                <w:u w:val="double"/>
                <w:lang w:val="en-IE"/>
              </w:rPr>
              <w:t>-</w:t>
            </w:r>
            <w:r w:rsidRPr="00632587">
              <w:rPr>
                <w:rFonts w:ascii="Söhne" w:hAnsi="Söhne" w:cs="Arial"/>
                <w:color w:val="auto"/>
                <w:sz w:val="16"/>
                <w:szCs w:val="16"/>
                <w:u w:val="double"/>
                <w:lang w:val="en-IE"/>
              </w:rPr>
              <w:t>CTG</w:t>
            </w:r>
            <w:r w:rsidR="00632587">
              <w:rPr>
                <w:rFonts w:ascii="Söhne" w:hAnsi="Söhne" w:cs="Arial"/>
                <w:b/>
                <w:bCs/>
                <w:color w:val="auto"/>
                <w:sz w:val="16"/>
                <w:szCs w:val="16"/>
                <w:u w:val="double"/>
                <w:lang w:val="en-IE"/>
              </w:rPr>
              <w:t>-</w:t>
            </w:r>
            <w:r w:rsidRPr="00632587">
              <w:rPr>
                <w:rFonts w:ascii="Söhne" w:hAnsi="Söhne" w:cs="Arial"/>
                <w:color w:val="auto"/>
                <w:sz w:val="16"/>
                <w:szCs w:val="16"/>
                <w:u w:val="double"/>
                <w:lang w:val="en-IE"/>
              </w:rPr>
              <w:t>TAG</w:t>
            </w:r>
            <w:r w:rsidR="00632587">
              <w:rPr>
                <w:rFonts w:ascii="Söhne" w:hAnsi="Söhne" w:cs="Arial"/>
                <w:b/>
                <w:bCs/>
                <w:color w:val="auto"/>
                <w:sz w:val="16"/>
                <w:szCs w:val="16"/>
                <w:u w:val="double"/>
                <w:lang w:val="en-IE"/>
              </w:rPr>
              <w:t>-</w:t>
            </w:r>
            <w:r w:rsidRPr="00632587">
              <w:rPr>
                <w:rFonts w:ascii="Söhne" w:hAnsi="Söhne" w:cs="Arial"/>
                <w:color w:val="auto"/>
                <w:sz w:val="16"/>
                <w:szCs w:val="16"/>
                <w:u w:val="double"/>
                <w:lang w:val="en-IE"/>
              </w:rPr>
              <w:t>GAA</w:t>
            </w:r>
            <w:r w:rsidR="00632587">
              <w:rPr>
                <w:rFonts w:ascii="Söhne" w:hAnsi="Söhne" w:cs="Arial"/>
                <w:b/>
                <w:bCs/>
                <w:color w:val="auto"/>
                <w:sz w:val="16"/>
                <w:szCs w:val="16"/>
                <w:u w:val="double"/>
                <w:lang w:val="en-IE"/>
              </w:rPr>
              <w:t>-</w:t>
            </w:r>
            <w:r w:rsidRPr="00632587">
              <w:rPr>
                <w:rFonts w:ascii="Söhne" w:hAnsi="Söhne" w:cs="Arial"/>
                <w:color w:val="auto"/>
                <w:sz w:val="16"/>
                <w:szCs w:val="16"/>
                <w:u w:val="double"/>
                <w:lang w:val="en-IE"/>
              </w:rPr>
              <w:t>TGC</w:t>
            </w:r>
            <w:r w:rsidR="00632587">
              <w:rPr>
                <w:rFonts w:ascii="Söhne" w:hAnsi="Söhne" w:cs="Arial"/>
                <w:b/>
                <w:bCs/>
                <w:color w:val="auto"/>
                <w:sz w:val="16"/>
                <w:szCs w:val="16"/>
                <w:u w:val="double"/>
                <w:lang w:val="en-IE"/>
              </w:rPr>
              <w:t>-</w:t>
            </w:r>
            <w:r w:rsidRPr="00632587">
              <w:rPr>
                <w:rFonts w:ascii="Söhne" w:hAnsi="Söhne" w:cs="Arial"/>
                <w:color w:val="auto"/>
                <w:sz w:val="16"/>
                <w:szCs w:val="16"/>
                <w:u w:val="double"/>
                <w:lang w:val="en-IE"/>
              </w:rPr>
              <w:t>AGA</w:t>
            </w:r>
            <w:r w:rsidR="00632587">
              <w:rPr>
                <w:rFonts w:ascii="Söhne" w:hAnsi="Söhne" w:cs="Arial"/>
                <w:b/>
                <w:bCs/>
                <w:color w:val="auto"/>
                <w:sz w:val="16"/>
                <w:szCs w:val="16"/>
                <w:u w:val="double"/>
                <w:lang w:val="en-IE"/>
              </w:rPr>
              <w:t>-</w:t>
            </w:r>
            <w:r w:rsidRPr="00632587">
              <w:rPr>
                <w:rFonts w:ascii="Söhne" w:hAnsi="Söhne" w:cs="Arial"/>
                <w:color w:val="auto"/>
                <w:sz w:val="16"/>
                <w:szCs w:val="16"/>
                <w:u w:val="double"/>
                <w:lang w:val="en-IE"/>
              </w:rPr>
              <w:t>T</w:t>
            </w:r>
            <w:r w:rsidR="00632587">
              <w:rPr>
                <w:rFonts w:ascii="Söhne" w:hAnsi="Söhne" w:cs="Arial"/>
                <w:b/>
                <w:bCs/>
                <w:color w:val="auto"/>
                <w:sz w:val="16"/>
                <w:szCs w:val="16"/>
                <w:u w:val="double"/>
                <w:lang w:val="en-IE"/>
              </w:rPr>
              <w:br/>
            </w:r>
            <w:proofErr w:type="spellStart"/>
            <w:r w:rsidRPr="00632587">
              <w:rPr>
                <w:rFonts w:ascii="Söhne" w:hAnsi="Söhne" w:cs="Arial"/>
                <w:color w:val="auto"/>
                <w:sz w:val="16"/>
                <w:szCs w:val="16"/>
                <w:u w:val="double"/>
                <w:lang w:val="en-IE"/>
              </w:rPr>
              <w:t>CFETSpp</w:t>
            </w:r>
            <w:proofErr w:type="spellEnd"/>
            <w:r w:rsidRPr="00632587">
              <w:rPr>
                <w:rFonts w:ascii="Söhne" w:hAnsi="Söhne" w:cs="Arial"/>
                <w:color w:val="auto"/>
                <w:sz w:val="16"/>
                <w:szCs w:val="16"/>
                <w:u w:val="double"/>
                <w:lang w:val="en-IE"/>
              </w:rPr>
              <w:t>-R: GAT</w:t>
            </w:r>
            <w:r w:rsidR="00632587">
              <w:rPr>
                <w:rFonts w:ascii="Söhne" w:hAnsi="Söhne" w:cs="Arial"/>
                <w:b/>
                <w:bCs/>
                <w:color w:val="auto"/>
                <w:sz w:val="16"/>
                <w:szCs w:val="16"/>
                <w:u w:val="double"/>
                <w:lang w:val="en-IE"/>
              </w:rPr>
              <w:t>-</w:t>
            </w:r>
            <w:r w:rsidRPr="00632587">
              <w:rPr>
                <w:rFonts w:ascii="Söhne" w:hAnsi="Söhne" w:cs="Arial"/>
                <w:color w:val="auto"/>
                <w:sz w:val="16"/>
                <w:szCs w:val="16"/>
                <w:u w:val="double"/>
                <w:lang w:val="en-IE"/>
              </w:rPr>
              <w:t>CGC</w:t>
            </w:r>
            <w:r w:rsidR="00632587">
              <w:rPr>
                <w:rFonts w:ascii="Söhne" w:hAnsi="Söhne" w:cs="Arial"/>
                <w:b/>
                <w:bCs/>
                <w:color w:val="auto"/>
                <w:sz w:val="16"/>
                <w:szCs w:val="16"/>
                <w:u w:val="double"/>
                <w:lang w:val="en-IE"/>
              </w:rPr>
              <w:t>-</w:t>
            </w:r>
            <w:r w:rsidRPr="00632587">
              <w:rPr>
                <w:rFonts w:ascii="Söhne" w:hAnsi="Söhne" w:cs="Arial"/>
                <w:color w:val="auto"/>
                <w:sz w:val="16"/>
                <w:szCs w:val="16"/>
                <w:u w:val="double"/>
                <w:lang w:val="en-IE"/>
              </w:rPr>
              <w:t>TTA</w:t>
            </w:r>
            <w:r w:rsidR="00632587">
              <w:rPr>
                <w:rFonts w:ascii="Söhne" w:hAnsi="Söhne" w:cs="Arial"/>
                <w:b/>
                <w:bCs/>
                <w:color w:val="auto"/>
                <w:sz w:val="16"/>
                <w:szCs w:val="16"/>
                <w:u w:val="double"/>
                <w:lang w:val="en-IE"/>
              </w:rPr>
              <w:t>-</w:t>
            </w:r>
            <w:r w:rsidRPr="00632587">
              <w:rPr>
                <w:rFonts w:ascii="Söhne" w:hAnsi="Söhne" w:cs="Arial"/>
                <w:color w:val="auto"/>
                <w:sz w:val="16"/>
                <w:szCs w:val="16"/>
                <w:u w:val="double"/>
                <w:lang w:val="en-IE"/>
              </w:rPr>
              <w:t>AAT</w:t>
            </w:r>
            <w:r w:rsidR="00632587">
              <w:rPr>
                <w:rFonts w:ascii="Söhne" w:hAnsi="Söhne" w:cs="Arial"/>
                <w:b/>
                <w:bCs/>
                <w:color w:val="auto"/>
                <w:sz w:val="16"/>
                <w:szCs w:val="16"/>
                <w:u w:val="double"/>
                <w:lang w:val="en-IE"/>
              </w:rPr>
              <w:t>-</w:t>
            </w:r>
            <w:r w:rsidRPr="00632587">
              <w:rPr>
                <w:rFonts w:ascii="Söhne" w:hAnsi="Söhne" w:cs="Arial"/>
                <w:color w:val="auto"/>
                <w:sz w:val="16"/>
                <w:szCs w:val="16"/>
                <w:u w:val="double"/>
                <w:lang w:val="en-IE"/>
              </w:rPr>
              <w:t>CTT</w:t>
            </w:r>
            <w:r w:rsidR="00632587">
              <w:rPr>
                <w:rFonts w:ascii="Söhne" w:hAnsi="Söhne" w:cs="Arial"/>
                <w:b/>
                <w:bCs/>
                <w:color w:val="auto"/>
                <w:sz w:val="16"/>
                <w:szCs w:val="16"/>
                <w:u w:val="double"/>
                <w:lang w:val="en-IE"/>
              </w:rPr>
              <w:t>-</w:t>
            </w:r>
            <w:r w:rsidRPr="00632587">
              <w:rPr>
                <w:rFonts w:ascii="Söhne" w:hAnsi="Söhne" w:cs="Arial"/>
                <w:color w:val="auto"/>
                <w:sz w:val="16"/>
                <w:szCs w:val="16"/>
                <w:u w:val="double"/>
                <w:lang w:val="en-IE"/>
              </w:rPr>
              <w:t>GTA</w:t>
            </w:r>
            <w:r w:rsidR="00632587">
              <w:rPr>
                <w:rFonts w:ascii="Söhne" w:hAnsi="Söhne" w:cs="Arial"/>
                <w:b/>
                <w:bCs/>
                <w:color w:val="auto"/>
                <w:sz w:val="16"/>
                <w:szCs w:val="16"/>
                <w:u w:val="double"/>
                <w:lang w:val="en-IE"/>
              </w:rPr>
              <w:t>-</w:t>
            </w:r>
            <w:r w:rsidRPr="00632587">
              <w:rPr>
                <w:rFonts w:ascii="Söhne" w:hAnsi="Söhne" w:cs="Arial"/>
                <w:color w:val="auto"/>
                <w:sz w:val="16"/>
                <w:szCs w:val="16"/>
                <w:u w:val="double"/>
                <w:lang w:val="en-IE"/>
              </w:rPr>
              <w:t>CTT</w:t>
            </w:r>
            <w:r w:rsidR="00632587">
              <w:rPr>
                <w:rFonts w:ascii="Söhne" w:hAnsi="Söhne" w:cs="Arial"/>
                <w:b/>
                <w:bCs/>
                <w:color w:val="auto"/>
                <w:sz w:val="16"/>
                <w:szCs w:val="16"/>
                <w:u w:val="double"/>
                <w:lang w:val="en-IE"/>
              </w:rPr>
              <w:t>-</w:t>
            </w:r>
            <w:r w:rsidRPr="00632587">
              <w:rPr>
                <w:rFonts w:ascii="Söhne" w:hAnsi="Söhne" w:cs="Arial"/>
                <w:color w:val="auto"/>
                <w:sz w:val="16"/>
                <w:szCs w:val="16"/>
                <w:u w:val="double"/>
                <w:lang w:val="en-IE"/>
              </w:rPr>
              <w:t>TTA</w:t>
            </w:r>
            <w:r w:rsidR="00632587">
              <w:rPr>
                <w:rFonts w:ascii="Söhne" w:hAnsi="Söhne" w:cs="Arial"/>
                <w:b/>
                <w:bCs/>
                <w:color w:val="auto"/>
                <w:sz w:val="16"/>
                <w:szCs w:val="16"/>
                <w:u w:val="double"/>
                <w:lang w:val="en-IE"/>
              </w:rPr>
              <w:t>-</w:t>
            </w:r>
            <w:r w:rsidRPr="00632587">
              <w:rPr>
                <w:rFonts w:ascii="Söhne" w:hAnsi="Söhne" w:cs="Arial"/>
                <w:color w:val="auto"/>
                <w:sz w:val="16"/>
                <w:szCs w:val="16"/>
                <w:u w:val="double"/>
                <w:lang w:val="en-IE"/>
              </w:rPr>
              <w:t>GCT</w:t>
            </w:r>
            <w:r w:rsidR="00632587">
              <w:rPr>
                <w:rFonts w:ascii="Söhne" w:hAnsi="Söhne" w:cs="Arial"/>
                <w:b/>
                <w:bCs/>
                <w:color w:val="auto"/>
                <w:sz w:val="16"/>
                <w:szCs w:val="16"/>
                <w:u w:val="double"/>
                <w:lang w:val="en-IE"/>
              </w:rPr>
              <w:t>-</w:t>
            </w:r>
            <w:r w:rsidRPr="00632587">
              <w:rPr>
                <w:rFonts w:ascii="Söhne" w:hAnsi="Söhne" w:cs="Arial"/>
                <w:color w:val="auto"/>
                <w:sz w:val="16"/>
                <w:szCs w:val="16"/>
                <w:u w:val="double"/>
                <w:lang w:val="en-IE"/>
              </w:rPr>
              <w:t>TTT</w:t>
            </w:r>
          </w:p>
        </w:tc>
        <w:tc>
          <w:tcPr>
            <w:tcW w:w="1842" w:type="dxa"/>
            <w:tcBorders>
              <w:top w:val="single" w:sz="4" w:space="0" w:color="auto"/>
              <w:left w:val="single" w:sz="4" w:space="0" w:color="auto"/>
              <w:bottom w:val="single" w:sz="4" w:space="0" w:color="auto"/>
              <w:right w:val="single" w:sz="4" w:space="0" w:color="auto"/>
            </w:tcBorders>
            <w:vAlign w:val="center"/>
          </w:tcPr>
          <w:p w14:paraId="6C2C4C28" w14:textId="494E160F" w:rsidR="00EF1E6A" w:rsidRPr="00632587" w:rsidRDefault="009627B9" w:rsidP="00632587">
            <w:pPr>
              <w:spacing w:before="120"/>
              <w:jc w:val="center"/>
              <w:rPr>
                <w:rFonts w:ascii="Söhne" w:hAnsi="Söhne" w:cs="Arial"/>
                <w:color w:val="auto"/>
                <w:sz w:val="16"/>
                <w:szCs w:val="16"/>
                <w:u w:val="double"/>
                <w:lang w:val="en-IE"/>
              </w:rPr>
            </w:pPr>
            <w:r w:rsidRPr="00632587">
              <w:rPr>
                <w:rFonts w:ascii="Söhne" w:hAnsi="Söhne" w:cs="Arial"/>
                <w:color w:val="auto"/>
                <w:sz w:val="16"/>
                <w:szCs w:val="16"/>
                <w:u w:val="double"/>
                <w:lang w:val="en-IE"/>
              </w:rPr>
              <w:t xml:space="preserve">20 </w:t>
            </w:r>
            <w:proofErr w:type="spellStart"/>
            <w:r w:rsidRPr="00632587">
              <w:rPr>
                <w:rFonts w:ascii="Söhne" w:hAnsi="Söhne" w:cs="Arial"/>
                <w:color w:val="auto"/>
                <w:sz w:val="16"/>
                <w:szCs w:val="16"/>
                <w:u w:val="double"/>
                <w:lang w:val="en-IE"/>
              </w:rPr>
              <w:t>nM</w:t>
            </w:r>
            <w:proofErr w:type="spellEnd"/>
          </w:p>
        </w:tc>
        <w:tc>
          <w:tcPr>
            <w:tcW w:w="2317" w:type="dxa"/>
            <w:tcBorders>
              <w:top w:val="single" w:sz="4" w:space="0" w:color="auto"/>
              <w:left w:val="single" w:sz="4" w:space="0" w:color="auto"/>
              <w:bottom w:val="single" w:sz="4" w:space="0" w:color="auto"/>
              <w:right w:val="single" w:sz="4" w:space="0" w:color="auto"/>
            </w:tcBorders>
            <w:vAlign w:val="center"/>
          </w:tcPr>
          <w:p w14:paraId="7A7281C7" w14:textId="6F32BA54" w:rsidR="00EF1E6A" w:rsidRPr="00632587" w:rsidRDefault="00632587" w:rsidP="004A451A">
            <w:pPr>
              <w:spacing w:before="120"/>
              <w:jc w:val="center"/>
              <w:rPr>
                <w:rFonts w:ascii="Söhne" w:hAnsi="Söhne" w:cs="Arial"/>
                <w:color w:val="auto"/>
                <w:sz w:val="16"/>
                <w:szCs w:val="16"/>
                <w:u w:val="double"/>
                <w:lang w:val="en-IE"/>
              </w:rPr>
            </w:pPr>
            <w:r w:rsidRPr="00632587">
              <w:rPr>
                <w:rFonts w:ascii="Söhne" w:eastAsia="Arial" w:hAnsi="Söhne" w:cs="Arial"/>
                <w:color w:val="auto"/>
                <w:sz w:val="16"/>
                <w:szCs w:val="16"/>
                <w:u w:val="double"/>
                <w:lang w:val="en-IE"/>
              </w:rPr>
              <w:t>35 cycles</w:t>
            </w:r>
            <w:r w:rsidRPr="00632587">
              <w:rPr>
                <w:rFonts w:ascii="Söhne" w:eastAsia="Calibri" w:hAnsi="Söhne" w:cs="Arial"/>
                <w:color w:val="auto"/>
                <w:sz w:val="16"/>
                <w:szCs w:val="16"/>
                <w:u w:val="double"/>
                <w:lang w:val="en-IE"/>
              </w:rPr>
              <w:t xml:space="preserve"> of: 95°C/30 sec 48</w:t>
            </w:r>
            <w:r w:rsidRPr="00632587">
              <w:rPr>
                <w:rFonts w:ascii="Söhne" w:eastAsia="Segoe UI" w:hAnsi="Söhne" w:cs="Arial"/>
                <w:color w:val="auto"/>
                <w:sz w:val="16"/>
                <w:szCs w:val="16"/>
                <w:u w:val="double"/>
                <w:lang w:val="en-IE"/>
              </w:rPr>
              <w:t>°C/40 sec / 72°C 30 sec</w:t>
            </w:r>
          </w:p>
        </w:tc>
      </w:tr>
      <w:tr w:rsidR="003044DD" w:rsidRPr="001F13C1" w14:paraId="4F441915" w14:textId="77777777" w:rsidTr="004A451A">
        <w:trPr>
          <w:trHeight w:val="236"/>
        </w:trPr>
        <w:tc>
          <w:tcPr>
            <w:tcW w:w="10395" w:type="dxa"/>
            <w:gridSpan w:val="4"/>
            <w:tcBorders>
              <w:top w:val="single" w:sz="4" w:space="0" w:color="auto"/>
              <w:left w:val="single" w:sz="4" w:space="0" w:color="auto"/>
              <w:bottom w:val="single" w:sz="4" w:space="0" w:color="auto"/>
              <w:right w:val="single" w:sz="4" w:space="0" w:color="auto"/>
            </w:tcBorders>
            <w:shd w:val="clear" w:color="auto" w:fill="BFBFBF" w:themeFill="background1" w:themeFillShade="BF"/>
            <w:noWrap/>
            <w:vAlign w:val="center"/>
          </w:tcPr>
          <w:p w14:paraId="7E9257ED" w14:textId="69E303A0" w:rsidR="003044DD" w:rsidRPr="00F52649" w:rsidRDefault="003044DD" w:rsidP="004A451A">
            <w:pPr>
              <w:spacing w:before="120"/>
              <w:jc w:val="center"/>
              <w:rPr>
                <w:rFonts w:ascii="Söhne" w:hAnsi="Söhne"/>
                <w:color w:val="auto"/>
                <w:sz w:val="16"/>
                <w:szCs w:val="16"/>
                <w:u w:val="double"/>
                <w:lang w:val="en-IE"/>
              </w:rPr>
            </w:pPr>
            <w:bookmarkStart w:id="2" w:name="_Hlk34054492"/>
            <w:r w:rsidRPr="009D356C">
              <w:rPr>
                <w:rFonts w:ascii="Söhne" w:hAnsi="Söhne"/>
                <w:color w:val="auto"/>
                <w:sz w:val="16"/>
                <w:szCs w:val="16"/>
                <w:u w:val="double"/>
                <w:lang w:val="nl-NL"/>
              </w:rPr>
              <w:t xml:space="preserve">Method: </w:t>
            </w:r>
            <w:r w:rsidR="009D356C" w:rsidRPr="009D356C">
              <w:rPr>
                <w:rFonts w:ascii="Söhne" w:hAnsi="Söhne"/>
                <w:color w:val="auto"/>
                <w:sz w:val="16"/>
                <w:szCs w:val="16"/>
                <w:u w:val="double"/>
                <w:lang w:val="nl-NL"/>
              </w:rPr>
              <w:t xml:space="preserve">Van Der Graaf-Van Bloois </w:t>
            </w:r>
            <w:r w:rsidRPr="009D356C">
              <w:rPr>
                <w:rFonts w:ascii="Söhne" w:hAnsi="Söhne"/>
                <w:i/>
                <w:iCs/>
                <w:color w:val="auto"/>
                <w:sz w:val="16"/>
                <w:szCs w:val="16"/>
                <w:u w:val="double"/>
                <w:lang w:val="nl-NL"/>
              </w:rPr>
              <w:t>et al.</w:t>
            </w:r>
            <w:r w:rsidRPr="009D356C">
              <w:rPr>
                <w:rFonts w:ascii="Söhne" w:hAnsi="Söhne"/>
                <w:color w:val="auto"/>
                <w:sz w:val="16"/>
                <w:szCs w:val="16"/>
                <w:u w:val="double"/>
                <w:lang w:val="nl-NL"/>
              </w:rPr>
              <w:t xml:space="preserve"> </w:t>
            </w:r>
            <w:r w:rsidRPr="00F52649">
              <w:rPr>
                <w:rFonts w:ascii="Söhne" w:hAnsi="Söhne"/>
                <w:color w:val="auto"/>
                <w:sz w:val="16"/>
                <w:szCs w:val="16"/>
                <w:u w:val="double"/>
                <w:lang w:val="en-IE"/>
              </w:rPr>
              <w:t>(20</w:t>
            </w:r>
            <w:r w:rsidR="009D356C" w:rsidRPr="00F52649">
              <w:rPr>
                <w:rFonts w:ascii="Söhne" w:hAnsi="Söhne"/>
                <w:color w:val="auto"/>
                <w:sz w:val="16"/>
                <w:szCs w:val="16"/>
                <w:u w:val="double"/>
                <w:lang w:val="en-IE"/>
              </w:rPr>
              <w:t>24</w:t>
            </w:r>
            <w:r w:rsidRPr="00F52649">
              <w:rPr>
                <w:rFonts w:ascii="Söhne" w:hAnsi="Söhne"/>
                <w:color w:val="auto"/>
                <w:sz w:val="16"/>
                <w:szCs w:val="16"/>
                <w:u w:val="double"/>
                <w:lang w:val="en-IE"/>
              </w:rPr>
              <w:t xml:space="preserve">), amplicon size: </w:t>
            </w:r>
            <w:proofErr w:type="spellStart"/>
            <w:r w:rsidR="00F52649" w:rsidRPr="00F52649">
              <w:rPr>
                <w:rFonts w:ascii="Söhne" w:hAnsi="Söhne"/>
                <w:color w:val="auto"/>
                <w:sz w:val="16"/>
                <w:szCs w:val="16"/>
                <w:u w:val="double"/>
                <w:lang w:val="en-IE"/>
              </w:rPr>
              <w:t>Cff</w:t>
            </w:r>
            <w:proofErr w:type="spellEnd"/>
            <w:r w:rsidR="00F52649" w:rsidRPr="00F52649">
              <w:rPr>
                <w:rFonts w:ascii="Söhne" w:hAnsi="Söhne"/>
                <w:color w:val="auto"/>
                <w:sz w:val="16"/>
                <w:szCs w:val="16"/>
                <w:u w:val="double"/>
                <w:lang w:val="en-IE"/>
              </w:rPr>
              <w:t>: 335</w:t>
            </w:r>
            <w:r w:rsidR="00F52649">
              <w:rPr>
                <w:rFonts w:ascii="Söhne" w:hAnsi="Söhne"/>
                <w:color w:val="auto"/>
                <w:sz w:val="16"/>
                <w:szCs w:val="16"/>
                <w:u w:val="double"/>
                <w:lang w:val="en-IE"/>
              </w:rPr>
              <w:t xml:space="preserve"> </w:t>
            </w:r>
            <w:r w:rsidR="00F52649" w:rsidRPr="00F52649">
              <w:rPr>
                <w:rFonts w:ascii="Söhne" w:hAnsi="Söhne"/>
                <w:color w:val="auto"/>
                <w:sz w:val="16"/>
                <w:szCs w:val="16"/>
                <w:u w:val="double"/>
                <w:lang w:val="en-IE"/>
              </w:rPr>
              <w:t xml:space="preserve">bp, </w:t>
            </w:r>
            <w:proofErr w:type="spellStart"/>
            <w:r w:rsidR="00F52649" w:rsidRPr="00F52649">
              <w:rPr>
                <w:rFonts w:ascii="Söhne" w:hAnsi="Söhne"/>
                <w:color w:val="auto"/>
                <w:sz w:val="16"/>
                <w:szCs w:val="16"/>
                <w:u w:val="double"/>
                <w:lang w:val="en-IE"/>
              </w:rPr>
              <w:t>Cfv</w:t>
            </w:r>
            <w:proofErr w:type="spellEnd"/>
            <w:r w:rsidR="00F52649" w:rsidRPr="00F52649">
              <w:rPr>
                <w:rFonts w:ascii="Söhne" w:hAnsi="Söhne"/>
                <w:color w:val="auto"/>
                <w:sz w:val="16"/>
                <w:szCs w:val="16"/>
                <w:u w:val="double"/>
                <w:lang w:val="en-IE"/>
              </w:rPr>
              <w:t xml:space="preserve"> 329</w:t>
            </w:r>
            <w:r w:rsidR="00F52649">
              <w:rPr>
                <w:rFonts w:ascii="Söhne" w:hAnsi="Söhne"/>
                <w:color w:val="auto"/>
                <w:sz w:val="16"/>
                <w:szCs w:val="16"/>
                <w:u w:val="double"/>
                <w:lang w:val="en-IE"/>
              </w:rPr>
              <w:t xml:space="preserve"> </w:t>
            </w:r>
            <w:r w:rsidR="00F52649" w:rsidRPr="00F52649">
              <w:rPr>
                <w:rFonts w:ascii="Söhne" w:hAnsi="Söhne"/>
                <w:color w:val="auto"/>
                <w:sz w:val="16"/>
                <w:szCs w:val="16"/>
                <w:u w:val="double"/>
                <w:lang w:val="en-IE"/>
              </w:rPr>
              <w:t>bp</w:t>
            </w:r>
          </w:p>
        </w:tc>
      </w:tr>
      <w:tr w:rsidR="0069659B" w:rsidRPr="001F13C1" w14:paraId="240A426E" w14:textId="77777777" w:rsidTr="004A451A">
        <w:trPr>
          <w:trHeight w:val="482"/>
        </w:trPr>
        <w:tc>
          <w:tcPr>
            <w:tcW w:w="1134" w:type="dxa"/>
            <w:tcBorders>
              <w:top w:val="single" w:sz="4" w:space="0" w:color="auto"/>
              <w:left w:val="single" w:sz="4" w:space="0" w:color="auto"/>
              <w:bottom w:val="single" w:sz="4" w:space="0" w:color="auto"/>
              <w:right w:val="single" w:sz="4" w:space="0" w:color="auto"/>
            </w:tcBorders>
            <w:noWrap/>
            <w:vAlign w:val="center"/>
          </w:tcPr>
          <w:p w14:paraId="02830962" w14:textId="61271DE3" w:rsidR="0069659B" w:rsidRPr="00B03691" w:rsidRDefault="0069659B" w:rsidP="0069659B">
            <w:pPr>
              <w:spacing w:before="120"/>
              <w:jc w:val="center"/>
              <w:rPr>
                <w:rFonts w:ascii="Söhne" w:hAnsi="Söhne" w:cs="Arial"/>
                <w:color w:val="auto"/>
                <w:sz w:val="16"/>
                <w:szCs w:val="16"/>
                <w:u w:val="double"/>
                <w:lang w:val="en-IE"/>
              </w:rPr>
            </w:pPr>
            <w:proofErr w:type="spellStart"/>
            <w:r w:rsidRPr="00B03691">
              <w:rPr>
                <w:rFonts w:ascii="Söhne" w:hAnsi="Söhne" w:cs="Arial"/>
                <w:color w:val="auto"/>
                <w:sz w:val="16"/>
                <w:szCs w:val="16"/>
                <w:u w:val="double"/>
                <w:lang w:val="en-IE"/>
              </w:rPr>
              <w:t>Asd_Cff</w:t>
            </w:r>
            <w:proofErr w:type="spellEnd"/>
          </w:p>
        </w:tc>
        <w:tc>
          <w:tcPr>
            <w:tcW w:w="5102" w:type="dxa"/>
            <w:tcBorders>
              <w:top w:val="single" w:sz="4" w:space="0" w:color="auto"/>
              <w:left w:val="single" w:sz="4" w:space="0" w:color="auto"/>
              <w:bottom w:val="single" w:sz="4" w:space="0" w:color="auto"/>
              <w:right w:val="single" w:sz="4" w:space="0" w:color="auto"/>
            </w:tcBorders>
            <w:vAlign w:val="center"/>
          </w:tcPr>
          <w:p w14:paraId="780BA467" w14:textId="112D75A5" w:rsidR="0069659B" w:rsidRPr="0069659B" w:rsidRDefault="0069659B" w:rsidP="0069659B">
            <w:pPr>
              <w:spacing w:before="120"/>
              <w:jc w:val="center"/>
              <w:rPr>
                <w:rFonts w:ascii="Söhne" w:hAnsi="Söhne" w:cs="Arial"/>
                <w:color w:val="auto"/>
                <w:sz w:val="16"/>
                <w:szCs w:val="16"/>
                <w:u w:val="double"/>
                <w:lang w:val="en-IE"/>
              </w:rPr>
            </w:pPr>
            <w:proofErr w:type="spellStart"/>
            <w:r w:rsidRPr="0069659B">
              <w:rPr>
                <w:rFonts w:ascii="Söhne" w:hAnsi="Söhne" w:cs="Arial"/>
                <w:color w:val="auto"/>
                <w:sz w:val="16"/>
                <w:szCs w:val="16"/>
                <w:u w:val="double"/>
                <w:lang w:val="en-IE"/>
              </w:rPr>
              <w:t>ASD_forw</w:t>
            </w:r>
            <w:proofErr w:type="spellEnd"/>
            <w:r w:rsidRPr="0069659B">
              <w:rPr>
                <w:rFonts w:ascii="Söhne" w:hAnsi="Söhne" w:cs="Arial"/>
                <w:color w:val="auto"/>
                <w:sz w:val="16"/>
                <w:szCs w:val="16"/>
                <w:u w:val="double"/>
                <w:lang w:val="en-IE"/>
              </w:rPr>
              <w:t>: CAC</w:t>
            </w:r>
            <w:r>
              <w:rPr>
                <w:rFonts w:ascii="Söhne" w:hAnsi="Söhne" w:cs="Arial"/>
                <w:color w:val="auto"/>
                <w:sz w:val="16"/>
                <w:szCs w:val="16"/>
                <w:u w:val="double"/>
                <w:lang w:val="en-IE"/>
              </w:rPr>
              <w:t>-</w:t>
            </w:r>
            <w:r w:rsidRPr="0069659B">
              <w:rPr>
                <w:rFonts w:ascii="Söhne" w:hAnsi="Söhne" w:cs="Arial"/>
                <w:color w:val="auto"/>
                <w:sz w:val="16"/>
                <w:szCs w:val="16"/>
                <w:u w:val="double"/>
                <w:lang w:val="en-IE"/>
              </w:rPr>
              <w:t>TTG</w:t>
            </w:r>
            <w:r>
              <w:rPr>
                <w:rFonts w:ascii="Söhne" w:hAnsi="Söhne" w:cs="Arial"/>
                <w:color w:val="auto"/>
                <w:sz w:val="16"/>
                <w:szCs w:val="16"/>
                <w:u w:val="double"/>
                <w:lang w:val="en-IE"/>
              </w:rPr>
              <w:t>-</w:t>
            </w:r>
            <w:r w:rsidRPr="0069659B">
              <w:rPr>
                <w:rFonts w:ascii="Söhne" w:hAnsi="Söhne" w:cs="Arial"/>
                <w:color w:val="auto"/>
                <w:sz w:val="16"/>
                <w:szCs w:val="16"/>
                <w:u w:val="double"/>
                <w:lang w:val="en-IE"/>
              </w:rPr>
              <w:t>TGT</w:t>
            </w:r>
            <w:r>
              <w:rPr>
                <w:rFonts w:ascii="Söhne" w:hAnsi="Söhne" w:cs="Arial"/>
                <w:color w:val="auto"/>
                <w:sz w:val="16"/>
                <w:szCs w:val="16"/>
                <w:u w:val="double"/>
                <w:lang w:val="en-IE"/>
              </w:rPr>
              <w:t>-</w:t>
            </w:r>
            <w:r w:rsidRPr="0069659B">
              <w:rPr>
                <w:rFonts w:ascii="Söhne" w:hAnsi="Söhne" w:cs="Arial"/>
                <w:color w:val="auto"/>
                <w:sz w:val="16"/>
                <w:szCs w:val="16"/>
                <w:u w:val="double"/>
                <w:lang w:val="en-IE"/>
              </w:rPr>
              <w:t>TCG</w:t>
            </w:r>
            <w:r>
              <w:rPr>
                <w:rFonts w:ascii="Söhne" w:hAnsi="Söhne" w:cs="Arial"/>
                <w:color w:val="auto"/>
                <w:sz w:val="16"/>
                <w:szCs w:val="16"/>
                <w:u w:val="double"/>
                <w:lang w:val="en-IE"/>
              </w:rPr>
              <w:t>-</w:t>
            </w:r>
            <w:r w:rsidRPr="0069659B">
              <w:rPr>
                <w:rFonts w:ascii="Söhne" w:hAnsi="Söhne" w:cs="Arial"/>
                <w:color w:val="auto"/>
                <w:sz w:val="16"/>
                <w:szCs w:val="16"/>
                <w:u w:val="double"/>
                <w:lang w:val="en-IE"/>
              </w:rPr>
              <w:t>TGT</w:t>
            </w:r>
            <w:r>
              <w:rPr>
                <w:rFonts w:ascii="Söhne" w:hAnsi="Söhne" w:cs="Arial"/>
                <w:color w:val="auto"/>
                <w:sz w:val="16"/>
                <w:szCs w:val="16"/>
                <w:u w:val="double"/>
                <w:lang w:val="en-IE"/>
              </w:rPr>
              <w:t>-</w:t>
            </w:r>
            <w:r w:rsidRPr="0069659B">
              <w:rPr>
                <w:rFonts w:ascii="Söhne" w:hAnsi="Söhne" w:cs="Arial"/>
                <w:color w:val="auto"/>
                <w:sz w:val="16"/>
                <w:szCs w:val="16"/>
                <w:u w:val="double"/>
                <w:lang w:val="en-IE"/>
              </w:rPr>
              <w:t>TC</w:t>
            </w:r>
            <w:r w:rsidRPr="0069659B">
              <w:rPr>
                <w:rFonts w:ascii="Söhne" w:hAnsi="Söhne" w:cs="Arial"/>
                <w:color w:val="auto"/>
                <w:sz w:val="16"/>
                <w:szCs w:val="16"/>
                <w:u w:val="double"/>
                <w:lang w:val="en-IE"/>
              </w:rPr>
              <w:br/>
            </w:r>
            <w:proofErr w:type="spellStart"/>
            <w:r w:rsidRPr="0069659B">
              <w:rPr>
                <w:rFonts w:ascii="Söhne" w:hAnsi="Söhne" w:cs="Arial"/>
                <w:color w:val="auto"/>
                <w:sz w:val="16"/>
                <w:szCs w:val="16"/>
                <w:u w:val="double"/>
                <w:lang w:val="en-IE"/>
              </w:rPr>
              <w:t>ASD_Cff_rev</w:t>
            </w:r>
            <w:proofErr w:type="spellEnd"/>
            <w:r w:rsidRPr="0069659B">
              <w:rPr>
                <w:rFonts w:ascii="Söhne" w:hAnsi="Söhne" w:cs="Arial"/>
                <w:color w:val="auto"/>
                <w:sz w:val="16"/>
                <w:szCs w:val="16"/>
                <w:u w:val="double"/>
                <w:lang w:val="en-IE"/>
              </w:rPr>
              <w:t>: TTT</w:t>
            </w:r>
            <w:r>
              <w:rPr>
                <w:rFonts w:ascii="Söhne" w:hAnsi="Söhne" w:cs="Arial"/>
                <w:color w:val="auto"/>
                <w:sz w:val="16"/>
                <w:szCs w:val="16"/>
                <w:u w:val="double"/>
                <w:lang w:val="en-IE"/>
              </w:rPr>
              <w:t>-</w:t>
            </w:r>
            <w:r w:rsidRPr="0069659B">
              <w:rPr>
                <w:rFonts w:ascii="Söhne" w:hAnsi="Söhne" w:cs="Arial"/>
                <w:color w:val="auto"/>
                <w:sz w:val="16"/>
                <w:szCs w:val="16"/>
                <w:u w:val="double"/>
                <w:lang w:val="en-IE"/>
              </w:rPr>
              <w:t>TTA</w:t>
            </w:r>
            <w:r>
              <w:rPr>
                <w:rFonts w:ascii="Söhne" w:hAnsi="Söhne" w:cs="Arial"/>
                <w:color w:val="auto"/>
                <w:sz w:val="16"/>
                <w:szCs w:val="16"/>
                <w:u w:val="double"/>
                <w:lang w:val="en-IE"/>
              </w:rPr>
              <w:t>-</w:t>
            </w:r>
            <w:r w:rsidRPr="0069659B">
              <w:rPr>
                <w:rFonts w:ascii="Söhne" w:hAnsi="Söhne" w:cs="Arial"/>
                <w:color w:val="auto"/>
                <w:sz w:val="16"/>
                <w:szCs w:val="16"/>
                <w:u w:val="double"/>
                <w:lang w:val="en-IE"/>
              </w:rPr>
              <w:t>GCT</w:t>
            </w:r>
            <w:r>
              <w:rPr>
                <w:rFonts w:ascii="Söhne" w:hAnsi="Söhne" w:cs="Arial"/>
                <w:color w:val="auto"/>
                <w:sz w:val="16"/>
                <w:szCs w:val="16"/>
                <w:u w:val="double"/>
                <w:lang w:val="en-IE"/>
              </w:rPr>
              <w:t>-</w:t>
            </w:r>
            <w:r w:rsidRPr="0069659B">
              <w:rPr>
                <w:rFonts w:ascii="Söhne" w:hAnsi="Söhne" w:cs="Arial"/>
                <w:color w:val="auto"/>
                <w:sz w:val="16"/>
                <w:szCs w:val="16"/>
                <w:u w:val="double"/>
                <w:lang w:val="en-IE"/>
              </w:rPr>
              <w:t>AAT</w:t>
            </w:r>
            <w:r>
              <w:rPr>
                <w:rFonts w:ascii="Söhne" w:hAnsi="Söhne" w:cs="Arial"/>
                <w:color w:val="auto"/>
                <w:sz w:val="16"/>
                <w:szCs w:val="16"/>
                <w:u w:val="double"/>
                <w:lang w:val="en-IE"/>
              </w:rPr>
              <w:t>-</w:t>
            </w:r>
            <w:r w:rsidRPr="0069659B">
              <w:rPr>
                <w:rFonts w:ascii="Söhne" w:hAnsi="Söhne" w:cs="Arial"/>
                <w:color w:val="auto"/>
                <w:sz w:val="16"/>
                <w:szCs w:val="16"/>
                <w:u w:val="double"/>
                <w:lang w:val="en-IE"/>
              </w:rPr>
              <w:t>GGT</w:t>
            </w:r>
            <w:r>
              <w:rPr>
                <w:rFonts w:ascii="Söhne" w:hAnsi="Söhne" w:cs="Arial"/>
                <w:color w:val="auto"/>
                <w:sz w:val="16"/>
                <w:szCs w:val="16"/>
                <w:u w:val="double"/>
                <w:lang w:val="en-IE"/>
              </w:rPr>
              <w:t>-</w:t>
            </w:r>
            <w:r w:rsidRPr="0069659B">
              <w:rPr>
                <w:rFonts w:ascii="Söhne" w:hAnsi="Söhne" w:cs="Arial"/>
                <w:color w:val="auto"/>
                <w:sz w:val="16"/>
                <w:szCs w:val="16"/>
                <w:u w:val="double"/>
                <w:lang w:val="en-IE"/>
              </w:rPr>
              <w:t>TTA</w:t>
            </w:r>
            <w:r>
              <w:rPr>
                <w:rFonts w:ascii="Söhne" w:hAnsi="Söhne" w:cs="Arial"/>
                <w:color w:val="auto"/>
                <w:sz w:val="16"/>
                <w:szCs w:val="16"/>
                <w:u w:val="double"/>
                <w:lang w:val="en-IE"/>
              </w:rPr>
              <w:t>-</w:t>
            </w:r>
            <w:r w:rsidRPr="0069659B">
              <w:rPr>
                <w:rFonts w:ascii="Söhne" w:hAnsi="Söhne" w:cs="Arial"/>
                <w:color w:val="auto"/>
                <w:sz w:val="16"/>
                <w:szCs w:val="16"/>
                <w:u w:val="double"/>
                <w:lang w:val="en-IE"/>
              </w:rPr>
              <w:t>ATT</w:t>
            </w:r>
            <w:r>
              <w:rPr>
                <w:rFonts w:ascii="Söhne" w:hAnsi="Söhne" w:cs="Arial"/>
                <w:color w:val="auto"/>
                <w:sz w:val="16"/>
                <w:szCs w:val="16"/>
                <w:u w:val="double"/>
                <w:lang w:val="en-IE"/>
              </w:rPr>
              <w:t>-</w:t>
            </w:r>
            <w:r w:rsidRPr="0069659B">
              <w:rPr>
                <w:rFonts w:ascii="Söhne" w:hAnsi="Söhne" w:cs="Arial"/>
                <w:color w:val="auto"/>
                <w:sz w:val="16"/>
                <w:szCs w:val="16"/>
                <w:u w:val="double"/>
                <w:lang w:val="en-IE"/>
              </w:rPr>
              <w:t>C</w:t>
            </w:r>
          </w:p>
        </w:tc>
        <w:tc>
          <w:tcPr>
            <w:tcW w:w="1842" w:type="dxa"/>
            <w:tcBorders>
              <w:top w:val="single" w:sz="4" w:space="0" w:color="auto"/>
              <w:left w:val="single" w:sz="4" w:space="0" w:color="auto"/>
              <w:bottom w:val="single" w:sz="4" w:space="0" w:color="auto"/>
              <w:right w:val="single" w:sz="4" w:space="0" w:color="auto"/>
            </w:tcBorders>
            <w:vAlign w:val="center"/>
          </w:tcPr>
          <w:p w14:paraId="71AEFF46" w14:textId="3B9742A6" w:rsidR="0069659B" w:rsidRPr="0069659B" w:rsidRDefault="0069659B" w:rsidP="0069659B">
            <w:pPr>
              <w:spacing w:before="120"/>
              <w:jc w:val="center"/>
              <w:rPr>
                <w:rFonts w:ascii="Söhne" w:hAnsi="Söhne" w:cs="Arial"/>
                <w:color w:val="auto"/>
                <w:sz w:val="16"/>
                <w:szCs w:val="16"/>
                <w:u w:val="double"/>
                <w:lang w:val="en-IE"/>
              </w:rPr>
            </w:pPr>
            <w:r w:rsidRPr="0069659B">
              <w:rPr>
                <w:rFonts w:ascii="Söhne" w:hAnsi="Söhne" w:cs="Arial"/>
                <w:color w:val="auto"/>
                <w:sz w:val="16"/>
                <w:szCs w:val="16"/>
                <w:u w:val="double"/>
                <w:lang w:val="en-IE"/>
              </w:rPr>
              <w:t xml:space="preserve">10 </w:t>
            </w:r>
            <w:proofErr w:type="spellStart"/>
            <w:r w:rsidRPr="0069659B">
              <w:rPr>
                <w:rFonts w:ascii="Söhne" w:hAnsi="Söhne" w:cs="Arial"/>
                <w:color w:val="auto"/>
                <w:sz w:val="16"/>
                <w:szCs w:val="16"/>
                <w:u w:val="double"/>
                <w:lang w:val="en-IE"/>
              </w:rPr>
              <w:t>nM</w:t>
            </w:r>
            <w:proofErr w:type="spellEnd"/>
          </w:p>
        </w:tc>
        <w:tc>
          <w:tcPr>
            <w:tcW w:w="2317" w:type="dxa"/>
            <w:tcBorders>
              <w:top w:val="single" w:sz="4" w:space="0" w:color="auto"/>
              <w:left w:val="single" w:sz="4" w:space="0" w:color="auto"/>
              <w:bottom w:val="single" w:sz="4" w:space="0" w:color="auto"/>
              <w:right w:val="single" w:sz="4" w:space="0" w:color="auto"/>
            </w:tcBorders>
            <w:vAlign w:val="center"/>
          </w:tcPr>
          <w:p w14:paraId="61841AF0" w14:textId="723EADA2" w:rsidR="0069659B" w:rsidRPr="0069659B" w:rsidRDefault="0069659B" w:rsidP="0069659B">
            <w:pPr>
              <w:spacing w:before="120"/>
              <w:jc w:val="center"/>
              <w:rPr>
                <w:rFonts w:ascii="Söhne" w:hAnsi="Söhne" w:cs="Arial"/>
                <w:color w:val="auto"/>
                <w:sz w:val="16"/>
                <w:szCs w:val="16"/>
                <w:u w:val="double"/>
                <w:lang w:val="en-IE"/>
              </w:rPr>
            </w:pPr>
            <w:r w:rsidRPr="0069659B">
              <w:rPr>
                <w:rFonts w:ascii="Söhne" w:eastAsia="Arial" w:hAnsi="Söhne" w:cs="Arial"/>
                <w:color w:val="auto"/>
                <w:sz w:val="16"/>
                <w:szCs w:val="16"/>
                <w:u w:val="double"/>
                <w:lang w:val="en-IE"/>
              </w:rPr>
              <w:t>35 cycles</w:t>
            </w:r>
            <w:r w:rsidRPr="0069659B">
              <w:rPr>
                <w:rFonts w:ascii="Söhne" w:eastAsia="Calibri" w:hAnsi="Söhne" w:cs="Arial"/>
                <w:color w:val="auto"/>
                <w:sz w:val="16"/>
                <w:szCs w:val="16"/>
                <w:u w:val="double"/>
                <w:lang w:val="en-IE"/>
              </w:rPr>
              <w:t xml:space="preserve"> of: 95°C/20 sec 58</w:t>
            </w:r>
            <w:r w:rsidRPr="0069659B">
              <w:rPr>
                <w:rFonts w:ascii="Söhne" w:eastAsia="Segoe UI" w:hAnsi="Söhne" w:cs="Arial"/>
                <w:color w:val="auto"/>
                <w:sz w:val="16"/>
                <w:szCs w:val="16"/>
                <w:u w:val="double"/>
                <w:lang w:val="en-IE"/>
              </w:rPr>
              <w:t>°C/20 sec and 72°C 30 sec</w:t>
            </w:r>
          </w:p>
        </w:tc>
      </w:tr>
      <w:tr w:rsidR="0069659B" w:rsidRPr="001F13C1" w14:paraId="289E3023" w14:textId="77777777" w:rsidTr="004A451A">
        <w:trPr>
          <w:cnfStyle w:val="010000000000" w:firstRow="0" w:lastRow="1" w:firstColumn="0" w:lastColumn="0" w:oddVBand="0" w:evenVBand="0" w:oddHBand="0" w:evenHBand="0" w:firstRowFirstColumn="0" w:firstRowLastColumn="0" w:lastRowFirstColumn="0" w:lastRowLastColumn="0"/>
          <w:trHeight w:val="482"/>
        </w:trPr>
        <w:tc>
          <w:tcPr>
            <w:tcW w:w="1134" w:type="dxa"/>
            <w:tcBorders>
              <w:top w:val="single" w:sz="4" w:space="0" w:color="auto"/>
              <w:left w:val="single" w:sz="4" w:space="0" w:color="auto"/>
              <w:bottom w:val="single" w:sz="4" w:space="0" w:color="auto"/>
              <w:right w:val="single" w:sz="4" w:space="0" w:color="auto"/>
            </w:tcBorders>
            <w:noWrap/>
            <w:vAlign w:val="center"/>
          </w:tcPr>
          <w:p w14:paraId="2CEDED8E" w14:textId="5FD20BCC" w:rsidR="0069659B" w:rsidRPr="00B03691" w:rsidRDefault="0069659B" w:rsidP="0069659B">
            <w:pPr>
              <w:spacing w:before="120"/>
              <w:jc w:val="center"/>
              <w:rPr>
                <w:rFonts w:ascii="Söhne" w:hAnsi="Söhne" w:cs="Arial"/>
                <w:b w:val="0"/>
                <w:bCs w:val="0"/>
                <w:color w:val="auto"/>
                <w:sz w:val="16"/>
                <w:szCs w:val="16"/>
                <w:u w:val="double"/>
                <w:lang w:val="en-IE"/>
              </w:rPr>
            </w:pPr>
            <w:proofErr w:type="spellStart"/>
            <w:r w:rsidRPr="00B03691">
              <w:rPr>
                <w:rFonts w:ascii="Söhne" w:hAnsi="Söhne" w:cs="Arial"/>
                <w:b w:val="0"/>
                <w:bCs w:val="0"/>
                <w:color w:val="auto"/>
                <w:sz w:val="16"/>
                <w:szCs w:val="16"/>
                <w:u w:val="double"/>
                <w:lang w:val="en-IE"/>
              </w:rPr>
              <w:t>Asd_Cff</w:t>
            </w:r>
            <w:proofErr w:type="spellEnd"/>
          </w:p>
        </w:tc>
        <w:tc>
          <w:tcPr>
            <w:tcW w:w="5102" w:type="dxa"/>
            <w:tcBorders>
              <w:top w:val="single" w:sz="4" w:space="0" w:color="auto"/>
              <w:left w:val="single" w:sz="4" w:space="0" w:color="auto"/>
              <w:bottom w:val="single" w:sz="4" w:space="0" w:color="auto"/>
              <w:right w:val="single" w:sz="4" w:space="0" w:color="auto"/>
            </w:tcBorders>
            <w:vAlign w:val="center"/>
          </w:tcPr>
          <w:p w14:paraId="3EBF1A0E" w14:textId="0DBBF2EE" w:rsidR="0069659B" w:rsidRPr="0069659B" w:rsidRDefault="0069659B" w:rsidP="0069659B">
            <w:pPr>
              <w:spacing w:before="120"/>
              <w:jc w:val="center"/>
              <w:rPr>
                <w:rFonts w:ascii="Söhne" w:hAnsi="Söhne" w:cs="Arial"/>
                <w:b w:val="0"/>
                <w:bCs w:val="0"/>
                <w:color w:val="auto"/>
                <w:sz w:val="16"/>
                <w:szCs w:val="16"/>
                <w:u w:val="double"/>
                <w:lang w:val="en-IE"/>
              </w:rPr>
            </w:pPr>
            <w:proofErr w:type="spellStart"/>
            <w:r w:rsidRPr="0069659B">
              <w:rPr>
                <w:rFonts w:ascii="Söhne" w:hAnsi="Söhne" w:cs="Arial"/>
                <w:b w:val="0"/>
                <w:bCs w:val="0"/>
                <w:color w:val="auto"/>
                <w:sz w:val="16"/>
                <w:szCs w:val="16"/>
                <w:u w:val="double"/>
                <w:lang w:val="en-IE"/>
              </w:rPr>
              <w:t>ASD_forw</w:t>
            </w:r>
            <w:proofErr w:type="spellEnd"/>
            <w:r w:rsidRPr="0069659B">
              <w:rPr>
                <w:rFonts w:ascii="Söhne" w:hAnsi="Söhne" w:cs="Arial"/>
                <w:b w:val="0"/>
                <w:bCs w:val="0"/>
                <w:color w:val="auto"/>
                <w:sz w:val="16"/>
                <w:szCs w:val="16"/>
                <w:u w:val="double"/>
                <w:lang w:val="en-IE"/>
              </w:rPr>
              <w:t>: CAC</w:t>
            </w:r>
            <w:r>
              <w:rPr>
                <w:rFonts w:ascii="Söhne" w:hAnsi="Söhne" w:cs="Arial"/>
                <w:b w:val="0"/>
                <w:bCs w:val="0"/>
                <w:color w:val="auto"/>
                <w:sz w:val="16"/>
                <w:szCs w:val="16"/>
                <w:u w:val="double"/>
                <w:lang w:val="en-IE"/>
              </w:rPr>
              <w:t>-</w:t>
            </w:r>
            <w:r w:rsidRPr="0069659B">
              <w:rPr>
                <w:rFonts w:ascii="Söhne" w:hAnsi="Söhne" w:cs="Arial"/>
                <w:b w:val="0"/>
                <w:bCs w:val="0"/>
                <w:color w:val="auto"/>
                <w:sz w:val="16"/>
                <w:szCs w:val="16"/>
                <w:u w:val="double"/>
                <w:lang w:val="en-IE"/>
              </w:rPr>
              <w:t>TTG</w:t>
            </w:r>
            <w:r>
              <w:rPr>
                <w:rFonts w:ascii="Söhne" w:hAnsi="Söhne" w:cs="Arial"/>
                <w:b w:val="0"/>
                <w:bCs w:val="0"/>
                <w:color w:val="auto"/>
                <w:sz w:val="16"/>
                <w:szCs w:val="16"/>
                <w:u w:val="double"/>
                <w:lang w:val="en-IE"/>
              </w:rPr>
              <w:t>-</w:t>
            </w:r>
            <w:r w:rsidRPr="0069659B">
              <w:rPr>
                <w:rFonts w:ascii="Söhne" w:hAnsi="Söhne" w:cs="Arial"/>
                <w:b w:val="0"/>
                <w:bCs w:val="0"/>
                <w:color w:val="auto"/>
                <w:sz w:val="16"/>
                <w:szCs w:val="16"/>
                <w:u w:val="double"/>
                <w:lang w:val="en-IE"/>
              </w:rPr>
              <w:t>TGT</w:t>
            </w:r>
            <w:r>
              <w:rPr>
                <w:rFonts w:ascii="Söhne" w:hAnsi="Söhne" w:cs="Arial"/>
                <w:b w:val="0"/>
                <w:bCs w:val="0"/>
                <w:color w:val="auto"/>
                <w:sz w:val="16"/>
                <w:szCs w:val="16"/>
                <w:u w:val="double"/>
                <w:lang w:val="en-IE"/>
              </w:rPr>
              <w:t>-</w:t>
            </w:r>
            <w:r w:rsidRPr="0069659B">
              <w:rPr>
                <w:rFonts w:ascii="Söhne" w:hAnsi="Söhne" w:cs="Arial"/>
                <w:b w:val="0"/>
                <w:bCs w:val="0"/>
                <w:color w:val="auto"/>
                <w:sz w:val="16"/>
                <w:szCs w:val="16"/>
                <w:u w:val="double"/>
                <w:lang w:val="en-IE"/>
              </w:rPr>
              <w:t>TCG</w:t>
            </w:r>
            <w:r>
              <w:rPr>
                <w:rFonts w:ascii="Söhne" w:hAnsi="Söhne" w:cs="Arial"/>
                <w:b w:val="0"/>
                <w:bCs w:val="0"/>
                <w:color w:val="auto"/>
                <w:sz w:val="16"/>
                <w:szCs w:val="16"/>
                <w:u w:val="double"/>
                <w:lang w:val="en-IE"/>
              </w:rPr>
              <w:t>-</w:t>
            </w:r>
            <w:r w:rsidRPr="0069659B">
              <w:rPr>
                <w:rFonts w:ascii="Söhne" w:hAnsi="Söhne" w:cs="Arial"/>
                <w:b w:val="0"/>
                <w:bCs w:val="0"/>
                <w:color w:val="auto"/>
                <w:sz w:val="16"/>
                <w:szCs w:val="16"/>
                <w:u w:val="double"/>
                <w:lang w:val="en-IE"/>
              </w:rPr>
              <w:t>TGT</w:t>
            </w:r>
            <w:r>
              <w:rPr>
                <w:rFonts w:ascii="Söhne" w:hAnsi="Söhne" w:cs="Arial"/>
                <w:b w:val="0"/>
                <w:bCs w:val="0"/>
                <w:color w:val="auto"/>
                <w:sz w:val="16"/>
                <w:szCs w:val="16"/>
                <w:u w:val="double"/>
                <w:lang w:val="en-IE"/>
              </w:rPr>
              <w:t>-</w:t>
            </w:r>
            <w:r w:rsidRPr="0069659B">
              <w:rPr>
                <w:rFonts w:ascii="Söhne" w:hAnsi="Söhne" w:cs="Arial"/>
                <w:b w:val="0"/>
                <w:bCs w:val="0"/>
                <w:color w:val="auto"/>
                <w:sz w:val="16"/>
                <w:szCs w:val="16"/>
                <w:u w:val="double"/>
                <w:lang w:val="en-IE"/>
              </w:rPr>
              <w:t>TC</w:t>
            </w:r>
            <w:r>
              <w:rPr>
                <w:rFonts w:ascii="Söhne" w:hAnsi="Söhne" w:cs="Arial"/>
                <w:b w:val="0"/>
                <w:bCs w:val="0"/>
                <w:color w:val="auto"/>
                <w:sz w:val="16"/>
                <w:szCs w:val="16"/>
                <w:u w:val="double"/>
                <w:lang w:val="en-IE"/>
              </w:rPr>
              <w:br/>
            </w:r>
            <w:proofErr w:type="spellStart"/>
            <w:r w:rsidRPr="0069659B">
              <w:rPr>
                <w:rFonts w:ascii="Söhne" w:hAnsi="Söhne" w:cs="Arial"/>
                <w:b w:val="0"/>
                <w:bCs w:val="0"/>
                <w:color w:val="auto"/>
                <w:sz w:val="16"/>
                <w:szCs w:val="16"/>
                <w:u w:val="double"/>
                <w:lang w:val="en-IE"/>
              </w:rPr>
              <w:t>ASD_CfV_rev</w:t>
            </w:r>
            <w:proofErr w:type="spellEnd"/>
            <w:r w:rsidRPr="0069659B">
              <w:rPr>
                <w:rFonts w:ascii="Söhne" w:hAnsi="Söhne" w:cs="Arial"/>
                <w:b w:val="0"/>
                <w:bCs w:val="0"/>
                <w:color w:val="auto"/>
                <w:sz w:val="16"/>
                <w:szCs w:val="16"/>
                <w:u w:val="double"/>
                <w:lang w:val="en-IE"/>
              </w:rPr>
              <w:t>: TTT</w:t>
            </w:r>
            <w:r>
              <w:rPr>
                <w:rFonts w:ascii="Söhne" w:hAnsi="Söhne" w:cs="Arial"/>
                <w:b w:val="0"/>
                <w:bCs w:val="0"/>
                <w:color w:val="auto"/>
                <w:sz w:val="16"/>
                <w:szCs w:val="16"/>
                <w:u w:val="double"/>
                <w:lang w:val="en-IE"/>
              </w:rPr>
              <w:t>-</w:t>
            </w:r>
            <w:r w:rsidRPr="0069659B">
              <w:rPr>
                <w:rFonts w:ascii="Söhne" w:hAnsi="Söhne" w:cs="Arial"/>
                <w:b w:val="0"/>
                <w:bCs w:val="0"/>
                <w:color w:val="auto"/>
                <w:sz w:val="16"/>
                <w:szCs w:val="16"/>
                <w:u w:val="double"/>
                <w:lang w:val="en-IE"/>
              </w:rPr>
              <w:t>TTA</w:t>
            </w:r>
            <w:r>
              <w:rPr>
                <w:rFonts w:ascii="Söhne" w:hAnsi="Söhne" w:cs="Arial"/>
                <w:b w:val="0"/>
                <w:bCs w:val="0"/>
                <w:color w:val="auto"/>
                <w:sz w:val="16"/>
                <w:szCs w:val="16"/>
                <w:u w:val="double"/>
                <w:lang w:val="en-IE"/>
              </w:rPr>
              <w:t>-</w:t>
            </w:r>
            <w:r w:rsidRPr="0069659B">
              <w:rPr>
                <w:rFonts w:ascii="Söhne" w:hAnsi="Söhne" w:cs="Arial"/>
                <w:b w:val="0"/>
                <w:bCs w:val="0"/>
                <w:color w:val="auto"/>
                <w:sz w:val="16"/>
                <w:szCs w:val="16"/>
                <w:u w:val="double"/>
                <w:lang w:val="en-IE"/>
              </w:rPr>
              <w:t>GCT</w:t>
            </w:r>
            <w:r>
              <w:rPr>
                <w:rFonts w:ascii="Söhne" w:hAnsi="Söhne" w:cs="Arial"/>
                <w:b w:val="0"/>
                <w:bCs w:val="0"/>
                <w:color w:val="auto"/>
                <w:sz w:val="16"/>
                <w:szCs w:val="16"/>
                <w:u w:val="double"/>
                <w:lang w:val="en-IE"/>
              </w:rPr>
              <w:t>-</w:t>
            </w:r>
            <w:r w:rsidRPr="0069659B">
              <w:rPr>
                <w:rFonts w:ascii="Söhne" w:hAnsi="Söhne" w:cs="Arial"/>
                <w:b w:val="0"/>
                <w:bCs w:val="0"/>
                <w:color w:val="auto"/>
                <w:sz w:val="16"/>
                <w:szCs w:val="16"/>
                <w:u w:val="double"/>
                <w:lang w:val="en-IE"/>
              </w:rPr>
              <w:t>AAT</w:t>
            </w:r>
            <w:r>
              <w:rPr>
                <w:rFonts w:ascii="Söhne" w:hAnsi="Söhne" w:cs="Arial"/>
                <w:b w:val="0"/>
                <w:bCs w:val="0"/>
                <w:color w:val="auto"/>
                <w:sz w:val="16"/>
                <w:szCs w:val="16"/>
                <w:u w:val="double"/>
                <w:lang w:val="en-IE"/>
              </w:rPr>
              <w:t>-</w:t>
            </w:r>
            <w:r w:rsidRPr="0069659B">
              <w:rPr>
                <w:rFonts w:ascii="Söhne" w:hAnsi="Söhne" w:cs="Arial"/>
                <w:b w:val="0"/>
                <w:bCs w:val="0"/>
                <w:color w:val="auto"/>
                <w:sz w:val="16"/>
                <w:szCs w:val="16"/>
                <w:u w:val="double"/>
                <w:lang w:val="en-IE"/>
              </w:rPr>
              <w:t>GGT</w:t>
            </w:r>
            <w:r>
              <w:rPr>
                <w:rFonts w:ascii="Söhne" w:hAnsi="Söhne" w:cs="Arial"/>
                <w:b w:val="0"/>
                <w:bCs w:val="0"/>
                <w:color w:val="auto"/>
                <w:sz w:val="16"/>
                <w:szCs w:val="16"/>
                <w:u w:val="double"/>
                <w:lang w:val="en-IE"/>
              </w:rPr>
              <w:t>-</w:t>
            </w:r>
            <w:r w:rsidRPr="0069659B">
              <w:rPr>
                <w:rFonts w:ascii="Söhne" w:hAnsi="Söhne" w:cs="Arial"/>
                <w:b w:val="0"/>
                <w:bCs w:val="0"/>
                <w:color w:val="auto"/>
                <w:sz w:val="16"/>
                <w:szCs w:val="16"/>
                <w:u w:val="double"/>
                <w:lang w:val="en-IE"/>
              </w:rPr>
              <w:t>CTT</w:t>
            </w:r>
            <w:r>
              <w:rPr>
                <w:rFonts w:ascii="Söhne" w:hAnsi="Söhne" w:cs="Arial"/>
                <w:b w:val="0"/>
                <w:bCs w:val="0"/>
                <w:color w:val="auto"/>
                <w:sz w:val="16"/>
                <w:szCs w:val="16"/>
                <w:u w:val="double"/>
                <w:lang w:val="en-IE"/>
              </w:rPr>
              <w:t>-</w:t>
            </w:r>
            <w:r w:rsidRPr="0069659B">
              <w:rPr>
                <w:rFonts w:ascii="Söhne" w:hAnsi="Söhne" w:cs="Arial"/>
                <w:b w:val="0"/>
                <w:bCs w:val="0"/>
                <w:color w:val="auto"/>
                <w:sz w:val="16"/>
                <w:szCs w:val="16"/>
                <w:u w:val="double"/>
                <w:lang w:val="en-IE"/>
              </w:rPr>
              <w:t>G</w:t>
            </w:r>
          </w:p>
        </w:tc>
        <w:tc>
          <w:tcPr>
            <w:tcW w:w="1842" w:type="dxa"/>
            <w:tcBorders>
              <w:top w:val="single" w:sz="4" w:space="0" w:color="auto"/>
              <w:left w:val="single" w:sz="4" w:space="0" w:color="auto"/>
              <w:bottom w:val="single" w:sz="4" w:space="0" w:color="auto"/>
              <w:right w:val="single" w:sz="4" w:space="0" w:color="auto"/>
            </w:tcBorders>
            <w:vAlign w:val="center"/>
          </w:tcPr>
          <w:p w14:paraId="44577123" w14:textId="5DC05EB7" w:rsidR="0069659B" w:rsidRPr="0069659B" w:rsidRDefault="0069659B" w:rsidP="0069659B">
            <w:pPr>
              <w:spacing w:before="120"/>
              <w:jc w:val="center"/>
              <w:rPr>
                <w:rFonts w:ascii="Söhne" w:hAnsi="Söhne" w:cs="Arial"/>
                <w:b w:val="0"/>
                <w:bCs w:val="0"/>
                <w:color w:val="auto"/>
                <w:sz w:val="16"/>
                <w:szCs w:val="16"/>
                <w:u w:val="double"/>
                <w:lang w:val="en-IE"/>
              </w:rPr>
            </w:pPr>
            <w:r w:rsidRPr="0069659B">
              <w:rPr>
                <w:rFonts w:ascii="Söhne" w:hAnsi="Söhne" w:cs="Arial"/>
                <w:b w:val="0"/>
                <w:bCs w:val="0"/>
                <w:color w:val="auto"/>
                <w:sz w:val="16"/>
                <w:szCs w:val="16"/>
                <w:u w:val="double"/>
                <w:lang w:val="en-IE"/>
              </w:rPr>
              <w:t xml:space="preserve">10 </w:t>
            </w:r>
            <w:proofErr w:type="spellStart"/>
            <w:r w:rsidRPr="0069659B">
              <w:rPr>
                <w:rFonts w:ascii="Söhne" w:hAnsi="Söhne" w:cs="Arial"/>
                <w:b w:val="0"/>
                <w:bCs w:val="0"/>
                <w:color w:val="auto"/>
                <w:sz w:val="16"/>
                <w:szCs w:val="16"/>
                <w:u w:val="double"/>
                <w:lang w:val="en-IE"/>
              </w:rPr>
              <w:t>nM</w:t>
            </w:r>
            <w:proofErr w:type="spellEnd"/>
          </w:p>
        </w:tc>
        <w:tc>
          <w:tcPr>
            <w:tcW w:w="2317" w:type="dxa"/>
            <w:tcBorders>
              <w:top w:val="single" w:sz="4" w:space="0" w:color="auto"/>
              <w:left w:val="single" w:sz="4" w:space="0" w:color="auto"/>
              <w:bottom w:val="single" w:sz="4" w:space="0" w:color="auto"/>
              <w:right w:val="single" w:sz="4" w:space="0" w:color="auto"/>
            </w:tcBorders>
            <w:vAlign w:val="center"/>
          </w:tcPr>
          <w:p w14:paraId="699C34B0" w14:textId="69982419" w:rsidR="0069659B" w:rsidRPr="0069659B" w:rsidRDefault="0069659B" w:rsidP="0069659B">
            <w:pPr>
              <w:spacing w:before="120"/>
              <w:jc w:val="center"/>
              <w:rPr>
                <w:rFonts w:ascii="Söhne" w:hAnsi="Söhne" w:cs="Arial"/>
                <w:b w:val="0"/>
                <w:bCs w:val="0"/>
                <w:color w:val="auto"/>
                <w:sz w:val="16"/>
                <w:szCs w:val="16"/>
                <w:u w:val="double"/>
                <w:lang w:val="en-IE"/>
              </w:rPr>
            </w:pPr>
            <w:r w:rsidRPr="0069659B">
              <w:rPr>
                <w:rFonts w:ascii="Söhne" w:eastAsia="Arial" w:hAnsi="Söhne" w:cs="Arial"/>
                <w:b w:val="0"/>
                <w:bCs w:val="0"/>
                <w:color w:val="auto"/>
                <w:sz w:val="16"/>
                <w:szCs w:val="16"/>
                <w:u w:val="double"/>
                <w:lang w:val="en-IE"/>
              </w:rPr>
              <w:t>35 cycles</w:t>
            </w:r>
            <w:r w:rsidRPr="0069659B">
              <w:rPr>
                <w:rFonts w:ascii="Söhne" w:eastAsia="Calibri" w:hAnsi="Söhne" w:cs="Arial"/>
                <w:b w:val="0"/>
                <w:bCs w:val="0"/>
                <w:color w:val="auto"/>
                <w:sz w:val="16"/>
                <w:szCs w:val="16"/>
                <w:u w:val="double"/>
                <w:lang w:val="en-IE"/>
              </w:rPr>
              <w:t xml:space="preserve"> of: 95°C/20 sec 58</w:t>
            </w:r>
            <w:r w:rsidRPr="0069659B">
              <w:rPr>
                <w:rFonts w:ascii="Söhne" w:eastAsia="Segoe UI" w:hAnsi="Söhne" w:cs="Arial"/>
                <w:b w:val="0"/>
                <w:bCs w:val="0"/>
                <w:color w:val="auto"/>
                <w:sz w:val="16"/>
                <w:szCs w:val="16"/>
                <w:u w:val="double"/>
                <w:lang w:val="en-IE"/>
              </w:rPr>
              <w:t>°C/20 sec and 72°C 30 sec</w:t>
            </w:r>
          </w:p>
        </w:tc>
      </w:tr>
    </w:tbl>
    <w:p w14:paraId="42BED8B5" w14:textId="4484D761" w:rsidR="00EF1E6A" w:rsidRPr="000C0DCA" w:rsidRDefault="003044DD" w:rsidP="00EF1E6A">
      <w:pPr>
        <w:spacing w:before="120" w:after="240"/>
        <w:jc w:val="center"/>
        <w:rPr>
          <w:rFonts w:ascii="Söhne" w:eastAsia="Calibri" w:hAnsi="Söhne" w:cs="Calibri"/>
          <w:sz w:val="16"/>
          <w:szCs w:val="16"/>
          <w:u w:val="double"/>
          <w:lang w:val="en-IE"/>
        </w:rPr>
      </w:pPr>
      <w:r w:rsidRPr="000C0DCA">
        <w:rPr>
          <w:rFonts w:ascii="Söhne" w:eastAsia="Calibri" w:hAnsi="Söhne" w:cs="Calibri"/>
          <w:sz w:val="16"/>
          <w:szCs w:val="16"/>
          <w:u w:val="double"/>
          <w:vertAlign w:val="superscript"/>
          <w:lang w:val="en-IE"/>
        </w:rPr>
        <w:t xml:space="preserve"> </w:t>
      </w:r>
      <w:r w:rsidR="00EF1E6A" w:rsidRPr="000C0DCA">
        <w:rPr>
          <w:rFonts w:ascii="Söhne" w:eastAsia="Calibri" w:hAnsi="Söhne" w:cs="Calibri"/>
          <w:sz w:val="16"/>
          <w:szCs w:val="16"/>
          <w:u w:val="double"/>
          <w:vertAlign w:val="superscript"/>
          <w:lang w:val="en-IE"/>
        </w:rPr>
        <w:t>(a)</w:t>
      </w:r>
      <w:r w:rsidR="00EF1E6A" w:rsidRPr="000C0DCA">
        <w:rPr>
          <w:rFonts w:ascii="Söhne" w:eastAsia="Calibri" w:hAnsi="Söhne" w:cs="Calibri"/>
          <w:sz w:val="16"/>
          <w:szCs w:val="16"/>
          <w:u w:val="double"/>
          <w:lang w:val="en-IE"/>
        </w:rPr>
        <w:t>A denaturation step prior to cycling has not been included.</w:t>
      </w:r>
    </w:p>
    <w:bookmarkEnd w:id="2"/>
    <w:p w14:paraId="2E8C8167" w14:textId="26B7B96E" w:rsidR="00EF1E6A" w:rsidRPr="000C0DCA" w:rsidRDefault="001E2F92" w:rsidP="001E2F92">
      <w:pPr>
        <w:spacing w:before="120" w:after="240"/>
        <w:ind w:left="425"/>
        <w:jc w:val="both"/>
        <w:rPr>
          <w:rFonts w:ascii="Söhne" w:eastAsia="Calibri" w:hAnsi="Söhne" w:cs="Calibri"/>
          <w:sz w:val="18"/>
          <w:szCs w:val="18"/>
          <w:u w:val="double"/>
          <w:lang w:val="en-IE"/>
        </w:rPr>
      </w:pPr>
      <w:r w:rsidRPr="001E2F92">
        <w:rPr>
          <w:rFonts w:ascii="Söhne" w:eastAsia="Calibri" w:hAnsi="Söhne" w:cs="Calibri"/>
          <w:sz w:val="18"/>
          <w:szCs w:val="18"/>
          <w:u w:val="double"/>
          <w:lang w:val="en-IE"/>
        </w:rPr>
        <w:t>PCR fragments should be visuali</w:t>
      </w:r>
      <w:r>
        <w:rPr>
          <w:rFonts w:ascii="Söhne" w:eastAsia="Calibri" w:hAnsi="Söhne" w:cs="Calibri"/>
          <w:sz w:val="18"/>
          <w:szCs w:val="18"/>
          <w:u w:val="double"/>
          <w:lang w:val="en-IE"/>
        </w:rPr>
        <w:t>s</w:t>
      </w:r>
      <w:r w:rsidRPr="001E2F92">
        <w:rPr>
          <w:rFonts w:ascii="Söhne" w:eastAsia="Calibri" w:hAnsi="Söhne" w:cs="Calibri"/>
          <w:sz w:val="18"/>
          <w:szCs w:val="18"/>
          <w:u w:val="double"/>
          <w:lang w:val="en-IE"/>
        </w:rPr>
        <w:t>ed on a 2% agarose gel stained with for example Midori Green Advanced DNA staining (GC tech) and a positive result is indicated by visible DNA fragments with the sizes indicated in the table above.</w:t>
      </w:r>
    </w:p>
    <w:p w14:paraId="5F4D2A9A" w14:textId="77777777" w:rsidR="00EF1E6A" w:rsidRPr="000C0DCA" w:rsidRDefault="00EF1E6A" w:rsidP="00EF1E6A">
      <w:pPr>
        <w:pStyle w:val="1110"/>
        <w:rPr>
          <w:u w:val="double"/>
          <w:lang w:val="en-IE"/>
        </w:rPr>
      </w:pPr>
      <w:r w:rsidRPr="000C0DCA">
        <w:rPr>
          <w:u w:val="double"/>
          <w:lang w:val="en-IE"/>
        </w:rPr>
        <w:t xml:space="preserve">Real-time PCR </w:t>
      </w:r>
    </w:p>
    <w:tbl>
      <w:tblPr>
        <w:tblStyle w:val="LightShading-Accent1"/>
        <w:tblW w:w="10395" w:type="dxa"/>
        <w:tblInd w:w="-619" w:type="dxa"/>
        <w:tblLayout w:type="fixed"/>
        <w:tblLook w:val="0660" w:firstRow="1" w:lastRow="1" w:firstColumn="0" w:lastColumn="0" w:noHBand="1" w:noVBand="1"/>
      </w:tblPr>
      <w:tblGrid>
        <w:gridCol w:w="1134"/>
        <w:gridCol w:w="5102"/>
        <w:gridCol w:w="1842"/>
        <w:gridCol w:w="2317"/>
      </w:tblGrid>
      <w:tr w:rsidR="003F3508" w:rsidRPr="000C0DCA" w14:paraId="20F645B9" w14:textId="77777777" w:rsidTr="004A451A">
        <w:trPr>
          <w:cnfStyle w:val="100000000000" w:firstRow="1" w:lastRow="0" w:firstColumn="0" w:lastColumn="0" w:oddVBand="0" w:evenVBand="0" w:oddHBand="0" w:evenHBand="0" w:firstRowFirstColumn="0" w:firstRowLastColumn="0" w:lastRowFirstColumn="0" w:lastRowLastColumn="0"/>
          <w:trHeight w:val="236"/>
        </w:trPr>
        <w:tc>
          <w:tcPr>
            <w:tcW w:w="1134" w:type="dxa"/>
            <w:tcBorders>
              <w:top w:val="single" w:sz="4" w:space="0" w:color="auto"/>
              <w:left w:val="single" w:sz="4" w:space="0" w:color="auto"/>
              <w:bottom w:val="single" w:sz="4" w:space="0" w:color="auto"/>
              <w:right w:val="single" w:sz="4" w:space="0" w:color="auto"/>
            </w:tcBorders>
            <w:shd w:val="clear" w:color="auto" w:fill="BFBFBF" w:themeFill="background1" w:themeFillShade="BF"/>
            <w:noWrap/>
            <w:vAlign w:val="center"/>
          </w:tcPr>
          <w:p w14:paraId="4290212B" w14:textId="77777777" w:rsidR="003F3508" w:rsidRPr="000C0DCA" w:rsidRDefault="003F3508" w:rsidP="004A451A">
            <w:pPr>
              <w:spacing w:before="120"/>
              <w:jc w:val="center"/>
              <w:rPr>
                <w:rFonts w:ascii="Söhne Kräftig" w:hAnsi="Söhne Kräftig"/>
                <w:b w:val="0"/>
                <w:color w:val="auto"/>
                <w:sz w:val="16"/>
                <w:szCs w:val="16"/>
                <w:u w:val="double"/>
                <w:lang w:val="en-IE"/>
              </w:rPr>
            </w:pPr>
            <w:r w:rsidRPr="000C0DCA">
              <w:rPr>
                <w:rFonts w:ascii="Söhne Kräftig" w:hAnsi="Söhne Kräftig"/>
                <w:b w:val="0"/>
                <w:color w:val="auto"/>
                <w:sz w:val="16"/>
                <w:szCs w:val="16"/>
                <w:u w:val="double"/>
                <w:lang w:val="en-IE"/>
              </w:rPr>
              <w:t>Pathogen/</w:t>
            </w:r>
            <w:r w:rsidRPr="000C0DCA">
              <w:rPr>
                <w:rFonts w:ascii="Söhne Kräftig" w:hAnsi="Söhne Kräftig"/>
                <w:b w:val="0"/>
                <w:color w:val="auto"/>
                <w:sz w:val="16"/>
                <w:szCs w:val="16"/>
                <w:u w:val="double"/>
                <w:lang w:val="en-IE"/>
              </w:rPr>
              <w:br/>
              <w:t>target gene</w:t>
            </w:r>
          </w:p>
        </w:tc>
        <w:tc>
          <w:tcPr>
            <w:tcW w:w="5102" w:type="dxa"/>
            <w:tcBorders>
              <w:top w:val="single" w:sz="4" w:space="0" w:color="auto"/>
              <w:left w:val="single" w:sz="4" w:space="0" w:color="auto"/>
              <w:bottom w:val="single" w:sz="4" w:space="0" w:color="auto"/>
              <w:right w:val="single" w:sz="4" w:space="0" w:color="auto"/>
            </w:tcBorders>
            <w:shd w:val="clear" w:color="auto" w:fill="BFBFBF" w:themeFill="background1" w:themeFillShade="BF"/>
            <w:vAlign w:val="center"/>
          </w:tcPr>
          <w:p w14:paraId="2E554E4E" w14:textId="77777777" w:rsidR="003F3508" w:rsidRPr="000C0DCA" w:rsidRDefault="003F3508" w:rsidP="004A451A">
            <w:pPr>
              <w:spacing w:before="120"/>
              <w:jc w:val="center"/>
              <w:rPr>
                <w:rFonts w:ascii="Söhne Kräftig" w:hAnsi="Söhne Kräftig"/>
                <w:b w:val="0"/>
                <w:color w:val="auto"/>
                <w:sz w:val="16"/>
                <w:szCs w:val="16"/>
                <w:u w:val="double"/>
                <w:lang w:val="en-IE"/>
              </w:rPr>
            </w:pPr>
            <w:r w:rsidRPr="000C0DCA">
              <w:rPr>
                <w:rFonts w:ascii="Söhne Kräftig" w:hAnsi="Söhne Kräftig"/>
                <w:b w:val="0"/>
                <w:color w:val="auto"/>
                <w:sz w:val="16"/>
                <w:szCs w:val="16"/>
                <w:u w:val="double"/>
                <w:lang w:val="en-IE"/>
              </w:rPr>
              <w:t>Primer (5’–3’)</w:t>
            </w:r>
          </w:p>
        </w:tc>
        <w:tc>
          <w:tcPr>
            <w:tcW w:w="1842" w:type="dxa"/>
            <w:tcBorders>
              <w:top w:val="single" w:sz="4" w:space="0" w:color="auto"/>
              <w:left w:val="single" w:sz="4" w:space="0" w:color="auto"/>
              <w:bottom w:val="single" w:sz="4" w:space="0" w:color="auto"/>
              <w:right w:val="single" w:sz="4" w:space="0" w:color="auto"/>
            </w:tcBorders>
            <w:shd w:val="clear" w:color="auto" w:fill="BFBFBF" w:themeFill="background1" w:themeFillShade="BF"/>
            <w:vAlign w:val="center"/>
          </w:tcPr>
          <w:p w14:paraId="19A9DE74" w14:textId="77777777" w:rsidR="003F3508" w:rsidRPr="000C0DCA" w:rsidRDefault="003F3508" w:rsidP="004A451A">
            <w:pPr>
              <w:spacing w:before="120"/>
              <w:jc w:val="center"/>
              <w:rPr>
                <w:rFonts w:ascii="Söhne Kräftig" w:hAnsi="Söhne Kräftig"/>
                <w:b w:val="0"/>
                <w:color w:val="auto"/>
                <w:sz w:val="16"/>
                <w:szCs w:val="16"/>
                <w:u w:val="double"/>
                <w:lang w:val="en-IE"/>
              </w:rPr>
            </w:pPr>
            <w:r w:rsidRPr="000C0DCA">
              <w:rPr>
                <w:rFonts w:ascii="Söhne Kräftig" w:hAnsi="Söhne Kräftig"/>
                <w:b w:val="0"/>
                <w:color w:val="auto"/>
                <w:sz w:val="16"/>
                <w:szCs w:val="16"/>
                <w:u w:val="double"/>
                <w:lang w:val="en-IE"/>
              </w:rPr>
              <w:t>Concentration</w:t>
            </w:r>
          </w:p>
        </w:tc>
        <w:tc>
          <w:tcPr>
            <w:tcW w:w="2317" w:type="dxa"/>
            <w:tcBorders>
              <w:top w:val="single" w:sz="4" w:space="0" w:color="auto"/>
              <w:left w:val="single" w:sz="4" w:space="0" w:color="auto"/>
              <w:bottom w:val="single" w:sz="4" w:space="0" w:color="auto"/>
              <w:right w:val="single" w:sz="4" w:space="0" w:color="auto"/>
            </w:tcBorders>
            <w:shd w:val="clear" w:color="auto" w:fill="BFBFBF" w:themeFill="background1" w:themeFillShade="BF"/>
            <w:vAlign w:val="center"/>
          </w:tcPr>
          <w:p w14:paraId="24C7D2FF" w14:textId="77777777" w:rsidR="003F3508" w:rsidRPr="000C0DCA" w:rsidRDefault="003F3508" w:rsidP="004A451A">
            <w:pPr>
              <w:spacing w:before="120"/>
              <w:jc w:val="center"/>
              <w:rPr>
                <w:rFonts w:ascii="Söhne Kräftig" w:hAnsi="Söhne Kräftig"/>
                <w:b w:val="0"/>
                <w:color w:val="auto"/>
                <w:sz w:val="16"/>
                <w:szCs w:val="16"/>
                <w:u w:val="double"/>
                <w:lang w:val="en-IE"/>
              </w:rPr>
            </w:pPr>
            <w:r w:rsidRPr="000C0DCA">
              <w:rPr>
                <w:rFonts w:ascii="Söhne Kräftig" w:hAnsi="Söhne Kräftig"/>
                <w:b w:val="0"/>
                <w:color w:val="auto"/>
                <w:sz w:val="16"/>
                <w:szCs w:val="16"/>
                <w:u w:val="double"/>
                <w:lang w:val="en-IE"/>
              </w:rPr>
              <w:t>Cycling parameters</w:t>
            </w:r>
            <w:r w:rsidRPr="000C0DCA">
              <w:rPr>
                <w:rFonts w:ascii="Söhne Kräftig" w:hAnsi="Söhne Kräftig"/>
                <w:color w:val="auto"/>
                <w:sz w:val="16"/>
                <w:szCs w:val="16"/>
                <w:u w:val="double"/>
                <w:vertAlign w:val="superscript"/>
                <w:lang w:val="en-IE"/>
              </w:rPr>
              <w:t>(a)</w:t>
            </w:r>
          </w:p>
        </w:tc>
      </w:tr>
      <w:tr w:rsidR="003F3508" w:rsidRPr="001F13C1" w14:paraId="28E314F3" w14:textId="77777777" w:rsidTr="004A451A">
        <w:trPr>
          <w:trHeight w:val="236"/>
        </w:trPr>
        <w:tc>
          <w:tcPr>
            <w:tcW w:w="10395" w:type="dxa"/>
            <w:gridSpan w:val="4"/>
            <w:tcBorders>
              <w:top w:val="single" w:sz="4" w:space="0" w:color="auto"/>
              <w:left w:val="single" w:sz="4" w:space="0" w:color="auto"/>
              <w:bottom w:val="single" w:sz="4" w:space="0" w:color="auto"/>
              <w:right w:val="single" w:sz="4" w:space="0" w:color="auto"/>
            </w:tcBorders>
            <w:shd w:val="clear" w:color="auto" w:fill="BFBFBF" w:themeFill="background1" w:themeFillShade="BF"/>
            <w:noWrap/>
            <w:vAlign w:val="center"/>
          </w:tcPr>
          <w:p w14:paraId="22DD8FD1" w14:textId="1EA5C841" w:rsidR="003F3508" w:rsidRPr="000C0DCA" w:rsidRDefault="003F3508" w:rsidP="004A451A">
            <w:pPr>
              <w:spacing w:before="120"/>
              <w:jc w:val="center"/>
              <w:rPr>
                <w:rFonts w:ascii="Söhne" w:hAnsi="Söhne"/>
                <w:color w:val="auto"/>
                <w:sz w:val="16"/>
                <w:szCs w:val="16"/>
                <w:u w:val="double"/>
                <w:lang w:val="en-IE"/>
              </w:rPr>
            </w:pPr>
            <w:r w:rsidRPr="003F3508">
              <w:rPr>
                <w:rFonts w:ascii="Söhne" w:hAnsi="Söhne"/>
                <w:color w:val="auto"/>
                <w:sz w:val="16"/>
                <w:szCs w:val="16"/>
                <w:u w:val="double"/>
                <w:lang w:val="nl-NL"/>
              </w:rPr>
              <w:t xml:space="preserve">Method: </w:t>
            </w:r>
            <w:r w:rsidRPr="009D356C">
              <w:rPr>
                <w:rFonts w:ascii="Söhne" w:hAnsi="Söhne"/>
                <w:color w:val="auto"/>
                <w:sz w:val="16"/>
                <w:szCs w:val="16"/>
                <w:u w:val="double"/>
                <w:lang w:val="nl-NL"/>
              </w:rPr>
              <w:t xml:space="preserve">Method: Van Der Graaf-Van Bloois </w:t>
            </w:r>
            <w:r w:rsidRPr="009D356C">
              <w:rPr>
                <w:rFonts w:ascii="Söhne" w:hAnsi="Söhne"/>
                <w:i/>
                <w:iCs/>
                <w:color w:val="auto"/>
                <w:sz w:val="16"/>
                <w:szCs w:val="16"/>
                <w:u w:val="double"/>
                <w:lang w:val="nl-NL"/>
              </w:rPr>
              <w:t>et al.</w:t>
            </w:r>
            <w:r w:rsidRPr="009D356C">
              <w:rPr>
                <w:rFonts w:ascii="Söhne" w:hAnsi="Söhne"/>
                <w:color w:val="auto"/>
                <w:sz w:val="16"/>
                <w:szCs w:val="16"/>
                <w:u w:val="double"/>
                <w:lang w:val="nl-NL"/>
              </w:rPr>
              <w:t xml:space="preserve"> </w:t>
            </w:r>
            <w:r w:rsidRPr="00F52649">
              <w:rPr>
                <w:rFonts w:ascii="Söhne" w:hAnsi="Söhne"/>
                <w:color w:val="auto"/>
                <w:sz w:val="16"/>
                <w:szCs w:val="16"/>
                <w:u w:val="double"/>
                <w:lang w:val="en-IE"/>
              </w:rPr>
              <w:t>(20</w:t>
            </w:r>
            <w:r>
              <w:rPr>
                <w:rFonts w:ascii="Söhne" w:hAnsi="Söhne"/>
                <w:color w:val="auto"/>
                <w:sz w:val="16"/>
                <w:szCs w:val="16"/>
                <w:u w:val="double"/>
                <w:lang w:val="en-IE"/>
              </w:rPr>
              <w:t>13</w:t>
            </w:r>
            <w:r w:rsidRPr="00F52649">
              <w:rPr>
                <w:rFonts w:ascii="Söhne" w:hAnsi="Söhne"/>
                <w:color w:val="auto"/>
                <w:sz w:val="16"/>
                <w:szCs w:val="16"/>
                <w:u w:val="double"/>
                <w:lang w:val="en-IE"/>
              </w:rPr>
              <w:t xml:space="preserve">), amplicon size: </w:t>
            </w:r>
            <w:proofErr w:type="spellStart"/>
            <w:r w:rsidRPr="00F52649">
              <w:rPr>
                <w:rFonts w:ascii="Söhne" w:hAnsi="Söhne"/>
                <w:color w:val="auto"/>
                <w:sz w:val="16"/>
                <w:szCs w:val="16"/>
                <w:u w:val="double"/>
                <w:lang w:val="en-IE"/>
              </w:rPr>
              <w:t>Cff</w:t>
            </w:r>
            <w:proofErr w:type="spellEnd"/>
            <w:r w:rsidRPr="00F52649">
              <w:rPr>
                <w:rFonts w:ascii="Söhne" w:hAnsi="Söhne"/>
                <w:color w:val="auto"/>
                <w:sz w:val="16"/>
                <w:szCs w:val="16"/>
                <w:u w:val="double"/>
                <w:lang w:val="en-IE"/>
              </w:rPr>
              <w:t>: 335</w:t>
            </w:r>
            <w:r>
              <w:rPr>
                <w:rFonts w:ascii="Söhne" w:hAnsi="Söhne"/>
                <w:color w:val="auto"/>
                <w:sz w:val="16"/>
                <w:szCs w:val="16"/>
                <w:u w:val="double"/>
                <w:lang w:val="en-IE"/>
              </w:rPr>
              <w:t xml:space="preserve"> </w:t>
            </w:r>
            <w:r w:rsidRPr="00F52649">
              <w:rPr>
                <w:rFonts w:ascii="Söhne" w:hAnsi="Söhne"/>
                <w:color w:val="auto"/>
                <w:sz w:val="16"/>
                <w:szCs w:val="16"/>
                <w:u w:val="double"/>
                <w:lang w:val="en-IE"/>
              </w:rPr>
              <w:t xml:space="preserve">bp, </w:t>
            </w:r>
            <w:proofErr w:type="spellStart"/>
            <w:r w:rsidRPr="00F52649">
              <w:rPr>
                <w:rFonts w:ascii="Söhne" w:hAnsi="Söhne"/>
                <w:color w:val="auto"/>
                <w:sz w:val="16"/>
                <w:szCs w:val="16"/>
                <w:u w:val="double"/>
                <w:lang w:val="en-IE"/>
              </w:rPr>
              <w:t>Cfv</w:t>
            </w:r>
            <w:proofErr w:type="spellEnd"/>
            <w:r w:rsidRPr="00F52649">
              <w:rPr>
                <w:rFonts w:ascii="Söhne" w:hAnsi="Söhne"/>
                <w:color w:val="auto"/>
                <w:sz w:val="16"/>
                <w:szCs w:val="16"/>
                <w:u w:val="double"/>
                <w:lang w:val="en-IE"/>
              </w:rPr>
              <w:t xml:space="preserve"> 329</w:t>
            </w:r>
            <w:r>
              <w:rPr>
                <w:rFonts w:ascii="Söhne" w:hAnsi="Söhne"/>
                <w:color w:val="auto"/>
                <w:sz w:val="16"/>
                <w:szCs w:val="16"/>
                <w:u w:val="double"/>
                <w:lang w:val="en-IE"/>
              </w:rPr>
              <w:t xml:space="preserve"> </w:t>
            </w:r>
            <w:r w:rsidRPr="00F52649">
              <w:rPr>
                <w:rFonts w:ascii="Söhne" w:hAnsi="Söhne"/>
                <w:color w:val="auto"/>
                <w:sz w:val="16"/>
                <w:szCs w:val="16"/>
                <w:u w:val="double"/>
                <w:lang w:val="en-IE"/>
              </w:rPr>
              <w:t>bp</w:t>
            </w:r>
          </w:p>
        </w:tc>
      </w:tr>
      <w:tr w:rsidR="00CF04F1" w:rsidRPr="00370A43" w14:paraId="231E03A9" w14:textId="77777777" w:rsidTr="004A451A">
        <w:trPr>
          <w:trHeight w:val="482"/>
        </w:trPr>
        <w:tc>
          <w:tcPr>
            <w:tcW w:w="1134" w:type="dxa"/>
            <w:tcBorders>
              <w:top w:val="single" w:sz="4" w:space="0" w:color="auto"/>
              <w:left w:val="single" w:sz="4" w:space="0" w:color="auto"/>
              <w:bottom w:val="single" w:sz="4" w:space="0" w:color="auto"/>
              <w:right w:val="single" w:sz="4" w:space="0" w:color="auto"/>
            </w:tcBorders>
            <w:noWrap/>
            <w:vAlign w:val="center"/>
          </w:tcPr>
          <w:p w14:paraId="2AA787D1" w14:textId="77777777" w:rsidR="00CF04F1" w:rsidRPr="00E84DCF" w:rsidRDefault="00CF04F1" w:rsidP="00CF04F1">
            <w:pPr>
              <w:spacing w:before="120"/>
              <w:jc w:val="center"/>
              <w:rPr>
                <w:rFonts w:ascii="Söhne" w:hAnsi="Söhne" w:cs="Arial"/>
                <w:color w:val="auto"/>
                <w:sz w:val="16"/>
                <w:szCs w:val="16"/>
                <w:u w:val="double"/>
                <w:lang w:val="en-IE"/>
              </w:rPr>
            </w:pPr>
            <w:proofErr w:type="spellStart"/>
            <w:r w:rsidRPr="00E84DCF">
              <w:rPr>
                <w:rFonts w:ascii="Söhne" w:hAnsi="Söhne" w:cs="Arial"/>
                <w:color w:val="auto"/>
                <w:sz w:val="16"/>
                <w:szCs w:val="16"/>
                <w:u w:val="double"/>
                <w:lang w:val="en-IE"/>
              </w:rPr>
              <w:t>NahE</w:t>
            </w:r>
            <w:proofErr w:type="spellEnd"/>
          </w:p>
        </w:tc>
        <w:tc>
          <w:tcPr>
            <w:tcW w:w="5102" w:type="dxa"/>
            <w:tcBorders>
              <w:top w:val="single" w:sz="4" w:space="0" w:color="auto"/>
              <w:left w:val="single" w:sz="4" w:space="0" w:color="auto"/>
              <w:bottom w:val="single" w:sz="4" w:space="0" w:color="auto"/>
              <w:right w:val="single" w:sz="4" w:space="0" w:color="auto"/>
            </w:tcBorders>
            <w:vAlign w:val="center"/>
          </w:tcPr>
          <w:p w14:paraId="78123916" w14:textId="40B82DAE" w:rsidR="00CF04F1" w:rsidRPr="00E84DCF" w:rsidRDefault="00CF04F1" w:rsidP="00CF04F1">
            <w:pPr>
              <w:spacing w:before="120"/>
              <w:jc w:val="center"/>
              <w:rPr>
                <w:rFonts w:ascii="Söhne" w:hAnsi="Söhne" w:cs="Arial"/>
                <w:color w:val="auto"/>
                <w:sz w:val="16"/>
                <w:szCs w:val="16"/>
                <w:u w:val="double"/>
                <w:lang w:val="en-IE"/>
              </w:rPr>
            </w:pPr>
            <w:proofErr w:type="spellStart"/>
            <w:r w:rsidRPr="00E84DCF">
              <w:rPr>
                <w:rFonts w:ascii="Söhne" w:hAnsi="Söhne" w:cs="Arial"/>
                <w:color w:val="auto"/>
                <w:sz w:val="16"/>
                <w:szCs w:val="16"/>
                <w:u w:val="double"/>
                <w:lang w:val="en-IE"/>
              </w:rPr>
              <w:t>nahE_F</w:t>
            </w:r>
            <w:proofErr w:type="spellEnd"/>
            <w:r w:rsidRPr="00E84DCF">
              <w:rPr>
                <w:rFonts w:ascii="Söhne" w:hAnsi="Söhne" w:cs="Arial"/>
                <w:color w:val="auto"/>
                <w:sz w:val="16"/>
                <w:szCs w:val="16"/>
                <w:u w:val="double"/>
                <w:lang w:val="en-IE"/>
              </w:rPr>
              <w:t xml:space="preserve">: </w:t>
            </w:r>
            <w:r w:rsidRPr="00E84DCF">
              <w:rPr>
                <w:rFonts w:ascii="Söhne" w:eastAsia="Times New Roman" w:hAnsi="Söhne" w:cs="AdvTT5235d5a9"/>
                <w:color w:val="auto"/>
                <w:kern w:val="0"/>
                <w:sz w:val="16"/>
                <w:szCs w:val="16"/>
                <w:u w:val="double"/>
                <w:lang w:val="en-IE" w:eastAsia="en-GB"/>
                <w14:ligatures w14:val="none"/>
              </w:rPr>
              <w:t>TGT-TAT-GGT-GAT-CAA-AAT-AGC-TGT-TG</w:t>
            </w:r>
            <w:r w:rsidRPr="00E84DCF">
              <w:rPr>
                <w:rFonts w:ascii="Söhne" w:hAnsi="Söhne" w:cs="Arial"/>
                <w:color w:val="auto"/>
                <w:sz w:val="16"/>
                <w:szCs w:val="16"/>
                <w:u w:val="double"/>
                <w:lang w:val="en-IE"/>
              </w:rPr>
              <w:br/>
            </w:r>
            <w:proofErr w:type="spellStart"/>
            <w:r w:rsidRPr="00E84DCF">
              <w:rPr>
                <w:rFonts w:ascii="Söhne" w:hAnsi="Söhne" w:cs="Arial"/>
                <w:color w:val="auto"/>
                <w:sz w:val="16"/>
                <w:szCs w:val="16"/>
                <w:u w:val="double"/>
                <w:lang w:val="en-IE"/>
              </w:rPr>
              <w:t>nahE_R</w:t>
            </w:r>
            <w:proofErr w:type="spellEnd"/>
            <w:r w:rsidRPr="00E84DCF">
              <w:rPr>
                <w:rFonts w:ascii="Söhne" w:hAnsi="Söhne" w:cs="Arial"/>
                <w:color w:val="auto"/>
                <w:sz w:val="16"/>
                <w:szCs w:val="16"/>
                <w:u w:val="double"/>
                <w:lang w:val="en-IE"/>
              </w:rPr>
              <w:t xml:space="preserve">: </w:t>
            </w:r>
            <w:r w:rsidRPr="00E84DCF">
              <w:rPr>
                <w:rFonts w:ascii="Söhne" w:eastAsia="Times New Roman" w:hAnsi="Söhne" w:cs="AdvTT5235d5a9"/>
                <w:color w:val="auto"/>
                <w:kern w:val="0"/>
                <w:sz w:val="16"/>
                <w:szCs w:val="16"/>
                <w:u w:val="double"/>
                <w:lang w:val="en-IE" w:eastAsia="en-GB"/>
                <w14:ligatures w14:val="none"/>
              </w:rPr>
              <w:t>GAG-CTG-TTT-TTA-TGG-CTA-CTC-TTT-TTT-TA</w:t>
            </w:r>
            <w:r w:rsidRPr="00E84DCF">
              <w:rPr>
                <w:rFonts w:ascii="Söhne" w:hAnsi="Söhne" w:cs="Arial"/>
                <w:color w:val="auto"/>
                <w:sz w:val="16"/>
                <w:szCs w:val="16"/>
                <w:u w:val="double"/>
                <w:lang w:val="en-IE"/>
              </w:rPr>
              <w:br/>
            </w:r>
            <w:proofErr w:type="spellStart"/>
            <w:r w:rsidRPr="00E84DCF">
              <w:rPr>
                <w:rFonts w:ascii="Söhne" w:hAnsi="Söhne" w:cs="Arial"/>
                <w:color w:val="auto"/>
                <w:sz w:val="16"/>
                <w:szCs w:val="16"/>
                <w:u w:val="double"/>
                <w:lang w:val="en-IE"/>
              </w:rPr>
              <w:t>nahE_P</w:t>
            </w:r>
            <w:proofErr w:type="spellEnd"/>
            <w:r w:rsidRPr="00E84DCF">
              <w:rPr>
                <w:rFonts w:ascii="Söhne" w:hAnsi="Söhne" w:cs="Arial"/>
                <w:color w:val="auto"/>
                <w:sz w:val="16"/>
                <w:szCs w:val="16"/>
                <w:u w:val="double"/>
                <w:lang w:val="en-IE"/>
              </w:rPr>
              <w:t xml:space="preserve">: </w:t>
            </w:r>
            <w:r w:rsidRPr="00E84DCF">
              <w:rPr>
                <w:rFonts w:ascii="Söhne" w:eastAsia="Times New Roman" w:hAnsi="Söhne" w:cs="AdvTT94c8263f.I"/>
                <w:color w:val="auto"/>
                <w:kern w:val="0"/>
                <w:sz w:val="16"/>
                <w:szCs w:val="16"/>
                <w:u w:val="double"/>
                <w:lang w:val="en-IE" w:eastAsia="en-GB"/>
                <w14:ligatures w14:val="none"/>
              </w:rPr>
              <w:t>FAM</w:t>
            </w:r>
            <w:r w:rsidRPr="00E84DCF">
              <w:rPr>
                <w:rFonts w:ascii="Söhne" w:eastAsia="Times New Roman" w:hAnsi="Söhne" w:cs="AdvTT5235d5a9"/>
                <w:color w:val="auto"/>
                <w:kern w:val="0"/>
                <w:sz w:val="16"/>
                <w:szCs w:val="16"/>
                <w:u w:val="double"/>
                <w:lang w:val="en-IE" w:eastAsia="en-GB"/>
                <w14:ligatures w14:val="none"/>
              </w:rPr>
              <w:t>-TGT-ATA-TGC-ACT-TTT-AGC-AAC-TT-</w:t>
            </w:r>
            <w:r w:rsidRPr="00E84DCF">
              <w:rPr>
                <w:rFonts w:ascii="Söhne" w:eastAsia="Times New Roman" w:hAnsi="Söhne" w:cs="AdvTT94c8263f.I"/>
                <w:color w:val="auto"/>
                <w:kern w:val="0"/>
                <w:sz w:val="16"/>
                <w:szCs w:val="16"/>
                <w:u w:val="double"/>
                <w:lang w:val="en-IE" w:eastAsia="en-GB"/>
                <w14:ligatures w14:val="none"/>
              </w:rPr>
              <w:t>NFQ</w:t>
            </w:r>
          </w:p>
        </w:tc>
        <w:tc>
          <w:tcPr>
            <w:tcW w:w="1842" w:type="dxa"/>
            <w:tcBorders>
              <w:top w:val="single" w:sz="4" w:space="0" w:color="auto"/>
              <w:left w:val="single" w:sz="4" w:space="0" w:color="auto"/>
              <w:bottom w:val="single" w:sz="4" w:space="0" w:color="auto"/>
              <w:right w:val="single" w:sz="4" w:space="0" w:color="auto"/>
            </w:tcBorders>
            <w:vAlign w:val="center"/>
          </w:tcPr>
          <w:p w14:paraId="6E24EADD" w14:textId="12989921" w:rsidR="00CF04F1" w:rsidRPr="00E84DCF" w:rsidRDefault="00CF04F1" w:rsidP="00CF04F1">
            <w:pPr>
              <w:spacing w:before="120"/>
              <w:jc w:val="center"/>
              <w:rPr>
                <w:rFonts w:ascii="Söhne" w:hAnsi="Söhne" w:cs="Arial"/>
                <w:color w:val="auto"/>
                <w:sz w:val="16"/>
                <w:szCs w:val="16"/>
                <w:u w:val="double"/>
                <w:lang w:val="en-IE"/>
              </w:rPr>
            </w:pPr>
            <w:r w:rsidRPr="00E84DCF">
              <w:rPr>
                <w:rFonts w:ascii="Söhne" w:hAnsi="Söhne" w:cs="Arial"/>
                <w:color w:val="auto"/>
                <w:sz w:val="16"/>
                <w:szCs w:val="16"/>
                <w:u w:val="double"/>
                <w:lang w:val="de-DE"/>
              </w:rPr>
              <w:t>nahE_F:12 nM</w:t>
            </w:r>
            <w:r w:rsidRPr="00E84DCF">
              <w:rPr>
                <w:rFonts w:ascii="Söhne" w:hAnsi="Söhne" w:cs="Arial"/>
                <w:color w:val="auto"/>
                <w:sz w:val="16"/>
                <w:szCs w:val="16"/>
                <w:u w:val="double"/>
                <w:lang w:val="de-DE"/>
              </w:rPr>
              <w:br/>
              <w:t>nahE_R:12 nM</w:t>
            </w:r>
            <w:r w:rsidRPr="00E84DCF">
              <w:rPr>
                <w:rFonts w:ascii="Söhne" w:hAnsi="Söhne" w:cs="Arial"/>
                <w:color w:val="auto"/>
                <w:sz w:val="16"/>
                <w:szCs w:val="16"/>
                <w:u w:val="double"/>
                <w:lang w:val="de-DE"/>
              </w:rPr>
              <w:br/>
              <w:t>nahE_P:4 nM</w:t>
            </w:r>
          </w:p>
        </w:tc>
        <w:tc>
          <w:tcPr>
            <w:tcW w:w="2317" w:type="dxa"/>
            <w:tcBorders>
              <w:top w:val="single" w:sz="4" w:space="0" w:color="auto"/>
              <w:left w:val="single" w:sz="4" w:space="0" w:color="auto"/>
              <w:bottom w:val="single" w:sz="4" w:space="0" w:color="auto"/>
              <w:right w:val="single" w:sz="4" w:space="0" w:color="auto"/>
            </w:tcBorders>
            <w:vAlign w:val="center"/>
          </w:tcPr>
          <w:p w14:paraId="19531374" w14:textId="73788B0A" w:rsidR="00CF04F1" w:rsidRPr="00E84DCF" w:rsidRDefault="00CF04F1" w:rsidP="00CF04F1">
            <w:pPr>
              <w:spacing w:before="120"/>
              <w:jc w:val="center"/>
              <w:rPr>
                <w:rFonts w:ascii="Söhne" w:hAnsi="Söhne" w:cs="Arial"/>
                <w:color w:val="auto"/>
                <w:sz w:val="16"/>
                <w:szCs w:val="16"/>
                <w:u w:val="double"/>
                <w:lang w:val="en-IE"/>
              </w:rPr>
            </w:pPr>
            <w:r w:rsidRPr="00E84DCF">
              <w:rPr>
                <w:rFonts w:ascii="Söhne" w:eastAsia="Arial" w:hAnsi="Söhne" w:cs="Arial"/>
                <w:color w:val="auto"/>
                <w:sz w:val="16"/>
                <w:szCs w:val="16"/>
                <w:u w:val="double"/>
                <w:lang w:val="en-IE"/>
              </w:rPr>
              <w:t>40 cycles</w:t>
            </w:r>
            <w:r w:rsidRPr="00E84DCF">
              <w:rPr>
                <w:rFonts w:ascii="Söhne" w:eastAsia="Calibri" w:hAnsi="Söhne" w:cs="Arial"/>
                <w:color w:val="auto"/>
                <w:sz w:val="16"/>
                <w:szCs w:val="16"/>
                <w:u w:val="double"/>
                <w:lang w:val="en-IE"/>
              </w:rPr>
              <w:t xml:space="preserve"> of: 95°C/3 sec and 60</w:t>
            </w:r>
            <w:r w:rsidRPr="00E84DCF">
              <w:rPr>
                <w:rFonts w:ascii="Söhne" w:eastAsia="Segoe UI" w:hAnsi="Söhne" w:cs="Arial"/>
                <w:color w:val="auto"/>
                <w:sz w:val="16"/>
                <w:szCs w:val="16"/>
                <w:u w:val="double"/>
                <w:lang w:val="en-IE"/>
              </w:rPr>
              <w:t>°C/30 sec</w:t>
            </w:r>
          </w:p>
        </w:tc>
      </w:tr>
      <w:tr w:rsidR="003F3508" w:rsidRPr="00F52649" w14:paraId="199D6CA7" w14:textId="77777777" w:rsidTr="004A451A">
        <w:trPr>
          <w:trHeight w:val="236"/>
        </w:trPr>
        <w:tc>
          <w:tcPr>
            <w:tcW w:w="10395" w:type="dxa"/>
            <w:gridSpan w:val="4"/>
            <w:tcBorders>
              <w:top w:val="single" w:sz="4" w:space="0" w:color="auto"/>
              <w:left w:val="single" w:sz="4" w:space="0" w:color="auto"/>
              <w:bottom w:val="single" w:sz="4" w:space="0" w:color="auto"/>
              <w:right w:val="single" w:sz="4" w:space="0" w:color="auto"/>
            </w:tcBorders>
            <w:shd w:val="clear" w:color="auto" w:fill="BFBFBF" w:themeFill="background1" w:themeFillShade="BF"/>
            <w:noWrap/>
            <w:vAlign w:val="center"/>
          </w:tcPr>
          <w:p w14:paraId="517F3EEA" w14:textId="3E542059" w:rsidR="003F3508" w:rsidRPr="00F52649" w:rsidRDefault="003F3508" w:rsidP="004A451A">
            <w:pPr>
              <w:spacing w:before="120"/>
              <w:jc w:val="center"/>
              <w:rPr>
                <w:rFonts w:ascii="Söhne" w:hAnsi="Söhne"/>
                <w:color w:val="auto"/>
                <w:sz w:val="16"/>
                <w:szCs w:val="16"/>
                <w:u w:val="double"/>
                <w:lang w:val="en-IE"/>
              </w:rPr>
            </w:pPr>
            <w:r w:rsidRPr="009D356C">
              <w:rPr>
                <w:rFonts w:ascii="Söhne" w:hAnsi="Söhne"/>
                <w:color w:val="auto"/>
                <w:sz w:val="16"/>
                <w:szCs w:val="16"/>
                <w:u w:val="double"/>
                <w:lang w:val="nl-NL"/>
              </w:rPr>
              <w:t xml:space="preserve">Method: Van Der Graaf-Van Bloois </w:t>
            </w:r>
            <w:r w:rsidRPr="009D356C">
              <w:rPr>
                <w:rFonts w:ascii="Söhne" w:hAnsi="Söhne"/>
                <w:i/>
                <w:iCs/>
                <w:color w:val="auto"/>
                <w:sz w:val="16"/>
                <w:szCs w:val="16"/>
                <w:u w:val="double"/>
                <w:lang w:val="nl-NL"/>
              </w:rPr>
              <w:t>et al.</w:t>
            </w:r>
            <w:r w:rsidRPr="009D356C">
              <w:rPr>
                <w:rFonts w:ascii="Söhne" w:hAnsi="Söhne"/>
                <w:color w:val="auto"/>
                <w:sz w:val="16"/>
                <w:szCs w:val="16"/>
                <w:u w:val="double"/>
                <w:lang w:val="nl-NL"/>
              </w:rPr>
              <w:t xml:space="preserve"> </w:t>
            </w:r>
            <w:r w:rsidRPr="00F52649">
              <w:rPr>
                <w:rFonts w:ascii="Söhne" w:hAnsi="Söhne"/>
                <w:color w:val="auto"/>
                <w:sz w:val="16"/>
                <w:szCs w:val="16"/>
                <w:u w:val="double"/>
                <w:lang w:val="en-IE"/>
              </w:rPr>
              <w:t>(2024)</w:t>
            </w:r>
          </w:p>
        </w:tc>
      </w:tr>
      <w:tr w:rsidR="009A4FAB" w:rsidRPr="00370A43" w14:paraId="291C2724" w14:textId="77777777" w:rsidTr="004A451A">
        <w:trPr>
          <w:cnfStyle w:val="010000000000" w:firstRow="0" w:lastRow="1" w:firstColumn="0" w:lastColumn="0" w:oddVBand="0" w:evenVBand="0" w:oddHBand="0" w:evenHBand="0" w:firstRowFirstColumn="0" w:firstRowLastColumn="0" w:lastRowFirstColumn="0" w:lastRowLastColumn="0"/>
          <w:trHeight w:val="482"/>
        </w:trPr>
        <w:tc>
          <w:tcPr>
            <w:tcW w:w="1134" w:type="dxa"/>
            <w:tcBorders>
              <w:top w:val="single" w:sz="4" w:space="0" w:color="auto"/>
              <w:left w:val="single" w:sz="4" w:space="0" w:color="auto"/>
              <w:bottom w:val="single" w:sz="4" w:space="0" w:color="auto"/>
              <w:right w:val="single" w:sz="4" w:space="0" w:color="auto"/>
            </w:tcBorders>
            <w:noWrap/>
            <w:vAlign w:val="center"/>
          </w:tcPr>
          <w:p w14:paraId="475E0DBF" w14:textId="249FEF8E" w:rsidR="009A4FAB" w:rsidRPr="00B03691" w:rsidRDefault="009A4FAB" w:rsidP="009A4FAB">
            <w:pPr>
              <w:spacing w:before="120"/>
              <w:jc w:val="center"/>
              <w:rPr>
                <w:rFonts w:ascii="Söhne" w:hAnsi="Söhne" w:cs="Arial"/>
                <w:b w:val="0"/>
                <w:bCs w:val="0"/>
                <w:color w:val="auto"/>
                <w:sz w:val="16"/>
                <w:szCs w:val="16"/>
                <w:u w:val="double"/>
                <w:lang w:val="en-IE"/>
              </w:rPr>
            </w:pPr>
            <w:proofErr w:type="spellStart"/>
            <w:r>
              <w:rPr>
                <w:rFonts w:ascii="Söhne" w:hAnsi="Söhne" w:cs="Arial"/>
                <w:b w:val="0"/>
                <w:bCs w:val="0"/>
                <w:color w:val="auto"/>
                <w:sz w:val="16"/>
                <w:szCs w:val="16"/>
                <w:u w:val="double"/>
                <w:lang w:val="en-IE"/>
              </w:rPr>
              <w:lastRenderedPageBreak/>
              <w:t>a</w:t>
            </w:r>
            <w:r w:rsidRPr="00B03691">
              <w:rPr>
                <w:rFonts w:ascii="Söhne" w:hAnsi="Söhne" w:cs="Arial"/>
                <w:b w:val="0"/>
                <w:bCs w:val="0"/>
                <w:color w:val="auto"/>
                <w:sz w:val="16"/>
                <w:szCs w:val="16"/>
                <w:u w:val="double"/>
                <w:lang w:val="en-IE"/>
              </w:rPr>
              <w:t>sd</w:t>
            </w:r>
            <w:proofErr w:type="spellEnd"/>
          </w:p>
        </w:tc>
        <w:tc>
          <w:tcPr>
            <w:tcW w:w="5102" w:type="dxa"/>
            <w:tcBorders>
              <w:top w:val="single" w:sz="4" w:space="0" w:color="auto"/>
              <w:left w:val="single" w:sz="4" w:space="0" w:color="auto"/>
              <w:bottom w:val="single" w:sz="4" w:space="0" w:color="auto"/>
              <w:right w:val="single" w:sz="4" w:space="0" w:color="auto"/>
            </w:tcBorders>
            <w:vAlign w:val="center"/>
          </w:tcPr>
          <w:p w14:paraId="7E42325F" w14:textId="4DDEA1CD" w:rsidR="009A4FAB" w:rsidRPr="009A4FAB" w:rsidRDefault="009A4FAB" w:rsidP="009A4FAB">
            <w:pPr>
              <w:spacing w:before="120" w:after="120" w:line="240" w:lineRule="auto"/>
              <w:jc w:val="center"/>
              <w:rPr>
                <w:rFonts w:ascii="Söhne" w:hAnsi="Söhne" w:cs="Arial"/>
                <w:b w:val="0"/>
                <w:bCs w:val="0"/>
                <w:color w:val="auto"/>
                <w:sz w:val="16"/>
                <w:szCs w:val="16"/>
                <w:u w:val="double"/>
                <w:lang w:val="en-IE"/>
              </w:rPr>
            </w:pPr>
            <w:proofErr w:type="spellStart"/>
            <w:r w:rsidRPr="009A4FAB">
              <w:rPr>
                <w:rFonts w:ascii="Söhne" w:hAnsi="Söhne" w:cs="Arial"/>
                <w:b w:val="0"/>
                <w:bCs w:val="0"/>
                <w:color w:val="auto"/>
                <w:sz w:val="16"/>
                <w:szCs w:val="16"/>
                <w:u w:val="double"/>
                <w:lang w:val="en-IE"/>
              </w:rPr>
              <w:t>ASD_RT_forw</w:t>
            </w:r>
            <w:proofErr w:type="spellEnd"/>
            <w:r w:rsidRPr="009A4FAB">
              <w:rPr>
                <w:rFonts w:ascii="Söhne" w:hAnsi="Söhne" w:cs="Arial"/>
                <w:b w:val="0"/>
                <w:bCs w:val="0"/>
                <w:color w:val="auto"/>
                <w:sz w:val="16"/>
                <w:szCs w:val="16"/>
                <w:u w:val="double"/>
                <w:lang w:val="en-IE"/>
              </w:rPr>
              <w:t>: TCT</w:t>
            </w:r>
            <w:r w:rsidR="003B32BE">
              <w:rPr>
                <w:rFonts w:ascii="Söhne" w:hAnsi="Söhne" w:cs="Arial"/>
                <w:b w:val="0"/>
                <w:bCs w:val="0"/>
                <w:color w:val="auto"/>
                <w:sz w:val="16"/>
                <w:szCs w:val="16"/>
                <w:u w:val="double"/>
                <w:lang w:val="en-IE"/>
              </w:rPr>
              <w:t>-</w:t>
            </w:r>
            <w:r w:rsidRPr="009A4FAB">
              <w:rPr>
                <w:rFonts w:ascii="Söhne" w:hAnsi="Söhne" w:cs="Arial"/>
                <w:b w:val="0"/>
                <w:bCs w:val="0"/>
                <w:color w:val="auto"/>
                <w:sz w:val="16"/>
                <w:szCs w:val="16"/>
                <w:u w:val="double"/>
                <w:lang w:val="en-IE"/>
              </w:rPr>
              <w:t>TTG</w:t>
            </w:r>
            <w:r w:rsidR="003B32BE">
              <w:rPr>
                <w:rFonts w:ascii="Söhne" w:hAnsi="Söhne" w:cs="Arial"/>
                <w:b w:val="0"/>
                <w:bCs w:val="0"/>
                <w:color w:val="auto"/>
                <w:sz w:val="16"/>
                <w:szCs w:val="16"/>
                <w:u w:val="double"/>
                <w:lang w:val="en-IE"/>
              </w:rPr>
              <w:t>-</w:t>
            </w:r>
            <w:r w:rsidRPr="009A4FAB">
              <w:rPr>
                <w:rFonts w:ascii="Söhne" w:hAnsi="Söhne" w:cs="Arial"/>
                <w:b w:val="0"/>
                <w:bCs w:val="0"/>
                <w:color w:val="auto"/>
                <w:sz w:val="16"/>
                <w:szCs w:val="16"/>
                <w:u w:val="double"/>
                <w:lang w:val="en-IE"/>
              </w:rPr>
              <w:t>GTG</w:t>
            </w:r>
            <w:r w:rsidR="003B32BE">
              <w:rPr>
                <w:rFonts w:ascii="Söhne" w:hAnsi="Söhne" w:cs="Arial"/>
                <w:b w:val="0"/>
                <w:bCs w:val="0"/>
                <w:color w:val="auto"/>
                <w:sz w:val="16"/>
                <w:szCs w:val="16"/>
                <w:u w:val="double"/>
                <w:lang w:val="en-IE"/>
              </w:rPr>
              <w:t>-</w:t>
            </w:r>
            <w:r w:rsidRPr="009A4FAB">
              <w:rPr>
                <w:rFonts w:ascii="Söhne" w:hAnsi="Söhne" w:cs="Arial"/>
                <w:b w:val="0"/>
                <w:bCs w:val="0"/>
                <w:color w:val="auto"/>
                <w:sz w:val="16"/>
                <w:szCs w:val="16"/>
                <w:u w:val="double"/>
                <w:lang w:val="en-IE"/>
              </w:rPr>
              <w:t>CGT</w:t>
            </w:r>
            <w:r w:rsidR="003B32BE">
              <w:rPr>
                <w:rFonts w:ascii="Söhne" w:hAnsi="Söhne" w:cs="Arial"/>
                <w:b w:val="0"/>
                <w:bCs w:val="0"/>
                <w:color w:val="auto"/>
                <w:sz w:val="16"/>
                <w:szCs w:val="16"/>
                <w:u w:val="double"/>
                <w:lang w:val="en-IE"/>
              </w:rPr>
              <w:t>-</w:t>
            </w:r>
            <w:r w:rsidRPr="009A4FAB">
              <w:rPr>
                <w:rFonts w:ascii="Söhne" w:hAnsi="Söhne" w:cs="Arial"/>
                <w:b w:val="0"/>
                <w:bCs w:val="0"/>
                <w:color w:val="auto"/>
                <w:sz w:val="16"/>
                <w:szCs w:val="16"/>
                <w:u w:val="double"/>
                <w:lang w:val="en-IE"/>
              </w:rPr>
              <w:t>TGC</w:t>
            </w:r>
            <w:r w:rsidR="003B32BE">
              <w:rPr>
                <w:rFonts w:ascii="Söhne" w:hAnsi="Söhne" w:cs="Arial"/>
                <w:b w:val="0"/>
                <w:bCs w:val="0"/>
                <w:color w:val="auto"/>
                <w:sz w:val="16"/>
                <w:szCs w:val="16"/>
                <w:u w:val="double"/>
                <w:lang w:val="en-IE"/>
              </w:rPr>
              <w:t>-</w:t>
            </w:r>
            <w:r w:rsidRPr="009A4FAB">
              <w:rPr>
                <w:rFonts w:ascii="Söhne" w:hAnsi="Söhne" w:cs="Arial"/>
                <w:b w:val="0"/>
                <w:bCs w:val="0"/>
                <w:color w:val="auto"/>
                <w:sz w:val="16"/>
                <w:szCs w:val="16"/>
                <w:u w:val="double"/>
                <w:lang w:val="en-IE"/>
              </w:rPr>
              <w:t>TGA</w:t>
            </w:r>
            <w:r w:rsidR="003B32BE">
              <w:rPr>
                <w:rFonts w:ascii="Söhne" w:hAnsi="Söhne" w:cs="Arial"/>
                <w:b w:val="0"/>
                <w:bCs w:val="0"/>
                <w:color w:val="auto"/>
                <w:sz w:val="16"/>
                <w:szCs w:val="16"/>
                <w:u w:val="double"/>
                <w:lang w:val="en-IE"/>
              </w:rPr>
              <w:t>-</w:t>
            </w:r>
            <w:r w:rsidRPr="009A4FAB">
              <w:rPr>
                <w:rFonts w:ascii="Söhne" w:hAnsi="Söhne" w:cs="Arial"/>
                <w:b w:val="0"/>
                <w:bCs w:val="0"/>
                <w:color w:val="auto"/>
                <w:sz w:val="16"/>
                <w:szCs w:val="16"/>
                <w:u w:val="double"/>
                <w:lang w:val="en-IE"/>
              </w:rPr>
              <w:t>TCA</w:t>
            </w:r>
            <w:r>
              <w:rPr>
                <w:rFonts w:ascii="Söhne" w:hAnsi="Söhne" w:cs="Arial"/>
                <w:b w:val="0"/>
                <w:bCs w:val="0"/>
                <w:color w:val="auto"/>
                <w:sz w:val="16"/>
                <w:szCs w:val="16"/>
                <w:u w:val="double"/>
                <w:lang w:val="en-IE"/>
              </w:rPr>
              <w:br/>
            </w:r>
            <w:proofErr w:type="spellStart"/>
            <w:r w:rsidRPr="009A4FAB">
              <w:rPr>
                <w:rFonts w:ascii="Söhne" w:hAnsi="Söhne" w:cs="Arial"/>
                <w:b w:val="0"/>
                <w:bCs w:val="0"/>
                <w:color w:val="auto"/>
                <w:sz w:val="16"/>
                <w:szCs w:val="16"/>
                <w:u w:val="double"/>
                <w:lang w:val="en-IE"/>
              </w:rPr>
              <w:t>ASD_RT_rev</w:t>
            </w:r>
            <w:proofErr w:type="spellEnd"/>
            <w:r w:rsidRPr="009A4FAB">
              <w:rPr>
                <w:rFonts w:ascii="Söhne" w:hAnsi="Söhne" w:cs="Arial"/>
                <w:b w:val="0"/>
                <w:bCs w:val="0"/>
                <w:color w:val="auto"/>
                <w:sz w:val="16"/>
                <w:szCs w:val="16"/>
                <w:u w:val="double"/>
                <w:lang w:val="en-IE"/>
              </w:rPr>
              <w:t>: GAT</w:t>
            </w:r>
            <w:r w:rsidR="003B32BE">
              <w:rPr>
                <w:rFonts w:ascii="Söhne" w:hAnsi="Söhne" w:cs="Arial"/>
                <w:b w:val="0"/>
                <w:bCs w:val="0"/>
                <w:color w:val="auto"/>
                <w:sz w:val="16"/>
                <w:szCs w:val="16"/>
                <w:u w:val="double"/>
                <w:lang w:val="en-IE"/>
              </w:rPr>
              <w:t>-</w:t>
            </w:r>
            <w:r w:rsidRPr="009A4FAB">
              <w:rPr>
                <w:rFonts w:ascii="Söhne" w:hAnsi="Söhne" w:cs="Arial"/>
                <w:b w:val="0"/>
                <w:bCs w:val="0"/>
                <w:color w:val="auto"/>
                <w:sz w:val="16"/>
                <w:szCs w:val="16"/>
                <w:u w:val="double"/>
                <w:lang w:val="en-IE"/>
              </w:rPr>
              <w:t>GAC</w:t>
            </w:r>
            <w:r w:rsidR="003B32BE">
              <w:rPr>
                <w:rFonts w:ascii="Söhne" w:hAnsi="Söhne" w:cs="Arial"/>
                <w:b w:val="0"/>
                <w:bCs w:val="0"/>
                <w:color w:val="auto"/>
                <w:sz w:val="16"/>
                <w:szCs w:val="16"/>
                <w:u w:val="double"/>
                <w:lang w:val="en-IE"/>
              </w:rPr>
              <w:t>-</w:t>
            </w:r>
            <w:r w:rsidRPr="009A4FAB">
              <w:rPr>
                <w:rFonts w:ascii="Söhne" w:hAnsi="Söhne" w:cs="Arial"/>
                <w:b w:val="0"/>
                <w:bCs w:val="0"/>
                <w:color w:val="auto"/>
                <w:sz w:val="16"/>
                <w:szCs w:val="16"/>
                <w:u w:val="double"/>
                <w:lang w:val="en-IE"/>
              </w:rPr>
              <w:t>GGG</w:t>
            </w:r>
            <w:r w:rsidR="003B32BE">
              <w:rPr>
                <w:rFonts w:ascii="Söhne" w:hAnsi="Söhne" w:cs="Arial"/>
                <w:b w:val="0"/>
                <w:bCs w:val="0"/>
                <w:color w:val="auto"/>
                <w:sz w:val="16"/>
                <w:szCs w:val="16"/>
                <w:u w:val="double"/>
                <w:lang w:val="en-IE"/>
              </w:rPr>
              <w:t>-</w:t>
            </w:r>
            <w:r w:rsidRPr="009A4FAB">
              <w:rPr>
                <w:rFonts w:ascii="Söhne" w:hAnsi="Söhne" w:cs="Arial"/>
                <w:b w:val="0"/>
                <w:bCs w:val="0"/>
                <w:color w:val="auto"/>
                <w:sz w:val="16"/>
                <w:szCs w:val="16"/>
                <w:u w:val="double"/>
                <w:lang w:val="en-IE"/>
              </w:rPr>
              <w:t>CAA</w:t>
            </w:r>
            <w:r w:rsidR="003B32BE">
              <w:rPr>
                <w:rFonts w:ascii="Söhne" w:hAnsi="Söhne" w:cs="Arial"/>
                <w:b w:val="0"/>
                <w:bCs w:val="0"/>
                <w:color w:val="auto"/>
                <w:sz w:val="16"/>
                <w:szCs w:val="16"/>
                <w:u w:val="double"/>
                <w:lang w:val="en-IE"/>
              </w:rPr>
              <w:t>-</w:t>
            </w:r>
            <w:r w:rsidRPr="009A4FAB">
              <w:rPr>
                <w:rFonts w:ascii="Söhne" w:hAnsi="Söhne" w:cs="Arial"/>
                <w:b w:val="0"/>
                <w:bCs w:val="0"/>
                <w:color w:val="auto"/>
                <w:sz w:val="16"/>
                <w:szCs w:val="16"/>
                <w:u w:val="double"/>
                <w:lang w:val="en-IE"/>
              </w:rPr>
              <w:t>AAT</w:t>
            </w:r>
            <w:r w:rsidR="003B32BE">
              <w:rPr>
                <w:rFonts w:ascii="Söhne" w:hAnsi="Söhne" w:cs="Arial"/>
                <w:b w:val="0"/>
                <w:bCs w:val="0"/>
                <w:color w:val="auto"/>
                <w:sz w:val="16"/>
                <w:szCs w:val="16"/>
                <w:u w:val="double"/>
                <w:lang w:val="en-IE"/>
              </w:rPr>
              <w:t>-</w:t>
            </w:r>
            <w:r w:rsidRPr="009A4FAB">
              <w:rPr>
                <w:rFonts w:ascii="Söhne" w:hAnsi="Söhne" w:cs="Arial"/>
                <w:b w:val="0"/>
                <w:bCs w:val="0"/>
                <w:color w:val="auto"/>
                <w:sz w:val="16"/>
                <w:szCs w:val="16"/>
                <w:u w:val="double"/>
                <w:lang w:val="en-IE"/>
              </w:rPr>
              <w:t>AGT</w:t>
            </w:r>
            <w:r w:rsidR="003B32BE">
              <w:rPr>
                <w:rFonts w:ascii="Söhne" w:hAnsi="Söhne" w:cs="Arial"/>
                <w:b w:val="0"/>
                <w:bCs w:val="0"/>
                <w:color w:val="auto"/>
                <w:sz w:val="16"/>
                <w:szCs w:val="16"/>
                <w:u w:val="double"/>
                <w:lang w:val="en-IE"/>
              </w:rPr>
              <w:t>-</w:t>
            </w:r>
            <w:r w:rsidRPr="009A4FAB">
              <w:rPr>
                <w:rFonts w:ascii="Söhne" w:hAnsi="Söhne" w:cs="Arial"/>
                <w:b w:val="0"/>
                <w:bCs w:val="0"/>
                <w:color w:val="auto"/>
                <w:sz w:val="16"/>
                <w:szCs w:val="16"/>
                <w:u w:val="double"/>
                <w:lang w:val="en-IE"/>
              </w:rPr>
              <w:t>CAC</w:t>
            </w:r>
            <w:r w:rsidR="003B32BE">
              <w:rPr>
                <w:rFonts w:ascii="Söhne" w:hAnsi="Söhne" w:cs="Arial"/>
                <w:b w:val="0"/>
                <w:bCs w:val="0"/>
                <w:color w:val="auto"/>
                <w:sz w:val="16"/>
                <w:szCs w:val="16"/>
                <w:u w:val="double"/>
                <w:lang w:val="en-IE"/>
              </w:rPr>
              <w:t>-</w:t>
            </w:r>
            <w:r w:rsidRPr="009A4FAB">
              <w:rPr>
                <w:rFonts w:ascii="Söhne" w:hAnsi="Söhne" w:cs="Arial"/>
                <w:b w:val="0"/>
                <w:bCs w:val="0"/>
                <w:color w:val="auto"/>
                <w:sz w:val="16"/>
                <w:szCs w:val="16"/>
                <w:u w:val="double"/>
                <w:lang w:val="en-IE"/>
              </w:rPr>
              <w:t>GT</w:t>
            </w:r>
            <w:r>
              <w:rPr>
                <w:rFonts w:ascii="Söhne" w:hAnsi="Söhne" w:cs="Arial"/>
                <w:b w:val="0"/>
                <w:bCs w:val="0"/>
                <w:color w:val="auto"/>
                <w:sz w:val="16"/>
                <w:szCs w:val="16"/>
                <w:u w:val="double"/>
                <w:lang w:val="en-IE"/>
              </w:rPr>
              <w:br/>
            </w:r>
            <w:proofErr w:type="spellStart"/>
            <w:r w:rsidRPr="009A4FAB">
              <w:rPr>
                <w:rFonts w:ascii="Söhne" w:hAnsi="Söhne" w:cs="Arial"/>
                <w:b w:val="0"/>
                <w:bCs w:val="0"/>
                <w:color w:val="auto"/>
                <w:sz w:val="16"/>
                <w:szCs w:val="16"/>
                <w:u w:val="double"/>
                <w:lang w:val="en-IE"/>
              </w:rPr>
              <w:t>ASD_Cff_P</w:t>
            </w:r>
            <w:proofErr w:type="spellEnd"/>
            <w:r w:rsidRPr="009A4FAB">
              <w:rPr>
                <w:rFonts w:ascii="Söhne" w:hAnsi="Söhne" w:cs="Arial"/>
                <w:b w:val="0"/>
                <w:bCs w:val="0"/>
                <w:color w:val="auto"/>
                <w:sz w:val="16"/>
                <w:szCs w:val="16"/>
                <w:u w:val="double"/>
                <w:lang w:val="en-IE"/>
              </w:rPr>
              <w:t>: FAM-TGG</w:t>
            </w:r>
            <w:r w:rsidR="003B32BE">
              <w:rPr>
                <w:rFonts w:ascii="Söhne" w:hAnsi="Söhne" w:cs="Arial"/>
                <w:b w:val="0"/>
                <w:bCs w:val="0"/>
                <w:color w:val="auto"/>
                <w:sz w:val="16"/>
                <w:szCs w:val="16"/>
                <w:u w:val="double"/>
                <w:lang w:val="en-IE"/>
              </w:rPr>
              <w:t>-</w:t>
            </w:r>
            <w:r w:rsidRPr="009A4FAB">
              <w:rPr>
                <w:rFonts w:ascii="Söhne" w:hAnsi="Söhne" w:cs="Arial"/>
                <w:b w:val="0"/>
                <w:bCs w:val="0"/>
                <w:color w:val="auto"/>
                <w:sz w:val="16"/>
                <w:szCs w:val="16"/>
                <w:u w:val="double"/>
                <w:lang w:val="en-IE"/>
              </w:rPr>
              <w:t>TGT</w:t>
            </w:r>
            <w:r w:rsidR="003B32BE">
              <w:rPr>
                <w:rFonts w:ascii="Söhne" w:hAnsi="Söhne" w:cs="Arial"/>
                <w:b w:val="0"/>
                <w:bCs w:val="0"/>
                <w:color w:val="auto"/>
                <w:sz w:val="16"/>
                <w:szCs w:val="16"/>
                <w:u w:val="double"/>
                <w:lang w:val="en-IE"/>
              </w:rPr>
              <w:t>-</w:t>
            </w:r>
            <w:r w:rsidRPr="009A4FAB">
              <w:rPr>
                <w:rFonts w:ascii="Söhne" w:hAnsi="Söhne" w:cs="Arial"/>
                <w:b w:val="0"/>
                <w:bCs w:val="0"/>
                <w:color w:val="auto"/>
                <w:sz w:val="16"/>
                <w:szCs w:val="16"/>
                <w:u w:val="double"/>
                <w:lang w:val="en-IE"/>
              </w:rPr>
              <w:t>CAA</w:t>
            </w:r>
            <w:r w:rsidR="003B32BE">
              <w:rPr>
                <w:rFonts w:ascii="Söhne" w:hAnsi="Söhne" w:cs="Arial"/>
                <w:b w:val="0"/>
                <w:bCs w:val="0"/>
                <w:color w:val="auto"/>
                <w:sz w:val="16"/>
                <w:szCs w:val="16"/>
                <w:u w:val="double"/>
                <w:lang w:val="en-IE"/>
              </w:rPr>
              <w:t>-</w:t>
            </w:r>
            <w:r w:rsidRPr="009A4FAB">
              <w:rPr>
                <w:rFonts w:ascii="Söhne" w:hAnsi="Söhne" w:cs="Arial"/>
                <w:b w:val="0"/>
                <w:bCs w:val="0"/>
                <w:color w:val="auto"/>
                <w:sz w:val="16"/>
                <w:szCs w:val="16"/>
                <w:u w:val="double"/>
                <w:lang w:val="en-IE"/>
              </w:rPr>
              <w:t>ATA</w:t>
            </w:r>
            <w:r w:rsidR="003B32BE">
              <w:rPr>
                <w:rFonts w:ascii="Söhne" w:hAnsi="Söhne" w:cs="Arial"/>
                <w:b w:val="0"/>
                <w:bCs w:val="0"/>
                <w:color w:val="auto"/>
                <w:sz w:val="16"/>
                <w:szCs w:val="16"/>
                <w:u w:val="double"/>
                <w:lang w:val="en-IE"/>
              </w:rPr>
              <w:t>-</w:t>
            </w:r>
            <w:r w:rsidRPr="009A4FAB">
              <w:rPr>
                <w:rFonts w:ascii="Söhne" w:hAnsi="Söhne" w:cs="Arial"/>
                <w:b w:val="0"/>
                <w:bCs w:val="0"/>
                <w:color w:val="auto"/>
                <w:sz w:val="16"/>
                <w:szCs w:val="16"/>
                <w:u w:val="double"/>
                <w:lang w:val="en-IE"/>
              </w:rPr>
              <w:t>CAA</w:t>
            </w:r>
            <w:r w:rsidR="003B32BE">
              <w:rPr>
                <w:rFonts w:ascii="Söhne" w:hAnsi="Söhne" w:cs="Arial"/>
                <w:b w:val="0"/>
                <w:bCs w:val="0"/>
                <w:color w:val="auto"/>
                <w:sz w:val="16"/>
                <w:szCs w:val="16"/>
                <w:u w:val="double"/>
                <w:lang w:val="en-IE"/>
              </w:rPr>
              <w:t>-</w:t>
            </w:r>
            <w:r w:rsidRPr="009A4FAB">
              <w:rPr>
                <w:rFonts w:ascii="Söhne" w:hAnsi="Söhne" w:cs="Arial"/>
                <w:b w:val="0"/>
                <w:bCs w:val="0"/>
                <w:color w:val="auto"/>
                <w:sz w:val="16"/>
                <w:szCs w:val="16"/>
                <w:u w:val="double"/>
                <w:lang w:val="en-IE"/>
              </w:rPr>
              <w:t>GAA</w:t>
            </w:r>
            <w:r w:rsidR="003B32BE">
              <w:rPr>
                <w:rFonts w:ascii="Söhne" w:hAnsi="Söhne" w:cs="Arial"/>
                <w:b w:val="0"/>
                <w:bCs w:val="0"/>
                <w:color w:val="auto"/>
                <w:sz w:val="16"/>
                <w:szCs w:val="16"/>
                <w:u w:val="double"/>
                <w:lang w:val="en-IE"/>
              </w:rPr>
              <w:t>-</w:t>
            </w:r>
            <w:r w:rsidRPr="009A4FAB">
              <w:rPr>
                <w:rFonts w:ascii="Söhne" w:hAnsi="Söhne" w:cs="Arial"/>
                <w:b w:val="0"/>
                <w:bCs w:val="0"/>
                <w:color w:val="auto"/>
                <w:sz w:val="16"/>
                <w:szCs w:val="16"/>
                <w:u w:val="double"/>
                <w:lang w:val="en-IE"/>
              </w:rPr>
              <w:t>TTA</w:t>
            </w:r>
            <w:r w:rsidR="003B32BE">
              <w:rPr>
                <w:rFonts w:ascii="Söhne" w:hAnsi="Söhne" w:cs="Arial"/>
                <w:b w:val="0"/>
                <w:bCs w:val="0"/>
                <w:color w:val="auto"/>
                <w:sz w:val="16"/>
                <w:szCs w:val="16"/>
                <w:u w:val="double"/>
                <w:lang w:val="en-IE"/>
              </w:rPr>
              <w:t>-</w:t>
            </w:r>
            <w:r w:rsidRPr="009A4FAB">
              <w:rPr>
                <w:rFonts w:ascii="Söhne" w:hAnsi="Söhne" w:cs="Arial"/>
                <w:b w:val="0"/>
                <w:bCs w:val="0"/>
                <w:color w:val="auto"/>
                <w:sz w:val="16"/>
                <w:szCs w:val="16"/>
                <w:u w:val="double"/>
                <w:lang w:val="en-IE"/>
              </w:rPr>
              <w:t>AAC</w:t>
            </w:r>
            <w:r w:rsidR="003B32BE">
              <w:rPr>
                <w:rFonts w:ascii="Söhne" w:hAnsi="Söhne" w:cs="Arial"/>
                <w:b w:val="0"/>
                <w:bCs w:val="0"/>
                <w:color w:val="auto"/>
                <w:sz w:val="16"/>
                <w:szCs w:val="16"/>
                <w:u w:val="double"/>
                <w:lang w:val="en-IE"/>
              </w:rPr>
              <w:t>-</w:t>
            </w:r>
            <w:r w:rsidRPr="009A4FAB">
              <w:rPr>
                <w:rFonts w:ascii="Söhne" w:hAnsi="Söhne" w:cs="Arial"/>
                <w:b w:val="0"/>
                <w:bCs w:val="0"/>
                <w:color w:val="auto"/>
                <w:sz w:val="16"/>
                <w:szCs w:val="16"/>
                <w:u w:val="double"/>
                <w:lang w:val="en-IE"/>
              </w:rPr>
              <w:t>C-BHQ</w:t>
            </w:r>
            <w:r>
              <w:rPr>
                <w:rFonts w:ascii="Söhne" w:hAnsi="Söhne" w:cs="Arial"/>
                <w:b w:val="0"/>
                <w:bCs w:val="0"/>
                <w:color w:val="auto"/>
                <w:sz w:val="16"/>
                <w:szCs w:val="16"/>
                <w:u w:val="double"/>
                <w:lang w:val="en-IE"/>
              </w:rPr>
              <w:br/>
            </w:r>
            <w:proofErr w:type="spellStart"/>
            <w:r w:rsidRPr="009A4FAB">
              <w:rPr>
                <w:rFonts w:ascii="Söhne" w:hAnsi="Söhne" w:cs="Arial"/>
                <w:b w:val="0"/>
                <w:bCs w:val="0"/>
                <w:color w:val="auto"/>
                <w:sz w:val="16"/>
                <w:szCs w:val="16"/>
                <w:u w:val="double"/>
                <w:lang w:val="en-IE"/>
              </w:rPr>
              <w:t>ASD_Cfv_P</w:t>
            </w:r>
            <w:proofErr w:type="spellEnd"/>
            <w:r w:rsidRPr="009A4FAB">
              <w:rPr>
                <w:rFonts w:ascii="Söhne" w:hAnsi="Söhne" w:cs="Arial"/>
                <w:b w:val="0"/>
                <w:bCs w:val="0"/>
                <w:color w:val="auto"/>
                <w:sz w:val="16"/>
                <w:szCs w:val="16"/>
                <w:u w:val="double"/>
                <w:lang w:val="en-IE"/>
              </w:rPr>
              <w:t>: HEX-AAA</w:t>
            </w:r>
            <w:r w:rsidR="003B32BE">
              <w:rPr>
                <w:rFonts w:ascii="Söhne" w:hAnsi="Söhne" w:cs="Arial"/>
                <w:b w:val="0"/>
                <w:bCs w:val="0"/>
                <w:color w:val="auto"/>
                <w:sz w:val="16"/>
                <w:szCs w:val="16"/>
                <w:u w:val="double"/>
                <w:lang w:val="en-IE"/>
              </w:rPr>
              <w:t>-</w:t>
            </w:r>
            <w:r w:rsidRPr="009A4FAB">
              <w:rPr>
                <w:rFonts w:ascii="Söhne" w:hAnsi="Söhne" w:cs="Arial"/>
                <w:b w:val="0"/>
                <w:bCs w:val="0"/>
                <w:color w:val="auto"/>
                <w:sz w:val="16"/>
                <w:szCs w:val="16"/>
                <w:u w:val="double"/>
                <w:lang w:val="en-IE"/>
              </w:rPr>
              <w:t>TGG</w:t>
            </w:r>
            <w:r w:rsidR="003B32BE">
              <w:rPr>
                <w:rFonts w:ascii="Söhne" w:hAnsi="Söhne" w:cs="Arial"/>
                <w:b w:val="0"/>
                <w:bCs w:val="0"/>
                <w:color w:val="auto"/>
                <w:sz w:val="16"/>
                <w:szCs w:val="16"/>
                <w:u w:val="double"/>
                <w:lang w:val="en-IE"/>
              </w:rPr>
              <w:t>-</w:t>
            </w:r>
            <w:r w:rsidRPr="009A4FAB">
              <w:rPr>
                <w:rFonts w:ascii="Söhne" w:hAnsi="Söhne" w:cs="Arial"/>
                <w:b w:val="0"/>
                <w:bCs w:val="0"/>
                <w:color w:val="auto"/>
                <w:sz w:val="16"/>
                <w:szCs w:val="16"/>
                <w:u w:val="double"/>
                <w:lang w:val="en-IE"/>
              </w:rPr>
              <w:t>TGT</w:t>
            </w:r>
            <w:r w:rsidR="003B32BE">
              <w:rPr>
                <w:rFonts w:ascii="Söhne" w:hAnsi="Söhne" w:cs="Arial"/>
                <w:b w:val="0"/>
                <w:bCs w:val="0"/>
                <w:color w:val="auto"/>
                <w:sz w:val="16"/>
                <w:szCs w:val="16"/>
                <w:u w:val="double"/>
                <w:lang w:val="en-IE"/>
              </w:rPr>
              <w:t>-</w:t>
            </w:r>
            <w:r w:rsidRPr="009A4FAB">
              <w:rPr>
                <w:rFonts w:ascii="Söhne" w:hAnsi="Söhne" w:cs="Arial"/>
                <w:b w:val="0"/>
                <w:bCs w:val="0"/>
                <w:color w:val="auto"/>
                <w:sz w:val="16"/>
                <w:szCs w:val="16"/>
                <w:u w:val="double"/>
                <w:lang w:val="en-IE"/>
              </w:rPr>
              <w:t>CAA</w:t>
            </w:r>
            <w:r w:rsidR="003B32BE">
              <w:rPr>
                <w:rFonts w:ascii="Söhne" w:hAnsi="Söhne" w:cs="Arial"/>
                <w:b w:val="0"/>
                <w:bCs w:val="0"/>
                <w:color w:val="auto"/>
                <w:sz w:val="16"/>
                <w:szCs w:val="16"/>
                <w:u w:val="double"/>
                <w:lang w:val="en-IE"/>
              </w:rPr>
              <w:t>-</w:t>
            </w:r>
            <w:r w:rsidRPr="009A4FAB">
              <w:rPr>
                <w:rFonts w:ascii="Söhne" w:hAnsi="Söhne" w:cs="Arial"/>
                <w:b w:val="0"/>
                <w:bCs w:val="0"/>
                <w:color w:val="auto"/>
                <w:sz w:val="16"/>
                <w:szCs w:val="16"/>
                <w:u w:val="double"/>
                <w:lang w:val="en-IE"/>
              </w:rPr>
              <w:t>ATA</w:t>
            </w:r>
            <w:r w:rsidR="003B32BE">
              <w:rPr>
                <w:rFonts w:ascii="Söhne" w:hAnsi="Söhne" w:cs="Arial"/>
                <w:b w:val="0"/>
                <w:bCs w:val="0"/>
                <w:color w:val="auto"/>
                <w:sz w:val="16"/>
                <w:szCs w:val="16"/>
                <w:u w:val="double"/>
                <w:lang w:val="en-IE"/>
              </w:rPr>
              <w:t>-</w:t>
            </w:r>
            <w:r w:rsidRPr="009A4FAB">
              <w:rPr>
                <w:rFonts w:ascii="Söhne" w:hAnsi="Söhne" w:cs="Arial"/>
                <w:b w:val="0"/>
                <w:bCs w:val="0"/>
                <w:color w:val="auto"/>
                <w:sz w:val="16"/>
                <w:szCs w:val="16"/>
                <w:u w:val="double"/>
                <w:lang w:val="en-IE"/>
              </w:rPr>
              <w:t>CAA</w:t>
            </w:r>
            <w:r w:rsidR="003B32BE">
              <w:rPr>
                <w:rFonts w:ascii="Söhne" w:hAnsi="Söhne" w:cs="Arial"/>
                <w:b w:val="0"/>
                <w:bCs w:val="0"/>
                <w:color w:val="auto"/>
                <w:sz w:val="16"/>
                <w:szCs w:val="16"/>
                <w:u w:val="double"/>
                <w:lang w:val="en-IE"/>
              </w:rPr>
              <w:t>-</w:t>
            </w:r>
            <w:r w:rsidRPr="009A4FAB">
              <w:rPr>
                <w:rFonts w:ascii="Söhne" w:hAnsi="Söhne" w:cs="Arial"/>
                <w:b w:val="0"/>
                <w:bCs w:val="0"/>
                <w:color w:val="auto"/>
                <w:sz w:val="16"/>
                <w:szCs w:val="16"/>
                <w:u w:val="double"/>
                <w:lang w:val="en-IE"/>
              </w:rPr>
              <w:t>GAC</w:t>
            </w:r>
            <w:r w:rsidR="003B32BE">
              <w:rPr>
                <w:rFonts w:ascii="Söhne" w:hAnsi="Söhne" w:cs="Arial"/>
                <w:b w:val="0"/>
                <w:bCs w:val="0"/>
                <w:color w:val="auto"/>
                <w:sz w:val="16"/>
                <w:szCs w:val="16"/>
                <w:u w:val="double"/>
                <w:lang w:val="en-IE"/>
              </w:rPr>
              <w:t>-</w:t>
            </w:r>
            <w:r w:rsidRPr="009A4FAB">
              <w:rPr>
                <w:rFonts w:ascii="Söhne" w:hAnsi="Söhne" w:cs="Arial"/>
                <w:b w:val="0"/>
                <w:bCs w:val="0"/>
                <w:color w:val="auto"/>
                <w:sz w:val="16"/>
                <w:szCs w:val="16"/>
                <w:u w:val="double"/>
                <w:lang w:val="en-IE"/>
              </w:rPr>
              <w:t>CA-BHQ</w:t>
            </w:r>
          </w:p>
        </w:tc>
        <w:tc>
          <w:tcPr>
            <w:tcW w:w="1842" w:type="dxa"/>
            <w:tcBorders>
              <w:top w:val="single" w:sz="4" w:space="0" w:color="auto"/>
              <w:left w:val="single" w:sz="4" w:space="0" w:color="auto"/>
              <w:bottom w:val="single" w:sz="4" w:space="0" w:color="auto"/>
              <w:right w:val="single" w:sz="4" w:space="0" w:color="auto"/>
            </w:tcBorders>
            <w:vAlign w:val="center"/>
          </w:tcPr>
          <w:p w14:paraId="4C936C7C" w14:textId="12CC1005" w:rsidR="009A4FAB" w:rsidRPr="009A4FAB" w:rsidRDefault="009A4FAB" w:rsidP="009A4FAB">
            <w:pPr>
              <w:spacing w:before="120" w:after="120" w:line="240" w:lineRule="auto"/>
              <w:jc w:val="center"/>
              <w:rPr>
                <w:rFonts w:ascii="Söhne" w:hAnsi="Söhne" w:cs="Arial"/>
                <w:b w:val="0"/>
                <w:bCs w:val="0"/>
                <w:color w:val="auto"/>
                <w:sz w:val="16"/>
                <w:szCs w:val="16"/>
                <w:u w:val="double"/>
                <w:lang w:val="en-IE"/>
              </w:rPr>
            </w:pPr>
            <w:proofErr w:type="spellStart"/>
            <w:r w:rsidRPr="009A4FAB">
              <w:rPr>
                <w:rFonts w:ascii="Söhne" w:hAnsi="Söhne" w:cs="Arial"/>
                <w:b w:val="0"/>
                <w:bCs w:val="0"/>
                <w:color w:val="auto"/>
                <w:sz w:val="16"/>
                <w:szCs w:val="16"/>
                <w:u w:val="double"/>
                <w:lang w:val="en-US"/>
              </w:rPr>
              <w:t>ASD_RT_forw</w:t>
            </w:r>
            <w:proofErr w:type="spellEnd"/>
            <w:r w:rsidRPr="009A4FAB">
              <w:rPr>
                <w:rFonts w:ascii="Söhne" w:hAnsi="Söhne" w:cs="Arial"/>
                <w:b w:val="0"/>
                <w:bCs w:val="0"/>
                <w:color w:val="auto"/>
                <w:sz w:val="16"/>
                <w:szCs w:val="16"/>
                <w:u w:val="double"/>
                <w:lang w:val="en-US"/>
              </w:rPr>
              <w:t>: 12 </w:t>
            </w:r>
            <w:proofErr w:type="spellStart"/>
            <w:r w:rsidRPr="009A4FAB">
              <w:rPr>
                <w:rFonts w:ascii="Söhne" w:hAnsi="Söhne" w:cs="Arial"/>
                <w:b w:val="0"/>
                <w:bCs w:val="0"/>
                <w:color w:val="auto"/>
                <w:sz w:val="16"/>
                <w:szCs w:val="16"/>
                <w:u w:val="double"/>
                <w:lang w:val="en-US"/>
              </w:rPr>
              <w:t>nM</w:t>
            </w:r>
            <w:proofErr w:type="spellEnd"/>
            <w:r>
              <w:rPr>
                <w:rFonts w:ascii="Söhne" w:hAnsi="Söhne" w:cs="Arial"/>
                <w:b w:val="0"/>
                <w:bCs w:val="0"/>
                <w:color w:val="auto"/>
                <w:sz w:val="16"/>
                <w:szCs w:val="16"/>
                <w:u w:val="double"/>
                <w:lang w:val="en-US"/>
              </w:rPr>
              <w:br/>
            </w:r>
            <w:proofErr w:type="spellStart"/>
            <w:r w:rsidRPr="009A4FAB">
              <w:rPr>
                <w:rFonts w:ascii="Söhne" w:hAnsi="Söhne" w:cs="Arial"/>
                <w:b w:val="0"/>
                <w:bCs w:val="0"/>
                <w:color w:val="auto"/>
                <w:sz w:val="16"/>
                <w:szCs w:val="16"/>
                <w:u w:val="double"/>
                <w:lang w:val="en-US"/>
              </w:rPr>
              <w:t>ASD_RT_rev</w:t>
            </w:r>
            <w:proofErr w:type="spellEnd"/>
            <w:r w:rsidRPr="009A4FAB">
              <w:rPr>
                <w:rFonts w:ascii="Söhne" w:hAnsi="Söhne" w:cs="Arial"/>
                <w:b w:val="0"/>
                <w:bCs w:val="0"/>
                <w:color w:val="auto"/>
                <w:sz w:val="16"/>
                <w:szCs w:val="16"/>
                <w:u w:val="double"/>
                <w:lang w:val="en-US"/>
              </w:rPr>
              <w:t>: 12 </w:t>
            </w:r>
            <w:proofErr w:type="spellStart"/>
            <w:r w:rsidRPr="009A4FAB">
              <w:rPr>
                <w:rFonts w:ascii="Söhne" w:hAnsi="Söhne" w:cs="Arial"/>
                <w:b w:val="0"/>
                <w:bCs w:val="0"/>
                <w:color w:val="auto"/>
                <w:sz w:val="16"/>
                <w:szCs w:val="16"/>
                <w:u w:val="double"/>
                <w:lang w:val="en-US"/>
              </w:rPr>
              <w:t>nM</w:t>
            </w:r>
            <w:proofErr w:type="spellEnd"/>
            <w:r>
              <w:rPr>
                <w:rFonts w:ascii="Söhne" w:hAnsi="Söhne" w:cs="Arial"/>
                <w:b w:val="0"/>
                <w:bCs w:val="0"/>
                <w:color w:val="auto"/>
                <w:sz w:val="16"/>
                <w:szCs w:val="16"/>
                <w:u w:val="double"/>
                <w:lang w:val="en-US"/>
              </w:rPr>
              <w:br/>
            </w:r>
            <w:proofErr w:type="spellStart"/>
            <w:r w:rsidRPr="009A4FAB">
              <w:rPr>
                <w:rFonts w:ascii="Söhne" w:hAnsi="Söhne" w:cs="Arial"/>
                <w:b w:val="0"/>
                <w:bCs w:val="0"/>
                <w:color w:val="auto"/>
                <w:sz w:val="16"/>
                <w:szCs w:val="16"/>
                <w:u w:val="double"/>
                <w:lang w:val="en-US"/>
              </w:rPr>
              <w:t>ASD_Cff_P</w:t>
            </w:r>
            <w:proofErr w:type="spellEnd"/>
            <w:r w:rsidRPr="009A4FAB">
              <w:rPr>
                <w:rFonts w:ascii="Söhne" w:hAnsi="Söhne" w:cs="Arial"/>
                <w:b w:val="0"/>
                <w:bCs w:val="0"/>
                <w:color w:val="auto"/>
                <w:sz w:val="16"/>
                <w:szCs w:val="16"/>
                <w:u w:val="double"/>
                <w:lang w:val="en-US"/>
              </w:rPr>
              <w:t>: 4 </w:t>
            </w:r>
            <w:proofErr w:type="spellStart"/>
            <w:r w:rsidRPr="009A4FAB">
              <w:rPr>
                <w:rFonts w:ascii="Söhne" w:hAnsi="Söhne" w:cs="Arial"/>
                <w:b w:val="0"/>
                <w:bCs w:val="0"/>
                <w:color w:val="auto"/>
                <w:sz w:val="16"/>
                <w:szCs w:val="16"/>
                <w:u w:val="double"/>
                <w:lang w:val="en-US"/>
              </w:rPr>
              <w:t>nM</w:t>
            </w:r>
            <w:proofErr w:type="spellEnd"/>
            <w:r w:rsidRPr="009A4FAB">
              <w:rPr>
                <w:rFonts w:ascii="Söhne" w:hAnsi="Söhne" w:cs="Arial"/>
                <w:b w:val="0"/>
                <w:bCs w:val="0"/>
                <w:color w:val="auto"/>
                <w:sz w:val="16"/>
                <w:szCs w:val="16"/>
                <w:u w:val="double"/>
                <w:lang w:val="en-US"/>
              </w:rPr>
              <w:br/>
            </w:r>
            <w:proofErr w:type="spellStart"/>
            <w:r w:rsidRPr="009A4FAB">
              <w:rPr>
                <w:rFonts w:ascii="Söhne" w:hAnsi="Söhne" w:cs="Arial"/>
                <w:b w:val="0"/>
                <w:bCs w:val="0"/>
                <w:color w:val="auto"/>
                <w:sz w:val="16"/>
                <w:szCs w:val="16"/>
                <w:u w:val="double"/>
                <w:lang w:val="en-US"/>
              </w:rPr>
              <w:t>ASD_Cfv_P</w:t>
            </w:r>
            <w:proofErr w:type="spellEnd"/>
            <w:r w:rsidRPr="009A4FAB">
              <w:rPr>
                <w:rFonts w:ascii="Söhne" w:hAnsi="Söhne" w:cs="Arial"/>
                <w:b w:val="0"/>
                <w:bCs w:val="0"/>
                <w:color w:val="auto"/>
                <w:sz w:val="16"/>
                <w:szCs w:val="16"/>
                <w:u w:val="double"/>
                <w:lang w:val="en-US"/>
              </w:rPr>
              <w:t>: 4 </w:t>
            </w:r>
            <w:proofErr w:type="spellStart"/>
            <w:r w:rsidRPr="009A4FAB">
              <w:rPr>
                <w:rFonts w:ascii="Söhne" w:hAnsi="Söhne" w:cs="Arial"/>
                <w:b w:val="0"/>
                <w:bCs w:val="0"/>
                <w:color w:val="auto"/>
                <w:sz w:val="16"/>
                <w:szCs w:val="16"/>
                <w:u w:val="double"/>
                <w:lang w:val="en-US"/>
              </w:rPr>
              <w:t>nM</w:t>
            </w:r>
            <w:proofErr w:type="spellEnd"/>
          </w:p>
        </w:tc>
        <w:tc>
          <w:tcPr>
            <w:tcW w:w="2317" w:type="dxa"/>
            <w:tcBorders>
              <w:top w:val="single" w:sz="4" w:space="0" w:color="auto"/>
              <w:left w:val="single" w:sz="4" w:space="0" w:color="auto"/>
              <w:bottom w:val="single" w:sz="4" w:space="0" w:color="auto"/>
              <w:right w:val="single" w:sz="4" w:space="0" w:color="auto"/>
            </w:tcBorders>
            <w:vAlign w:val="center"/>
          </w:tcPr>
          <w:p w14:paraId="4EB5A232" w14:textId="63441DD0" w:rsidR="009A4FAB" w:rsidRPr="009A4FAB" w:rsidRDefault="009A4FAB" w:rsidP="009A4FAB">
            <w:pPr>
              <w:spacing w:before="120" w:after="120" w:line="240" w:lineRule="auto"/>
              <w:jc w:val="center"/>
              <w:rPr>
                <w:rFonts w:ascii="Söhne" w:hAnsi="Söhne" w:cs="Arial"/>
                <w:b w:val="0"/>
                <w:bCs w:val="0"/>
                <w:color w:val="auto"/>
                <w:sz w:val="16"/>
                <w:szCs w:val="16"/>
                <w:u w:val="double"/>
                <w:lang w:val="en-IE"/>
              </w:rPr>
            </w:pPr>
            <w:r w:rsidRPr="009A4FAB">
              <w:rPr>
                <w:rFonts w:ascii="Söhne" w:eastAsia="Arial" w:hAnsi="Söhne" w:cs="Arial"/>
                <w:b w:val="0"/>
                <w:bCs w:val="0"/>
                <w:color w:val="auto"/>
                <w:sz w:val="16"/>
                <w:szCs w:val="16"/>
                <w:u w:val="double"/>
                <w:lang w:val="en-IE"/>
              </w:rPr>
              <w:t>45 cycles</w:t>
            </w:r>
            <w:r w:rsidRPr="009A4FAB">
              <w:rPr>
                <w:rFonts w:ascii="Söhne" w:eastAsia="Calibri" w:hAnsi="Söhne" w:cs="Arial"/>
                <w:b w:val="0"/>
                <w:bCs w:val="0"/>
                <w:color w:val="auto"/>
                <w:sz w:val="16"/>
                <w:szCs w:val="16"/>
                <w:u w:val="double"/>
                <w:lang w:val="en-IE"/>
              </w:rPr>
              <w:t xml:space="preserve"> of: 95°C/10 sec and 58</w:t>
            </w:r>
            <w:r w:rsidRPr="009A4FAB">
              <w:rPr>
                <w:rFonts w:ascii="Söhne" w:eastAsia="Segoe UI" w:hAnsi="Söhne" w:cs="Arial"/>
                <w:b w:val="0"/>
                <w:bCs w:val="0"/>
                <w:color w:val="auto"/>
                <w:sz w:val="16"/>
                <w:szCs w:val="16"/>
                <w:u w:val="double"/>
                <w:lang w:val="en-IE"/>
              </w:rPr>
              <w:t>°C/30 sec</w:t>
            </w:r>
          </w:p>
        </w:tc>
      </w:tr>
    </w:tbl>
    <w:p w14:paraId="6BF05275" w14:textId="28F396AC" w:rsidR="00EF1E6A" w:rsidRPr="000C0DCA" w:rsidRDefault="003F3508" w:rsidP="00EF1E6A">
      <w:pPr>
        <w:spacing w:before="120" w:after="240"/>
        <w:jc w:val="center"/>
        <w:rPr>
          <w:rFonts w:ascii="Söhne" w:eastAsia="Calibri" w:hAnsi="Söhne" w:cs="Calibri"/>
          <w:sz w:val="16"/>
          <w:szCs w:val="16"/>
          <w:u w:val="double"/>
          <w:lang w:val="en-IE"/>
        </w:rPr>
      </w:pPr>
      <w:r w:rsidRPr="000C0DCA">
        <w:rPr>
          <w:rFonts w:ascii="Söhne" w:eastAsia="Calibri" w:hAnsi="Söhne" w:cs="Calibri"/>
          <w:sz w:val="16"/>
          <w:szCs w:val="16"/>
          <w:u w:val="double"/>
          <w:vertAlign w:val="superscript"/>
          <w:lang w:val="en-IE"/>
        </w:rPr>
        <w:t xml:space="preserve"> (a)</w:t>
      </w:r>
      <w:r w:rsidRPr="000C0DCA">
        <w:rPr>
          <w:rFonts w:ascii="Söhne" w:eastAsia="Calibri" w:hAnsi="Söhne" w:cs="Calibri"/>
          <w:sz w:val="16"/>
          <w:szCs w:val="16"/>
          <w:u w:val="double"/>
          <w:lang w:val="en-IE"/>
        </w:rPr>
        <w:t>A denaturation step prior to cycling has not been included.</w:t>
      </w:r>
    </w:p>
    <w:tbl>
      <w:tblPr>
        <w:tblStyle w:val="TableGrid"/>
        <w:tblpPr w:leftFromText="180" w:rightFromText="180" w:vertAnchor="text" w:horzAnchor="margin" w:tblpXSpec="center" w:tblpY="305"/>
        <w:tblW w:w="8290" w:type="dxa"/>
        <w:tblBorders>
          <w:top w:val="none" w:sz="0" w:space="0" w:color="auto"/>
          <w:left w:val="none" w:sz="0" w:space="0" w:color="auto"/>
          <w:bottom w:val="none" w:sz="0" w:space="0" w:color="auto"/>
          <w:right w:val="none" w:sz="0" w:space="0" w:color="auto"/>
        </w:tblBorders>
        <w:tblLook w:val="04A0" w:firstRow="1" w:lastRow="0" w:firstColumn="1" w:lastColumn="0" w:noHBand="0" w:noVBand="1"/>
      </w:tblPr>
      <w:tblGrid>
        <w:gridCol w:w="2551"/>
        <w:gridCol w:w="1474"/>
        <w:gridCol w:w="1147"/>
        <w:gridCol w:w="1701"/>
        <w:gridCol w:w="1417"/>
      </w:tblGrid>
      <w:tr w:rsidR="00182226" w:rsidRPr="007A62C2" w14:paraId="1C091B44" w14:textId="77777777" w:rsidTr="008B0D9E">
        <w:trPr>
          <w:tblHeader/>
        </w:trPr>
        <w:tc>
          <w:tcPr>
            <w:tcW w:w="2551" w:type="dxa"/>
            <w:tcBorders>
              <w:top w:val="single" w:sz="4" w:space="0" w:color="auto"/>
              <w:bottom w:val="single" w:sz="4" w:space="0" w:color="auto"/>
            </w:tcBorders>
          </w:tcPr>
          <w:p w14:paraId="070AEB4F" w14:textId="77777777" w:rsidR="00182226" w:rsidRPr="007A62C2" w:rsidRDefault="00182226" w:rsidP="00182226">
            <w:pPr>
              <w:pStyle w:val="11Para"/>
              <w:spacing w:before="80" w:after="80"/>
              <w:ind w:left="0"/>
              <w:rPr>
                <w:rFonts w:ascii="Söhne Kräftig" w:hAnsi="Söhne Kräftig"/>
                <w:bCs/>
                <w:lang w:val="en-IE"/>
              </w:rPr>
            </w:pPr>
            <w:r w:rsidRPr="007A62C2">
              <w:rPr>
                <w:rFonts w:ascii="Söhne Kräftig" w:hAnsi="Söhne Kräftig"/>
                <w:bCs/>
                <w:lang w:val="en-IE"/>
              </w:rPr>
              <w:t>PCR assay</w:t>
            </w:r>
          </w:p>
        </w:tc>
        <w:tc>
          <w:tcPr>
            <w:tcW w:w="1474" w:type="dxa"/>
            <w:tcBorders>
              <w:top w:val="single" w:sz="4" w:space="0" w:color="auto"/>
              <w:bottom w:val="single" w:sz="4" w:space="0" w:color="auto"/>
            </w:tcBorders>
          </w:tcPr>
          <w:p w14:paraId="48F1E6B4" w14:textId="77777777" w:rsidR="00182226" w:rsidRPr="007A62C2" w:rsidRDefault="00182226" w:rsidP="00182226">
            <w:pPr>
              <w:pStyle w:val="11Para"/>
              <w:spacing w:before="80" w:after="80"/>
              <w:ind w:left="0"/>
              <w:rPr>
                <w:rFonts w:ascii="Söhne Kräftig" w:hAnsi="Söhne Kräftig"/>
                <w:bCs/>
                <w:lang w:val="en-IE"/>
              </w:rPr>
            </w:pPr>
            <w:r w:rsidRPr="007A62C2">
              <w:rPr>
                <w:rFonts w:ascii="Söhne Kräftig" w:hAnsi="Söhne Kräftig"/>
                <w:bCs/>
                <w:lang w:val="en-IE"/>
              </w:rPr>
              <w:t>Identification</w:t>
            </w:r>
          </w:p>
        </w:tc>
        <w:tc>
          <w:tcPr>
            <w:tcW w:w="1147" w:type="dxa"/>
            <w:tcBorders>
              <w:top w:val="single" w:sz="4" w:space="0" w:color="auto"/>
              <w:bottom w:val="single" w:sz="4" w:space="0" w:color="auto"/>
            </w:tcBorders>
          </w:tcPr>
          <w:p w14:paraId="032C594B" w14:textId="77777777" w:rsidR="00182226" w:rsidRPr="007A62C2" w:rsidRDefault="00182226" w:rsidP="00182226">
            <w:pPr>
              <w:pStyle w:val="11Para"/>
              <w:spacing w:before="80" w:after="80"/>
              <w:ind w:left="0"/>
              <w:rPr>
                <w:rFonts w:ascii="Söhne Kräftig" w:hAnsi="Söhne Kräftig"/>
                <w:bCs/>
                <w:lang w:val="en-IE"/>
              </w:rPr>
            </w:pPr>
            <w:r w:rsidRPr="007A62C2">
              <w:rPr>
                <w:rFonts w:ascii="Söhne Kräftig" w:hAnsi="Söhne Kräftig"/>
                <w:bCs/>
                <w:lang w:val="en-IE"/>
              </w:rPr>
              <w:t>Target</w:t>
            </w:r>
          </w:p>
        </w:tc>
        <w:tc>
          <w:tcPr>
            <w:tcW w:w="1701" w:type="dxa"/>
            <w:tcBorders>
              <w:top w:val="single" w:sz="4" w:space="0" w:color="auto"/>
              <w:bottom w:val="single" w:sz="4" w:space="0" w:color="auto"/>
            </w:tcBorders>
          </w:tcPr>
          <w:p w14:paraId="576A33D0" w14:textId="2BB96D97" w:rsidR="00182226" w:rsidRPr="007A62C2" w:rsidRDefault="00182226" w:rsidP="00182226">
            <w:pPr>
              <w:pStyle w:val="11Para"/>
              <w:spacing w:before="80" w:after="80"/>
              <w:ind w:left="0"/>
              <w:rPr>
                <w:rFonts w:ascii="Söhne Kräftig" w:hAnsi="Söhne Kräftig"/>
                <w:bCs/>
                <w:vertAlign w:val="superscript"/>
                <w:lang w:val="en-IE"/>
              </w:rPr>
            </w:pPr>
            <w:r w:rsidRPr="007A62C2">
              <w:rPr>
                <w:rFonts w:ascii="Söhne Kräftig" w:hAnsi="Söhne Kräftig"/>
                <w:bCs/>
                <w:lang w:val="en-IE"/>
              </w:rPr>
              <w:t>Sensitivity</w:t>
            </w:r>
            <w:r w:rsidR="001C5499" w:rsidRPr="001C5499">
              <w:rPr>
                <w:rFonts w:ascii="Söhne Kräftig" w:hAnsi="Söhne Kräftig"/>
                <w:bCs/>
                <w:vertAlign w:val="superscript"/>
                <w:lang w:val="en-IE"/>
              </w:rPr>
              <w:t>(</w:t>
            </w:r>
            <w:r w:rsidRPr="007A62C2">
              <w:rPr>
                <w:rFonts w:ascii="Söhne Kräftig" w:hAnsi="Söhne Kräftig"/>
                <w:bCs/>
                <w:vertAlign w:val="superscript"/>
                <w:lang w:val="en-IE"/>
              </w:rPr>
              <w:t>a</w:t>
            </w:r>
            <w:r w:rsidR="001C5499">
              <w:rPr>
                <w:rFonts w:ascii="Söhne Kräftig" w:hAnsi="Söhne Kräftig"/>
                <w:bCs/>
                <w:vertAlign w:val="superscript"/>
                <w:lang w:val="en-IE"/>
              </w:rPr>
              <w:t>)</w:t>
            </w:r>
          </w:p>
        </w:tc>
        <w:tc>
          <w:tcPr>
            <w:tcW w:w="1417" w:type="dxa"/>
            <w:tcBorders>
              <w:top w:val="single" w:sz="4" w:space="0" w:color="auto"/>
              <w:bottom w:val="single" w:sz="4" w:space="0" w:color="auto"/>
            </w:tcBorders>
          </w:tcPr>
          <w:p w14:paraId="20529ACB" w14:textId="77777777" w:rsidR="00182226" w:rsidRPr="007A62C2" w:rsidRDefault="00182226" w:rsidP="00182226">
            <w:pPr>
              <w:pStyle w:val="11Para"/>
              <w:spacing w:before="80" w:after="80"/>
              <w:ind w:left="0"/>
              <w:rPr>
                <w:rFonts w:ascii="Söhne Kräftig" w:hAnsi="Söhne Kräftig"/>
                <w:bCs/>
                <w:vertAlign w:val="superscript"/>
                <w:lang w:val="en-IE"/>
              </w:rPr>
            </w:pPr>
            <w:proofErr w:type="spellStart"/>
            <w:r w:rsidRPr="007A62C2">
              <w:rPr>
                <w:rFonts w:ascii="Söhne Kräftig" w:hAnsi="Söhne Kräftig"/>
                <w:bCs/>
                <w:lang w:val="en-IE"/>
              </w:rPr>
              <w:t>Specificity</w:t>
            </w:r>
            <w:r w:rsidRPr="007A62C2">
              <w:rPr>
                <w:rFonts w:ascii="Söhne Kräftig" w:hAnsi="Söhne Kräftig"/>
                <w:bCs/>
                <w:vertAlign w:val="superscript"/>
                <w:lang w:val="en-IE"/>
              </w:rPr>
              <w:t>a</w:t>
            </w:r>
            <w:proofErr w:type="spellEnd"/>
          </w:p>
        </w:tc>
      </w:tr>
      <w:tr w:rsidR="00182226" w:rsidRPr="007A62C2" w14:paraId="122D9B83" w14:textId="77777777" w:rsidTr="008B0D9E">
        <w:tc>
          <w:tcPr>
            <w:tcW w:w="2551" w:type="dxa"/>
            <w:tcBorders>
              <w:top w:val="single" w:sz="4" w:space="0" w:color="auto"/>
            </w:tcBorders>
          </w:tcPr>
          <w:p w14:paraId="2467B80D" w14:textId="77777777" w:rsidR="00182226" w:rsidRPr="007A62C2" w:rsidRDefault="00182226" w:rsidP="00182226">
            <w:pPr>
              <w:pStyle w:val="11Para"/>
              <w:spacing w:before="80" w:after="80"/>
              <w:ind w:left="0"/>
              <w:rPr>
                <w:sz w:val="16"/>
                <w:szCs w:val="16"/>
                <w:lang w:val="en-IE"/>
              </w:rPr>
            </w:pPr>
            <w:r w:rsidRPr="001D5AE3">
              <w:rPr>
                <w:sz w:val="16"/>
                <w:szCs w:val="16"/>
                <w:lang w:val="en-IE"/>
              </w:rPr>
              <w:t xml:space="preserve">Abril </w:t>
            </w:r>
            <w:r w:rsidRPr="001D5AE3">
              <w:rPr>
                <w:i/>
                <w:sz w:val="16"/>
                <w:szCs w:val="16"/>
                <w:lang w:val="en-IE"/>
              </w:rPr>
              <w:t>et al</w:t>
            </w:r>
            <w:r w:rsidRPr="001D5AE3">
              <w:rPr>
                <w:sz w:val="16"/>
                <w:szCs w:val="16"/>
                <w:lang w:val="en-IE"/>
              </w:rPr>
              <w:t>., 2007</w:t>
            </w:r>
          </w:p>
        </w:tc>
        <w:tc>
          <w:tcPr>
            <w:tcW w:w="1474" w:type="dxa"/>
            <w:tcBorders>
              <w:top w:val="single" w:sz="4" w:space="0" w:color="auto"/>
            </w:tcBorders>
          </w:tcPr>
          <w:p w14:paraId="3A0C94FA" w14:textId="77777777" w:rsidR="00182226" w:rsidRPr="007A62C2" w:rsidRDefault="00182226" w:rsidP="00182226">
            <w:pPr>
              <w:pStyle w:val="11Para"/>
              <w:spacing w:before="80" w:after="80"/>
              <w:ind w:left="0"/>
              <w:jc w:val="left"/>
              <w:rPr>
                <w:sz w:val="16"/>
                <w:szCs w:val="16"/>
                <w:lang w:val="en-IE"/>
              </w:rPr>
            </w:pPr>
            <w:r w:rsidRPr="007A62C2">
              <w:rPr>
                <w:i/>
                <w:sz w:val="16"/>
                <w:szCs w:val="16"/>
                <w:lang w:val="en-IE"/>
              </w:rPr>
              <w:t xml:space="preserve">C. </w:t>
            </w:r>
            <w:proofErr w:type="spellStart"/>
            <w:r w:rsidRPr="007A62C2">
              <w:rPr>
                <w:i/>
                <w:sz w:val="16"/>
                <w:szCs w:val="16"/>
                <w:lang w:val="en-IE"/>
              </w:rPr>
              <w:t>fetus</w:t>
            </w:r>
            <w:proofErr w:type="spellEnd"/>
            <w:r w:rsidRPr="007A62C2">
              <w:rPr>
                <w:i/>
                <w:sz w:val="16"/>
                <w:szCs w:val="16"/>
                <w:lang w:val="en-IE"/>
              </w:rPr>
              <w:br/>
            </w:r>
            <w:proofErr w:type="spellStart"/>
            <w:r w:rsidRPr="007A62C2">
              <w:rPr>
                <w:sz w:val="16"/>
                <w:szCs w:val="16"/>
                <w:lang w:val="en-IE"/>
              </w:rPr>
              <w:t>Cfv</w:t>
            </w:r>
            <w:proofErr w:type="spellEnd"/>
          </w:p>
        </w:tc>
        <w:tc>
          <w:tcPr>
            <w:tcW w:w="1147" w:type="dxa"/>
            <w:tcBorders>
              <w:top w:val="single" w:sz="4" w:space="0" w:color="auto"/>
            </w:tcBorders>
          </w:tcPr>
          <w:p w14:paraId="0FBC14E3" w14:textId="77777777" w:rsidR="00182226" w:rsidRPr="007A62C2" w:rsidRDefault="00182226" w:rsidP="00182226">
            <w:pPr>
              <w:pStyle w:val="11Para"/>
              <w:spacing w:before="80" w:after="80"/>
              <w:ind w:left="0"/>
              <w:jc w:val="left"/>
              <w:rPr>
                <w:sz w:val="16"/>
                <w:szCs w:val="16"/>
                <w:lang w:val="en-IE"/>
              </w:rPr>
            </w:pPr>
            <w:proofErr w:type="spellStart"/>
            <w:r w:rsidRPr="007A62C2">
              <w:rPr>
                <w:i/>
                <w:sz w:val="16"/>
                <w:szCs w:val="16"/>
                <w:lang w:val="en-IE"/>
              </w:rPr>
              <w:t>nahE</w:t>
            </w:r>
            <w:proofErr w:type="spellEnd"/>
            <w:r w:rsidRPr="007A62C2">
              <w:rPr>
                <w:i/>
                <w:sz w:val="16"/>
                <w:szCs w:val="16"/>
                <w:lang w:val="en-IE"/>
              </w:rPr>
              <w:br/>
            </w:r>
            <w:r w:rsidRPr="007A62C2">
              <w:rPr>
                <w:sz w:val="16"/>
                <w:szCs w:val="16"/>
                <w:lang w:val="en-IE"/>
              </w:rPr>
              <w:t>ISC</w:t>
            </w:r>
            <w:r w:rsidRPr="007A62C2">
              <w:rPr>
                <w:i/>
                <w:sz w:val="16"/>
                <w:szCs w:val="16"/>
                <w:lang w:val="en-IE"/>
              </w:rPr>
              <w:t>fe1</w:t>
            </w:r>
          </w:p>
        </w:tc>
        <w:tc>
          <w:tcPr>
            <w:tcW w:w="1701" w:type="dxa"/>
            <w:tcBorders>
              <w:top w:val="single" w:sz="4" w:space="0" w:color="auto"/>
            </w:tcBorders>
          </w:tcPr>
          <w:p w14:paraId="3D7A08AE" w14:textId="77777777" w:rsidR="00182226" w:rsidRPr="007A62C2" w:rsidRDefault="00182226" w:rsidP="00182226">
            <w:pPr>
              <w:pStyle w:val="11Para"/>
              <w:spacing w:before="80" w:after="80"/>
              <w:ind w:left="0"/>
              <w:jc w:val="left"/>
              <w:rPr>
                <w:sz w:val="16"/>
                <w:szCs w:val="16"/>
                <w:lang w:val="en-IE"/>
              </w:rPr>
            </w:pPr>
            <w:r w:rsidRPr="007A62C2">
              <w:rPr>
                <w:sz w:val="16"/>
                <w:szCs w:val="16"/>
                <w:lang w:val="en-IE"/>
              </w:rPr>
              <w:t>100% (143/143)</w:t>
            </w:r>
            <w:r w:rsidRPr="007A62C2">
              <w:rPr>
                <w:i/>
                <w:sz w:val="16"/>
                <w:szCs w:val="16"/>
                <w:lang w:val="en-IE"/>
              </w:rPr>
              <w:br/>
            </w:r>
            <w:r w:rsidRPr="007A62C2">
              <w:rPr>
                <w:sz w:val="16"/>
                <w:szCs w:val="16"/>
                <w:lang w:val="en-IE"/>
              </w:rPr>
              <w:t>97% (58/60)</w:t>
            </w:r>
          </w:p>
        </w:tc>
        <w:tc>
          <w:tcPr>
            <w:tcW w:w="1417" w:type="dxa"/>
            <w:tcBorders>
              <w:top w:val="single" w:sz="4" w:space="0" w:color="auto"/>
            </w:tcBorders>
          </w:tcPr>
          <w:p w14:paraId="0DABC83E" w14:textId="77777777" w:rsidR="00182226" w:rsidRPr="007A62C2" w:rsidRDefault="00182226" w:rsidP="00182226">
            <w:pPr>
              <w:pStyle w:val="11Para"/>
              <w:spacing w:before="80" w:after="80"/>
              <w:ind w:left="0"/>
              <w:jc w:val="left"/>
              <w:rPr>
                <w:sz w:val="16"/>
                <w:szCs w:val="16"/>
                <w:lang w:val="en-IE"/>
              </w:rPr>
            </w:pPr>
            <w:r w:rsidRPr="007A62C2">
              <w:rPr>
                <w:sz w:val="16"/>
                <w:szCs w:val="16"/>
                <w:lang w:val="en-IE"/>
              </w:rPr>
              <w:t>100% (12/12)</w:t>
            </w:r>
            <w:r w:rsidRPr="007A62C2">
              <w:rPr>
                <w:i/>
                <w:sz w:val="16"/>
                <w:szCs w:val="16"/>
                <w:lang w:val="en-IE"/>
              </w:rPr>
              <w:br/>
            </w:r>
            <w:r w:rsidRPr="007A62C2">
              <w:rPr>
                <w:sz w:val="16"/>
                <w:szCs w:val="16"/>
                <w:lang w:val="en-IE"/>
              </w:rPr>
              <w:t>100% (95/95)</w:t>
            </w:r>
          </w:p>
        </w:tc>
      </w:tr>
      <w:tr w:rsidR="00182226" w:rsidRPr="007A62C2" w14:paraId="7B1B78E5" w14:textId="77777777" w:rsidTr="008B0D9E">
        <w:tc>
          <w:tcPr>
            <w:tcW w:w="2551" w:type="dxa"/>
          </w:tcPr>
          <w:p w14:paraId="7AB3B1C6" w14:textId="77777777" w:rsidR="00182226" w:rsidRPr="001D5AE3" w:rsidRDefault="00182226" w:rsidP="00182226">
            <w:pPr>
              <w:pStyle w:val="11Para"/>
              <w:spacing w:before="80" w:after="80"/>
              <w:ind w:left="0"/>
              <w:rPr>
                <w:sz w:val="16"/>
                <w:szCs w:val="16"/>
                <w:lang w:val="nl-NL"/>
              </w:rPr>
            </w:pPr>
            <w:r w:rsidRPr="001D5AE3">
              <w:rPr>
                <w:sz w:val="16"/>
                <w:szCs w:val="16"/>
                <w:lang w:val="nl-NL"/>
              </w:rPr>
              <w:t xml:space="preserve">Van Bergen </w:t>
            </w:r>
            <w:r w:rsidRPr="001D5AE3">
              <w:rPr>
                <w:i/>
                <w:sz w:val="16"/>
                <w:szCs w:val="16"/>
                <w:lang w:val="nl-NL"/>
              </w:rPr>
              <w:t>et al</w:t>
            </w:r>
            <w:r w:rsidRPr="001D5AE3">
              <w:rPr>
                <w:sz w:val="16"/>
                <w:szCs w:val="16"/>
                <w:lang w:val="nl-NL"/>
              </w:rPr>
              <w:t>., 2005c</w:t>
            </w:r>
          </w:p>
        </w:tc>
        <w:tc>
          <w:tcPr>
            <w:tcW w:w="1474" w:type="dxa"/>
          </w:tcPr>
          <w:p w14:paraId="5AB7FA2E" w14:textId="77777777" w:rsidR="00182226" w:rsidRPr="007A62C2" w:rsidRDefault="00182226" w:rsidP="00182226">
            <w:pPr>
              <w:pStyle w:val="11Para"/>
              <w:spacing w:before="80" w:after="80"/>
              <w:ind w:left="0"/>
              <w:jc w:val="left"/>
              <w:rPr>
                <w:sz w:val="16"/>
                <w:szCs w:val="16"/>
                <w:lang w:val="en-IE"/>
              </w:rPr>
            </w:pPr>
            <w:proofErr w:type="spellStart"/>
            <w:r w:rsidRPr="007A62C2">
              <w:rPr>
                <w:sz w:val="16"/>
                <w:szCs w:val="16"/>
                <w:lang w:val="en-IE"/>
              </w:rPr>
              <w:t>Cfv</w:t>
            </w:r>
            <w:proofErr w:type="spellEnd"/>
          </w:p>
        </w:tc>
        <w:tc>
          <w:tcPr>
            <w:tcW w:w="1147" w:type="dxa"/>
          </w:tcPr>
          <w:p w14:paraId="5F059D49" w14:textId="77777777" w:rsidR="00182226" w:rsidRPr="007A62C2" w:rsidRDefault="00182226" w:rsidP="00182226">
            <w:pPr>
              <w:pStyle w:val="11Para"/>
              <w:spacing w:before="80" w:after="80"/>
              <w:ind w:left="0"/>
              <w:jc w:val="left"/>
              <w:rPr>
                <w:sz w:val="16"/>
                <w:szCs w:val="16"/>
                <w:lang w:val="en-IE"/>
              </w:rPr>
            </w:pPr>
            <w:r w:rsidRPr="007A62C2">
              <w:rPr>
                <w:sz w:val="16"/>
                <w:szCs w:val="16"/>
                <w:lang w:val="en-IE"/>
              </w:rPr>
              <w:t>unknown</w:t>
            </w:r>
          </w:p>
        </w:tc>
        <w:tc>
          <w:tcPr>
            <w:tcW w:w="1701" w:type="dxa"/>
          </w:tcPr>
          <w:p w14:paraId="756FECE8" w14:textId="77777777" w:rsidR="00182226" w:rsidRPr="007A62C2" w:rsidRDefault="00182226" w:rsidP="00182226">
            <w:pPr>
              <w:pStyle w:val="11Para"/>
              <w:spacing w:before="80" w:after="80"/>
              <w:ind w:left="0"/>
              <w:jc w:val="left"/>
              <w:rPr>
                <w:sz w:val="16"/>
                <w:szCs w:val="16"/>
                <w:lang w:val="en-IE"/>
              </w:rPr>
            </w:pPr>
            <w:r w:rsidRPr="007A62C2">
              <w:rPr>
                <w:sz w:val="16"/>
                <w:szCs w:val="16"/>
                <w:lang w:val="en-IE"/>
              </w:rPr>
              <w:t>45% (27/60)</w:t>
            </w:r>
          </w:p>
        </w:tc>
        <w:tc>
          <w:tcPr>
            <w:tcW w:w="1417" w:type="dxa"/>
          </w:tcPr>
          <w:p w14:paraId="61E075FE" w14:textId="77777777" w:rsidR="00182226" w:rsidRPr="007A62C2" w:rsidRDefault="00182226" w:rsidP="00182226">
            <w:pPr>
              <w:pStyle w:val="11Para"/>
              <w:spacing w:before="80" w:after="80"/>
              <w:ind w:left="0"/>
              <w:jc w:val="left"/>
              <w:rPr>
                <w:sz w:val="16"/>
                <w:szCs w:val="16"/>
                <w:lang w:val="en-IE"/>
              </w:rPr>
            </w:pPr>
            <w:r w:rsidRPr="007A62C2">
              <w:rPr>
                <w:sz w:val="16"/>
                <w:szCs w:val="16"/>
                <w:lang w:val="en-IE"/>
              </w:rPr>
              <w:t>100% (95/95)</w:t>
            </w:r>
          </w:p>
        </w:tc>
      </w:tr>
      <w:tr w:rsidR="00182226" w:rsidRPr="007A62C2" w14:paraId="1B51AD2B" w14:textId="77777777" w:rsidTr="008B0D9E">
        <w:tc>
          <w:tcPr>
            <w:tcW w:w="2551" w:type="dxa"/>
          </w:tcPr>
          <w:p w14:paraId="67F9F169" w14:textId="77777777" w:rsidR="00182226" w:rsidRPr="001D5AE3" w:rsidRDefault="00182226" w:rsidP="00182226">
            <w:pPr>
              <w:pStyle w:val="11Para"/>
              <w:spacing w:before="80" w:after="80"/>
              <w:ind w:left="0"/>
              <w:rPr>
                <w:sz w:val="16"/>
                <w:szCs w:val="16"/>
                <w:lang w:val="en-IE"/>
              </w:rPr>
            </w:pPr>
            <w:r w:rsidRPr="001D5AE3">
              <w:rPr>
                <w:sz w:val="16"/>
                <w:szCs w:val="16"/>
                <w:lang w:val="en-IE"/>
              </w:rPr>
              <w:t xml:space="preserve">Hum </w:t>
            </w:r>
            <w:r w:rsidRPr="001D5AE3">
              <w:rPr>
                <w:i/>
                <w:sz w:val="16"/>
                <w:szCs w:val="16"/>
                <w:lang w:val="en-IE"/>
              </w:rPr>
              <w:t>et al</w:t>
            </w:r>
            <w:r w:rsidRPr="001D5AE3">
              <w:rPr>
                <w:sz w:val="16"/>
                <w:szCs w:val="16"/>
                <w:lang w:val="en-IE"/>
              </w:rPr>
              <w:t>., 1997</w:t>
            </w:r>
          </w:p>
        </w:tc>
        <w:tc>
          <w:tcPr>
            <w:tcW w:w="1474" w:type="dxa"/>
          </w:tcPr>
          <w:p w14:paraId="7AAF2BAC" w14:textId="77777777" w:rsidR="00182226" w:rsidRPr="007A62C2" w:rsidRDefault="00182226" w:rsidP="00182226">
            <w:pPr>
              <w:pStyle w:val="11Para"/>
              <w:spacing w:before="80" w:after="80"/>
              <w:ind w:left="0"/>
              <w:jc w:val="left"/>
              <w:rPr>
                <w:sz w:val="16"/>
                <w:szCs w:val="16"/>
                <w:lang w:val="en-IE"/>
              </w:rPr>
            </w:pPr>
            <w:r w:rsidRPr="007A62C2">
              <w:rPr>
                <w:i/>
                <w:sz w:val="16"/>
                <w:szCs w:val="16"/>
                <w:lang w:val="en-IE"/>
              </w:rPr>
              <w:t xml:space="preserve">C. </w:t>
            </w:r>
            <w:proofErr w:type="spellStart"/>
            <w:r w:rsidRPr="007A62C2">
              <w:rPr>
                <w:i/>
                <w:sz w:val="16"/>
                <w:szCs w:val="16"/>
                <w:lang w:val="en-IE"/>
              </w:rPr>
              <w:t>fetus</w:t>
            </w:r>
            <w:proofErr w:type="spellEnd"/>
            <w:r w:rsidRPr="007A62C2">
              <w:rPr>
                <w:i/>
                <w:sz w:val="16"/>
                <w:szCs w:val="16"/>
                <w:lang w:val="en-IE"/>
              </w:rPr>
              <w:br/>
            </w:r>
            <w:proofErr w:type="spellStart"/>
            <w:r w:rsidRPr="007A62C2">
              <w:rPr>
                <w:sz w:val="16"/>
                <w:szCs w:val="16"/>
                <w:lang w:val="en-IE"/>
              </w:rPr>
              <w:t>Cfv</w:t>
            </w:r>
            <w:proofErr w:type="spellEnd"/>
          </w:p>
        </w:tc>
        <w:tc>
          <w:tcPr>
            <w:tcW w:w="1147" w:type="dxa"/>
          </w:tcPr>
          <w:p w14:paraId="2D2B6038" w14:textId="77777777" w:rsidR="00182226" w:rsidRPr="007A62C2" w:rsidRDefault="00182226" w:rsidP="00182226">
            <w:pPr>
              <w:pStyle w:val="11Para"/>
              <w:spacing w:before="80" w:after="80"/>
              <w:ind w:left="0"/>
              <w:jc w:val="left"/>
              <w:rPr>
                <w:i/>
                <w:sz w:val="16"/>
                <w:szCs w:val="16"/>
                <w:lang w:val="en-IE"/>
              </w:rPr>
            </w:pPr>
            <w:proofErr w:type="spellStart"/>
            <w:r w:rsidRPr="007A62C2">
              <w:rPr>
                <w:i/>
                <w:sz w:val="16"/>
                <w:szCs w:val="16"/>
                <w:lang w:val="en-IE"/>
              </w:rPr>
              <w:t>cstA</w:t>
            </w:r>
            <w:proofErr w:type="spellEnd"/>
            <w:r w:rsidRPr="007A62C2">
              <w:rPr>
                <w:i/>
                <w:sz w:val="16"/>
                <w:szCs w:val="16"/>
                <w:lang w:val="en-IE"/>
              </w:rPr>
              <w:br/>
            </w:r>
            <w:proofErr w:type="spellStart"/>
            <w:r w:rsidRPr="007A62C2">
              <w:rPr>
                <w:i/>
                <w:sz w:val="16"/>
                <w:szCs w:val="16"/>
                <w:lang w:val="en-IE"/>
              </w:rPr>
              <w:t>parA</w:t>
            </w:r>
            <w:proofErr w:type="spellEnd"/>
          </w:p>
        </w:tc>
        <w:tc>
          <w:tcPr>
            <w:tcW w:w="1701" w:type="dxa"/>
          </w:tcPr>
          <w:p w14:paraId="74170C32" w14:textId="77777777" w:rsidR="00182226" w:rsidRPr="007A62C2" w:rsidRDefault="00182226" w:rsidP="00182226">
            <w:pPr>
              <w:pStyle w:val="11Para"/>
              <w:spacing w:before="80" w:after="80"/>
              <w:ind w:left="0"/>
              <w:jc w:val="left"/>
              <w:rPr>
                <w:sz w:val="16"/>
                <w:szCs w:val="16"/>
                <w:lang w:val="en-IE"/>
              </w:rPr>
            </w:pPr>
            <w:r w:rsidRPr="007A62C2">
              <w:rPr>
                <w:sz w:val="16"/>
                <w:szCs w:val="16"/>
                <w:lang w:val="en-IE"/>
              </w:rPr>
              <w:t>100% (143/143)</w:t>
            </w:r>
            <w:r w:rsidRPr="007A62C2">
              <w:rPr>
                <w:i/>
                <w:sz w:val="16"/>
                <w:szCs w:val="16"/>
                <w:lang w:val="en-IE"/>
              </w:rPr>
              <w:br/>
            </w:r>
            <w:r w:rsidRPr="007A62C2">
              <w:rPr>
                <w:sz w:val="16"/>
                <w:szCs w:val="16"/>
                <w:lang w:val="en-IE"/>
              </w:rPr>
              <w:t>58% (46/70)</w:t>
            </w:r>
          </w:p>
        </w:tc>
        <w:tc>
          <w:tcPr>
            <w:tcW w:w="1417" w:type="dxa"/>
          </w:tcPr>
          <w:p w14:paraId="333BE1C9" w14:textId="77777777" w:rsidR="00182226" w:rsidRPr="007A62C2" w:rsidRDefault="00182226" w:rsidP="00182226">
            <w:pPr>
              <w:pStyle w:val="11Para"/>
              <w:spacing w:before="80" w:after="80"/>
              <w:ind w:left="0"/>
              <w:jc w:val="left"/>
              <w:rPr>
                <w:sz w:val="16"/>
                <w:szCs w:val="16"/>
                <w:lang w:val="en-IE"/>
              </w:rPr>
            </w:pPr>
            <w:r w:rsidRPr="007A62C2">
              <w:rPr>
                <w:sz w:val="16"/>
                <w:szCs w:val="16"/>
                <w:lang w:val="en-IE"/>
              </w:rPr>
              <w:t>100% (12/12)</w:t>
            </w:r>
            <w:r w:rsidRPr="007A62C2">
              <w:rPr>
                <w:i/>
                <w:sz w:val="16"/>
                <w:szCs w:val="16"/>
                <w:lang w:val="en-IE"/>
              </w:rPr>
              <w:br/>
            </w:r>
            <w:r w:rsidRPr="007A62C2">
              <w:rPr>
                <w:sz w:val="16"/>
                <w:szCs w:val="16"/>
                <w:lang w:val="en-IE"/>
              </w:rPr>
              <w:t>83% (79/95)</w:t>
            </w:r>
          </w:p>
        </w:tc>
      </w:tr>
      <w:tr w:rsidR="00182226" w:rsidRPr="007A62C2" w14:paraId="407578D0" w14:textId="77777777" w:rsidTr="008B0D9E">
        <w:tc>
          <w:tcPr>
            <w:tcW w:w="2551" w:type="dxa"/>
          </w:tcPr>
          <w:p w14:paraId="276D1999" w14:textId="77777777" w:rsidR="00182226" w:rsidRPr="001D5AE3" w:rsidRDefault="00182226" w:rsidP="00182226">
            <w:pPr>
              <w:pStyle w:val="11Para"/>
              <w:spacing w:before="80" w:after="80"/>
              <w:ind w:left="0"/>
              <w:rPr>
                <w:sz w:val="16"/>
                <w:szCs w:val="16"/>
                <w:lang w:val="en-IE"/>
              </w:rPr>
            </w:pPr>
            <w:r w:rsidRPr="001D5AE3">
              <w:rPr>
                <w:sz w:val="16"/>
                <w:szCs w:val="16"/>
                <w:lang w:val="en-IE"/>
              </w:rPr>
              <w:t>McMillen</w:t>
            </w:r>
            <w:r w:rsidRPr="001D5AE3">
              <w:rPr>
                <w:i/>
                <w:sz w:val="16"/>
                <w:szCs w:val="16"/>
                <w:lang w:val="en-IE"/>
              </w:rPr>
              <w:t xml:space="preserve"> et al</w:t>
            </w:r>
            <w:r w:rsidRPr="001D5AE3">
              <w:rPr>
                <w:sz w:val="16"/>
                <w:szCs w:val="16"/>
                <w:lang w:val="en-IE"/>
              </w:rPr>
              <w:t>., 2006</w:t>
            </w:r>
          </w:p>
        </w:tc>
        <w:tc>
          <w:tcPr>
            <w:tcW w:w="1474" w:type="dxa"/>
          </w:tcPr>
          <w:p w14:paraId="1F7BC74B" w14:textId="77777777" w:rsidR="00182226" w:rsidRPr="007A62C2" w:rsidRDefault="00182226" w:rsidP="00182226">
            <w:pPr>
              <w:pStyle w:val="11Para"/>
              <w:spacing w:before="80" w:after="80"/>
              <w:ind w:left="0"/>
              <w:jc w:val="left"/>
              <w:rPr>
                <w:sz w:val="16"/>
                <w:szCs w:val="16"/>
                <w:lang w:val="en-IE"/>
              </w:rPr>
            </w:pPr>
            <w:proofErr w:type="spellStart"/>
            <w:r w:rsidRPr="007A62C2">
              <w:rPr>
                <w:sz w:val="16"/>
                <w:szCs w:val="16"/>
                <w:lang w:val="en-IE"/>
              </w:rPr>
              <w:t>Cfv</w:t>
            </w:r>
            <w:proofErr w:type="spellEnd"/>
          </w:p>
        </w:tc>
        <w:tc>
          <w:tcPr>
            <w:tcW w:w="1147" w:type="dxa"/>
          </w:tcPr>
          <w:p w14:paraId="6A995160" w14:textId="77777777" w:rsidR="00182226" w:rsidRPr="007A62C2" w:rsidRDefault="00182226" w:rsidP="00182226">
            <w:pPr>
              <w:pStyle w:val="11Para"/>
              <w:spacing w:before="80" w:after="80"/>
              <w:ind w:left="0"/>
              <w:jc w:val="left"/>
              <w:rPr>
                <w:i/>
                <w:sz w:val="16"/>
                <w:szCs w:val="16"/>
                <w:lang w:val="en-IE"/>
              </w:rPr>
            </w:pPr>
            <w:proofErr w:type="spellStart"/>
            <w:r w:rsidRPr="007A62C2">
              <w:rPr>
                <w:i/>
                <w:sz w:val="16"/>
                <w:szCs w:val="16"/>
                <w:lang w:val="en-IE"/>
              </w:rPr>
              <w:t>parA</w:t>
            </w:r>
            <w:proofErr w:type="spellEnd"/>
          </w:p>
        </w:tc>
        <w:tc>
          <w:tcPr>
            <w:tcW w:w="1701" w:type="dxa"/>
          </w:tcPr>
          <w:p w14:paraId="16D3B482" w14:textId="77777777" w:rsidR="00182226" w:rsidRPr="007A62C2" w:rsidRDefault="00182226" w:rsidP="00182226">
            <w:pPr>
              <w:pStyle w:val="11Para"/>
              <w:spacing w:before="80" w:after="80"/>
              <w:ind w:left="0"/>
              <w:jc w:val="left"/>
              <w:rPr>
                <w:sz w:val="16"/>
                <w:szCs w:val="16"/>
                <w:lang w:val="en-IE"/>
              </w:rPr>
            </w:pPr>
            <w:r w:rsidRPr="007A62C2">
              <w:rPr>
                <w:sz w:val="16"/>
                <w:szCs w:val="16"/>
                <w:lang w:val="en-IE"/>
              </w:rPr>
              <w:t>53% (32/60)</w:t>
            </w:r>
          </w:p>
        </w:tc>
        <w:tc>
          <w:tcPr>
            <w:tcW w:w="1417" w:type="dxa"/>
          </w:tcPr>
          <w:p w14:paraId="52C09087" w14:textId="77777777" w:rsidR="00182226" w:rsidRPr="007A62C2" w:rsidRDefault="00182226" w:rsidP="00182226">
            <w:pPr>
              <w:pStyle w:val="11Para"/>
              <w:spacing w:before="80" w:after="80"/>
              <w:ind w:left="0"/>
              <w:jc w:val="left"/>
              <w:rPr>
                <w:sz w:val="16"/>
                <w:szCs w:val="16"/>
                <w:lang w:val="en-IE"/>
              </w:rPr>
            </w:pPr>
            <w:r w:rsidRPr="007A62C2">
              <w:rPr>
                <w:sz w:val="16"/>
                <w:szCs w:val="16"/>
                <w:lang w:val="en-IE"/>
              </w:rPr>
              <w:t>100% (95/95)</w:t>
            </w:r>
          </w:p>
        </w:tc>
      </w:tr>
      <w:tr w:rsidR="00182226" w:rsidRPr="007A62C2" w14:paraId="418D3B59" w14:textId="77777777" w:rsidTr="008B0D9E">
        <w:tc>
          <w:tcPr>
            <w:tcW w:w="2551" w:type="dxa"/>
            <w:tcBorders>
              <w:bottom w:val="single" w:sz="4" w:space="0" w:color="auto"/>
            </w:tcBorders>
          </w:tcPr>
          <w:p w14:paraId="75A8A15F" w14:textId="77777777" w:rsidR="00182226" w:rsidRPr="007A62C2" w:rsidRDefault="00182226" w:rsidP="00182226">
            <w:pPr>
              <w:pStyle w:val="11Para"/>
              <w:spacing w:before="80" w:after="80"/>
              <w:ind w:left="0"/>
              <w:rPr>
                <w:sz w:val="16"/>
                <w:szCs w:val="16"/>
                <w:lang w:val="en-IE"/>
              </w:rPr>
            </w:pPr>
            <w:r w:rsidRPr="001D5AE3">
              <w:rPr>
                <w:sz w:val="16"/>
                <w:szCs w:val="16"/>
                <w:lang w:val="en-IE"/>
              </w:rPr>
              <w:t>Wang</w:t>
            </w:r>
            <w:r w:rsidRPr="001D5AE3">
              <w:rPr>
                <w:i/>
                <w:sz w:val="16"/>
                <w:szCs w:val="16"/>
                <w:lang w:val="en-IE"/>
              </w:rPr>
              <w:t xml:space="preserve"> et al</w:t>
            </w:r>
            <w:r w:rsidRPr="001D5AE3">
              <w:rPr>
                <w:sz w:val="16"/>
                <w:szCs w:val="16"/>
                <w:lang w:val="en-IE"/>
              </w:rPr>
              <w:t>., 2002</w:t>
            </w:r>
          </w:p>
        </w:tc>
        <w:tc>
          <w:tcPr>
            <w:tcW w:w="1474" w:type="dxa"/>
            <w:tcBorders>
              <w:bottom w:val="single" w:sz="4" w:space="0" w:color="auto"/>
            </w:tcBorders>
          </w:tcPr>
          <w:p w14:paraId="6143A33C" w14:textId="77777777" w:rsidR="00182226" w:rsidRPr="007A62C2" w:rsidRDefault="00182226" w:rsidP="00182226">
            <w:pPr>
              <w:pStyle w:val="11Para"/>
              <w:spacing w:before="80" w:after="80"/>
              <w:ind w:left="0"/>
              <w:jc w:val="left"/>
              <w:rPr>
                <w:sz w:val="16"/>
                <w:szCs w:val="16"/>
                <w:lang w:val="en-IE"/>
              </w:rPr>
            </w:pPr>
            <w:proofErr w:type="spellStart"/>
            <w:r w:rsidRPr="007A62C2">
              <w:rPr>
                <w:sz w:val="16"/>
                <w:szCs w:val="16"/>
                <w:lang w:val="en-IE"/>
              </w:rPr>
              <w:t>Cff</w:t>
            </w:r>
            <w:proofErr w:type="spellEnd"/>
          </w:p>
        </w:tc>
        <w:tc>
          <w:tcPr>
            <w:tcW w:w="1147" w:type="dxa"/>
            <w:tcBorders>
              <w:bottom w:val="single" w:sz="4" w:space="0" w:color="auto"/>
            </w:tcBorders>
          </w:tcPr>
          <w:p w14:paraId="7ADA1A06" w14:textId="77777777" w:rsidR="00182226" w:rsidRPr="007A62C2" w:rsidRDefault="00182226" w:rsidP="00182226">
            <w:pPr>
              <w:pStyle w:val="11Para"/>
              <w:spacing w:before="80" w:after="80"/>
              <w:ind w:left="0"/>
              <w:jc w:val="left"/>
              <w:rPr>
                <w:i/>
                <w:sz w:val="16"/>
                <w:szCs w:val="16"/>
                <w:lang w:val="en-IE"/>
              </w:rPr>
            </w:pPr>
            <w:r w:rsidRPr="007A62C2">
              <w:rPr>
                <w:i/>
                <w:sz w:val="16"/>
                <w:szCs w:val="16"/>
                <w:lang w:val="en-IE"/>
              </w:rPr>
              <w:t>sapB2</w:t>
            </w:r>
          </w:p>
        </w:tc>
        <w:tc>
          <w:tcPr>
            <w:tcW w:w="1701" w:type="dxa"/>
            <w:tcBorders>
              <w:bottom w:val="single" w:sz="4" w:space="0" w:color="auto"/>
            </w:tcBorders>
          </w:tcPr>
          <w:p w14:paraId="1C25413B" w14:textId="77777777" w:rsidR="00182226" w:rsidRPr="007A62C2" w:rsidRDefault="00182226" w:rsidP="00182226">
            <w:pPr>
              <w:pStyle w:val="11Para"/>
              <w:spacing w:before="80" w:after="80"/>
              <w:ind w:left="0"/>
              <w:jc w:val="left"/>
              <w:rPr>
                <w:sz w:val="16"/>
                <w:szCs w:val="16"/>
                <w:lang w:val="en-IE"/>
              </w:rPr>
            </w:pPr>
            <w:r w:rsidRPr="007A62C2">
              <w:rPr>
                <w:sz w:val="16"/>
                <w:szCs w:val="16"/>
                <w:lang w:val="en-IE"/>
              </w:rPr>
              <w:t>76% (63/83)</w:t>
            </w:r>
          </w:p>
        </w:tc>
        <w:tc>
          <w:tcPr>
            <w:tcW w:w="1417" w:type="dxa"/>
            <w:tcBorders>
              <w:bottom w:val="single" w:sz="4" w:space="0" w:color="auto"/>
            </w:tcBorders>
          </w:tcPr>
          <w:p w14:paraId="5C444162" w14:textId="77777777" w:rsidR="00182226" w:rsidRPr="007A62C2" w:rsidRDefault="00182226" w:rsidP="00182226">
            <w:pPr>
              <w:pStyle w:val="11Para"/>
              <w:spacing w:before="80" w:after="80"/>
              <w:ind w:left="0"/>
              <w:jc w:val="left"/>
              <w:rPr>
                <w:sz w:val="16"/>
                <w:szCs w:val="16"/>
                <w:lang w:val="en-IE"/>
              </w:rPr>
            </w:pPr>
            <w:r w:rsidRPr="007A62C2">
              <w:rPr>
                <w:sz w:val="16"/>
                <w:szCs w:val="16"/>
                <w:lang w:val="en-IE"/>
              </w:rPr>
              <w:t>72% (52/72)</w:t>
            </w:r>
          </w:p>
        </w:tc>
      </w:tr>
      <w:tr w:rsidR="00182226" w:rsidRPr="007A62C2" w14:paraId="6A2FC41D" w14:textId="77777777" w:rsidTr="008B0D9E">
        <w:tc>
          <w:tcPr>
            <w:tcW w:w="2551" w:type="dxa"/>
            <w:tcBorders>
              <w:top w:val="single" w:sz="4" w:space="0" w:color="auto"/>
              <w:bottom w:val="single" w:sz="4" w:space="0" w:color="auto"/>
            </w:tcBorders>
          </w:tcPr>
          <w:p w14:paraId="622A8AA4" w14:textId="77777777" w:rsidR="00182226" w:rsidRPr="001D5AE3" w:rsidRDefault="00182226" w:rsidP="00182226">
            <w:pPr>
              <w:pStyle w:val="11Para"/>
              <w:spacing w:before="80" w:after="80"/>
              <w:ind w:left="0"/>
              <w:jc w:val="left"/>
              <w:rPr>
                <w:sz w:val="16"/>
                <w:szCs w:val="16"/>
                <w:lang w:val="nl-NL"/>
              </w:rPr>
            </w:pPr>
            <w:r w:rsidRPr="001D5AE3">
              <w:rPr>
                <w:sz w:val="16"/>
                <w:szCs w:val="16"/>
                <w:lang w:val="nl-NL"/>
              </w:rPr>
              <w:t xml:space="preserve">Van der Graaf-van Bloois </w:t>
            </w:r>
            <w:r w:rsidRPr="001D5AE3">
              <w:rPr>
                <w:sz w:val="16"/>
                <w:szCs w:val="16"/>
                <w:lang w:val="nl-NL"/>
              </w:rPr>
              <w:br/>
            </w:r>
            <w:r w:rsidRPr="001D5AE3">
              <w:rPr>
                <w:i/>
                <w:sz w:val="16"/>
                <w:szCs w:val="16"/>
                <w:lang w:val="nl-NL"/>
              </w:rPr>
              <w:t>et al</w:t>
            </w:r>
            <w:r w:rsidRPr="001D5AE3">
              <w:rPr>
                <w:sz w:val="16"/>
                <w:szCs w:val="16"/>
                <w:lang w:val="nl-NL"/>
              </w:rPr>
              <w:t>., 2013</w:t>
            </w:r>
          </w:p>
        </w:tc>
        <w:tc>
          <w:tcPr>
            <w:tcW w:w="1474" w:type="dxa"/>
            <w:tcBorders>
              <w:top w:val="single" w:sz="4" w:space="0" w:color="auto"/>
              <w:bottom w:val="single" w:sz="4" w:space="0" w:color="auto"/>
            </w:tcBorders>
          </w:tcPr>
          <w:p w14:paraId="15159018" w14:textId="77777777" w:rsidR="00182226" w:rsidRPr="007A62C2" w:rsidRDefault="00182226" w:rsidP="00182226">
            <w:pPr>
              <w:pStyle w:val="11Para"/>
              <w:spacing w:before="80" w:after="80"/>
              <w:ind w:left="0"/>
              <w:jc w:val="left"/>
              <w:rPr>
                <w:i/>
                <w:sz w:val="16"/>
                <w:szCs w:val="16"/>
                <w:lang w:val="en-IE"/>
              </w:rPr>
            </w:pPr>
            <w:r w:rsidRPr="007A62C2">
              <w:rPr>
                <w:i/>
                <w:sz w:val="16"/>
                <w:szCs w:val="16"/>
                <w:lang w:val="en-IE"/>
              </w:rPr>
              <w:t xml:space="preserve">C. </w:t>
            </w:r>
            <w:proofErr w:type="spellStart"/>
            <w:r w:rsidRPr="007A62C2">
              <w:rPr>
                <w:i/>
                <w:sz w:val="16"/>
                <w:szCs w:val="16"/>
                <w:lang w:val="en-IE"/>
              </w:rPr>
              <w:t>fetus</w:t>
            </w:r>
            <w:proofErr w:type="spellEnd"/>
          </w:p>
        </w:tc>
        <w:tc>
          <w:tcPr>
            <w:tcW w:w="1147" w:type="dxa"/>
            <w:tcBorders>
              <w:top w:val="single" w:sz="4" w:space="0" w:color="auto"/>
              <w:bottom w:val="single" w:sz="4" w:space="0" w:color="auto"/>
            </w:tcBorders>
          </w:tcPr>
          <w:p w14:paraId="7745AC60" w14:textId="77777777" w:rsidR="00182226" w:rsidRPr="007A62C2" w:rsidRDefault="00182226" w:rsidP="00182226">
            <w:pPr>
              <w:pStyle w:val="11Para"/>
              <w:spacing w:before="80" w:after="80"/>
              <w:ind w:left="0"/>
              <w:jc w:val="left"/>
              <w:rPr>
                <w:i/>
                <w:sz w:val="16"/>
                <w:szCs w:val="16"/>
                <w:lang w:val="en-IE"/>
              </w:rPr>
            </w:pPr>
            <w:proofErr w:type="spellStart"/>
            <w:r w:rsidRPr="007A62C2">
              <w:rPr>
                <w:i/>
                <w:sz w:val="16"/>
                <w:szCs w:val="16"/>
                <w:lang w:val="en-IE"/>
              </w:rPr>
              <w:t>nahE</w:t>
            </w:r>
            <w:proofErr w:type="spellEnd"/>
          </w:p>
        </w:tc>
        <w:tc>
          <w:tcPr>
            <w:tcW w:w="1701" w:type="dxa"/>
            <w:tcBorders>
              <w:top w:val="single" w:sz="4" w:space="0" w:color="auto"/>
              <w:bottom w:val="single" w:sz="4" w:space="0" w:color="auto"/>
            </w:tcBorders>
          </w:tcPr>
          <w:p w14:paraId="46F2DFE7" w14:textId="77777777" w:rsidR="00182226" w:rsidRPr="007A62C2" w:rsidRDefault="00182226" w:rsidP="00182226">
            <w:pPr>
              <w:pStyle w:val="11Para"/>
              <w:spacing w:before="80" w:after="80"/>
              <w:ind w:left="0"/>
              <w:jc w:val="left"/>
              <w:rPr>
                <w:sz w:val="16"/>
                <w:szCs w:val="16"/>
                <w:lang w:val="en-IE"/>
              </w:rPr>
            </w:pPr>
            <w:r w:rsidRPr="007A62C2">
              <w:rPr>
                <w:sz w:val="16"/>
                <w:szCs w:val="16"/>
                <w:lang w:val="en-IE"/>
              </w:rPr>
              <w:t>100% (143/143)</w:t>
            </w:r>
          </w:p>
        </w:tc>
        <w:tc>
          <w:tcPr>
            <w:tcW w:w="1417" w:type="dxa"/>
            <w:tcBorders>
              <w:top w:val="single" w:sz="4" w:space="0" w:color="auto"/>
              <w:bottom w:val="single" w:sz="4" w:space="0" w:color="auto"/>
            </w:tcBorders>
          </w:tcPr>
          <w:p w14:paraId="6E8472AA" w14:textId="77777777" w:rsidR="00182226" w:rsidRPr="007A62C2" w:rsidRDefault="00182226" w:rsidP="00182226">
            <w:pPr>
              <w:pStyle w:val="11Para"/>
              <w:spacing w:before="80" w:after="80"/>
              <w:ind w:left="0"/>
              <w:jc w:val="left"/>
              <w:rPr>
                <w:sz w:val="16"/>
                <w:szCs w:val="16"/>
                <w:lang w:val="en-IE"/>
              </w:rPr>
            </w:pPr>
            <w:r w:rsidRPr="007A62C2">
              <w:rPr>
                <w:sz w:val="16"/>
                <w:szCs w:val="16"/>
                <w:lang w:val="en-IE"/>
              </w:rPr>
              <w:t>100% (12/12)</w:t>
            </w:r>
          </w:p>
        </w:tc>
      </w:tr>
      <w:tr w:rsidR="00182226" w:rsidRPr="00E476F6" w14:paraId="25DFAF71" w14:textId="77777777" w:rsidTr="008B0D9E">
        <w:tc>
          <w:tcPr>
            <w:tcW w:w="2551" w:type="dxa"/>
            <w:tcBorders>
              <w:top w:val="single" w:sz="4" w:space="0" w:color="auto"/>
              <w:bottom w:val="single" w:sz="4" w:space="0" w:color="auto"/>
            </w:tcBorders>
          </w:tcPr>
          <w:p w14:paraId="45837D27" w14:textId="77777777" w:rsidR="00182226" w:rsidRPr="001D5AE3" w:rsidRDefault="00182226" w:rsidP="00182226">
            <w:pPr>
              <w:pStyle w:val="11Para"/>
              <w:spacing w:before="80" w:after="80"/>
              <w:ind w:left="0"/>
              <w:jc w:val="left"/>
              <w:rPr>
                <w:sz w:val="16"/>
                <w:szCs w:val="16"/>
                <w:u w:val="double"/>
                <w:lang w:val="nl-NL"/>
              </w:rPr>
            </w:pPr>
            <w:r w:rsidRPr="001D5AE3">
              <w:rPr>
                <w:sz w:val="16"/>
                <w:szCs w:val="16"/>
                <w:u w:val="double"/>
                <w:lang w:val="nl-NL"/>
              </w:rPr>
              <w:t xml:space="preserve">Van der Graaf-van Bloois </w:t>
            </w:r>
            <w:r w:rsidRPr="001D5AE3">
              <w:rPr>
                <w:sz w:val="16"/>
                <w:szCs w:val="16"/>
                <w:u w:val="double"/>
                <w:lang w:val="nl-NL"/>
              </w:rPr>
              <w:br/>
            </w:r>
            <w:r w:rsidRPr="001D5AE3">
              <w:rPr>
                <w:i/>
                <w:sz w:val="16"/>
                <w:szCs w:val="16"/>
                <w:u w:val="double"/>
                <w:lang w:val="nl-NL"/>
              </w:rPr>
              <w:t>et al</w:t>
            </w:r>
            <w:r w:rsidRPr="001D5AE3">
              <w:rPr>
                <w:sz w:val="16"/>
                <w:szCs w:val="16"/>
                <w:u w:val="double"/>
                <w:lang w:val="nl-NL"/>
              </w:rPr>
              <w:t>., 2024</w:t>
            </w:r>
          </w:p>
        </w:tc>
        <w:tc>
          <w:tcPr>
            <w:tcW w:w="1474" w:type="dxa"/>
            <w:tcBorders>
              <w:top w:val="single" w:sz="4" w:space="0" w:color="auto"/>
              <w:bottom w:val="single" w:sz="4" w:space="0" w:color="auto"/>
            </w:tcBorders>
          </w:tcPr>
          <w:p w14:paraId="60651B3B" w14:textId="77777777" w:rsidR="00182226" w:rsidRPr="00E476F6" w:rsidRDefault="00182226" w:rsidP="00182226">
            <w:pPr>
              <w:pStyle w:val="11Para"/>
              <w:spacing w:before="80" w:after="80"/>
              <w:ind w:left="0"/>
              <w:jc w:val="left"/>
              <w:rPr>
                <w:iCs/>
                <w:sz w:val="16"/>
                <w:szCs w:val="16"/>
                <w:u w:val="double"/>
                <w:lang w:val="nl-NL"/>
              </w:rPr>
            </w:pPr>
            <w:r>
              <w:rPr>
                <w:iCs/>
                <w:sz w:val="16"/>
                <w:szCs w:val="16"/>
                <w:u w:val="double"/>
                <w:lang w:val="nl-NL"/>
              </w:rPr>
              <w:t>Cff</w:t>
            </w:r>
            <w:r>
              <w:rPr>
                <w:iCs/>
                <w:sz w:val="16"/>
                <w:szCs w:val="16"/>
                <w:u w:val="double"/>
                <w:lang w:val="nl-NL"/>
              </w:rPr>
              <w:br/>
              <w:t>Cfv</w:t>
            </w:r>
          </w:p>
        </w:tc>
        <w:tc>
          <w:tcPr>
            <w:tcW w:w="1147" w:type="dxa"/>
            <w:tcBorders>
              <w:top w:val="single" w:sz="4" w:space="0" w:color="auto"/>
              <w:bottom w:val="single" w:sz="4" w:space="0" w:color="auto"/>
            </w:tcBorders>
          </w:tcPr>
          <w:p w14:paraId="21D28D03" w14:textId="77777777" w:rsidR="00182226" w:rsidRPr="00182226" w:rsidRDefault="00182226" w:rsidP="00182226">
            <w:pPr>
              <w:pStyle w:val="11Para"/>
              <w:spacing w:before="80" w:after="80"/>
              <w:ind w:left="0"/>
              <w:jc w:val="left"/>
              <w:rPr>
                <w:i/>
                <w:sz w:val="16"/>
                <w:szCs w:val="16"/>
                <w:u w:val="double"/>
                <w:lang w:val="nl-NL"/>
              </w:rPr>
            </w:pPr>
            <w:r w:rsidRPr="00182226">
              <w:rPr>
                <w:i/>
                <w:sz w:val="16"/>
                <w:szCs w:val="16"/>
                <w:u w:val="double"/>
                <w:lang w:val="nl-NL"/>
              </w:rPr>
              <w:t>Asd</w:t>
            </w:r>
          </w:p>
        </w:tc>
        <w:tc>
          <w:tcPr>
            <w:tcW w:w="1701" w:type="dxa"/>
            <w:tcBorders>
              <w:top w:val="single" w:sz="4" w:space="0" w:color="auto"/>
              <w:bottom w:val="single" w:sz="4" w:space="0" w:color="auto"/>
            </w:tcBorders>
          </w:tcPr>
          <w:p w14:paraId="2578791E" w14:textId="3E4BFE5F" w:rsidR="00182226" w:rsidRPr="00E476F6" w:rsidRDefault="00182226" w:rsidP="00182226">
            <w:pPr>
              <w:pStyle w:val="11Para"/>
              <w:spacing w:before="80" w:after="80"/>
              <w:ind w:left="0"/>
              <w:jc w:val="left"/>
              <w:rPr>
                <w:iCs/>
                <w:sz w:val="16"/>
                <w:szCs w:val="16"/>
                <w:u w:val="double"/>
                <w:lang w:val="nl-NL"/>
              </w:rPr>
            </w:pPr>
            <w:r>
              <w:rPr>
                <w:iCs/>
                <w:sz w:val="16"/>
                <w:szCs w:val="16"/>
                <w:u w:val="double"/>
                <w:lang w:val="nl-NL"/>
              </w:rPr>
              <w:t>Cff: 100% (104/104)</w:t>
            </w:r>
            <w:r>
              <w:rPr>
                <w:iCs/>
                <w:sz w:val="16"/>
                <w:szCs w:val="16"/>
                <w:u w:val="double"/>
                <w:lang w:val="nl-NL"/>
              </w:rPr>
              <w:br/>
              <w:t>Cfv: 100% (38/38)</w:t>
            </w:r>
          </w:p>
        </w:tc>
        <w:tc>
          <w:tcPr>
            <w:tcW w:w="1417" w:type="dxa"/>
            <w:tcBorders>
              <w:top w:val="single" w:sz="4" w:space="0" w:color="auto"/>
              <w:bottom w:val="single" w:sz="4" w:space="0" w:color="auto"/>
            </w:tcBorders>
          </w:tcPr>
          <w:p w14:paraId="19CB4340" w14:textId="6B72F36E" w:rsidR="00182226" w:rsidRPr="00E476F6" w:rsidRDefault="00182226" w:rsidP="00182226">
            <w:pPr>
              <w:pStyle w:val="11Para"/>
              <w:spacing w:before="80" w:after="80"/>
              <w:ind w:left="0"/>
              <w:jc w:val="left"/>
              <w:rPr>
                <w:iCs/>
                <w:sz w:val="16"/>
                <w:szCs w:val="16"/>
                <w:u w:val="double"/>
                <w:lang w:val="nl-NL"/>
              </w:rPr>
            </w:pPr>
            <w:r>
              <w:rPr>
                <w:iCs/>
                <w:sz w:val="16"/>
                <w:szCs w:val="16"/>
                <w:u w:val="double"/>
                <w:lang w:val="nl-NL"/>
              </w:rPr>
              <w:t xml:space="preserve">Non </w:t>
            </w:r>
            <w:r w:rsidRPr="00E50482">
              <w:rPr>
                <w:i/>
                <w:sz w:val="16"/>
                <w:szCs w:val="16"/>
                <w:u w:val="double"/>
                <w:lang w:val="nl-NL"/>
              </w:rPr>
              <w:t>C. fetus</w:t>
            </w:r>
            <w:r w:rsidR="00C02EC0" w:rsidRPr="00E50482">
              <w:rPr>
                <w:i/>
                <w:sz w:val="16"/>
                <w:szCs w:val="16"/>
                <w:u w:val="double"/>
                <w:lang w:val="nl-NL"/>
              </w:rPr>
              <w:br/>
            </w:r>
            <w:r w:rsidR="00C02EC0">
              <w:rPr>
                <w:iCs/>
                <w:sz w:val="16"/>
                <w:szCs w:val="16"/>
                <w:u w:val="double"/>
                <w:lang w:val="nl-NL"/>
              </w:rPr>
              <w:t>100% (38/38)</w:t>
            </w:r>
          </w:p>
        </w:tc>
      </w:tr>
    </w:tbl>
    <w:p w14:paraId="1B1521DB" w14:textId="77777777" w:rsidR="004A422A" w:rsidRPr="007A62C2" w:rsidRDefault="00CD68ED" w:rsidP="000C0DCA">
      <w:pPr>
        <w:pStyle w:val="11Para"/>
        <w:spacing w:after="120"/>
        <w:ind w:left="0"/>
        <w:jc w:val="center"/>
        <w:rPr>
          <w:rFonts w:ascii="Söhne Kräftig" w:hAnsi="Söhne Kräftig"/>
          <w:i/>
          <w:lang w:val="en-IE"/>
        </w:rPr>
      </w:pPr>
      <w:r w:rsidRPr="007A62C2">
        <w:rPr>
          <w:rFonts w:ascii="Söhne Kräftig" w:hAnsi="Söhne Kräftig"/>
          <w:b/>
          <w:i/>
          <w:lang w:val="en-IE"/>
        </w:rPr>
        <w:t xml:space="preserve">Table </w:t>
      </w:r>
      <w:r w:rsidR="00C92DCA" w:rsidRPr="007A62C2">
        <w:rPr>
          <w:rFonts w:ascii="Söhne Kräftig" w:hAnsi="Söhne Kräftig"/>
          <w:b/>
          <w:i/>
          <w:lang w:val="en-IE"/>
        </w:rPr>
        <w:t>3</w:t>
      </w:r>
      <w:r w:rsidRPr="007A62C2">
        <w:rPr>
          <w:rFonts w:ascii="Söhne Kräftig" w:hAnsi="Söhne Kräftig"/>
          <w:i/>
          <w:lang w:val="en-IE"/>
        </w:rPr>
        <w:t xml:space="preserve">. Sensitivity and specificity of C. </w:t>
      </w:r>
      <w:proofErr w:type="spellStart"/>
      <w:r w:rsidRPr="007A62C2">
        <w:rPr>
          <w:rFonts w:ascii="Söhne Kräftig" w:hAnsi="Söhne Kräftig"/>
          <w:i/>
          <w:lang w:val="en-IE"/>
        </w:rPr>
        <w:t>fetus</w:t>
      </w:r>
      <w:proofErr w:type="spellEnd"/>
      <w:r w:rsidRPr="007A62C2">
        <w:rPr>
          <w:rFonts w:ascii="Söhne Kräftig" w:hAnsi="Söhne Kräftig"/>
          <w:i/>
          <w:lang w:val="en-IE"/>
        </w:rPr>
        <w:t xml:space="preserve"> </w:t>
      </w:r>
      <w:r w:rsidRPr="007A62C2">
        <w:rPr>
          <w:rFonts w:ascii="Söhne Kräftig" w:hAnsi="Söhne Kräftig"/>
          <w:lang w:val="en-IE"/>
        </w:rPr>
        <w:t>(</w:t>
      </w:r>
      <w:r w:rsidRPr="007A62C2">
        <w:rPr>
          <w:rFonts w:ascii="Söhne Kräftig" w:hAnsi="Söhne Kräftig"/>
          <w:i/>
          <w:lang w:val="en-IE"/>
        </w:rPr>
        <w:t>sub</w:t>
      </w:r>
      <w:r w:rsidRPr="007A62C2">
        <w:rPr>
          <w:rFonts w:ascii="Söhne Kräftig" w:hAnsi="Söhne Kräftig"/>
          <w:lang w:val="en-IE"/>
        </w:rPr>
        <w:t>)</w:t>
      </w:r>
      <w:r w:rsidRPr="007A62C2">
        <w:rPr>
          <w:rFonts w:ascii="Söhne Kräftig" w:hAnsi="Söhne Kräftig"/>
          <w:i/>
          <w:lang w:val="en-IE"/>
        </w:rPr>
        <w:t>species identification of PCR assays</w:t>
      </w:r>
    </w:p>
    <w:p w14:paraId="557626B0" w14:textId="4850442C" w:rsidR="004A422A" w:rsidRPr="007A62C2" w:rsidRDefault="001C5499" w:rsidP="00C02EC0">
      <w:pPr>
        <w:pStyle w:val="11Para"/>
        <w:spacing w:before="240"/>
        <w:jc w:val="center"/>
        <w:rPr>
          <w:sz w:val="16"/>
          <w:szCs w:val="16"/>
          <w:lang w:val="en-IE"/>
        </w:rPr>
      </w:pPr>
      <w:r>
        <w:rPr>
          <w:sz w:val="16"/>
          <w:szCs w:val="16"/>
          <w:vertAlign w:val="superscript"/>
          <w:lang w:val="en-IE"/>
        </w:rPr>
        <w:t>(</w:t>
      </w:r>
      <w:r w:rsidR="00CD68ED" w:rsidRPr="007A62C2">
        <w:rPr>
          <w:sz w:val="16"/>
          <w:szCs w:val="16"/>
          <w:vertAlign w:val="superscript"/>
          <w:lang w:val="en-IE"/>
        </w:rPr>
        <w:t>a</w:t>
      </w:r>
      <w:r>
        <w:rPr>
          <w:sz w:val="16"/>
          <w:szCs w:val="16"/>
          <w:vertAlign w:val="superscript"/>
          <w:lang w:val="en-IE"/>
        </w:rPr>
        <w:t>)</w:t>
      </w:r>
      <w:r w:rsidR="00B334EC" w:rsidRPr="007A62C2">
        <w:rPr>
          <w:sz w:val="16"/>
          <w:szCs w:val="16"/>
          <w:lang w:val="en-IE"/>
        </w:rPr>
        <w:t>R</w:t>
      </w:r>
      <w:r w:rsidR="00CD68ED" w:rsidRPr="007A62C2">
        <w:rPr>
          <w:sz w:val="16"/>
          <w:szCs w:val="16"/>
          <w:lang w:val="en-IE"/>
        </w:rPr>
        <w:t xml:space="preserve">epresented as percentage (number of correct identified strains/total number of strains). </w:t>
      </w:r>
      <w:r w:rsidR="00CD68ED" w:rsidRPr="00CD44DB">
        <w:rPr>
          <w:strike/>
          <w:sz w:val="16"/>
          <w:szCs w:val="16"/>
          <w:lang w:val="en-IE"/>
        </w:rPr>
        <w:t xml:space="preserve">Study </w:t>
      </w:r>
      <w:proofErr w:type="gramStart"/>
      <w:r w:rsidR="00CD68ED" w:rsidRPr="00CD44DB">
        <w:rPr>
          <w:strike/>
          <w:sz w:val="16"/>
          <w:szCs w:val="16"/>
          <w:lang w:val="en-IE"/>
        </w:rPr>
        <w:t>included;</w:t>
      </w:r>
      <w:proofErr w:type="gramEnd"/>
      <w:r w:rsidR="00CD68ED" w:rsidRPr="00CD44DB">
        <w:rPr>
          <w:strike/>
          <w:sz w:val="16"/>
          <w:szCs w:val="16"/>
          <w:lang w:val="en-IE"/>
        </w:rPr>
        <w:t xml:space="preserve"> </w:t>
      </w:r>
      <w:r w:rsidR="00A6136A" w:rsidRPr="00CD44DB">
        <w:rPr>
          <w:strike/>
          <w:sz w:val="16"/>
          <w:szCs w:val="16"/>
          <w:lang w:val="en-IE"/>
        </w:rPr>
        <w:br/>
      </w:r>
      <w:r w:rsidR="00CD68ED" w:rsidRPr="00CD44DB">
        <w:rPr>
          <w:strike/>
          <w:sz w:val="16"/>
          <w:szCs w:val="16"/>
          <w:lang w:val="en-IE"/>
        </w:rPr>
        <w:t xml:space="preserve">143 </w:t>
      </w:r>
      <w:r w:rsidR="00CD68ED" w:rsidRPr="00CD44DB">
        <w:rPr>
          <w:i/>
          <w:strike/>
          <w:sz w:val="16"/>
          <w:szCs w:val="16"/>
          <w:lang w:val="en-IE"/>
        </w:rPr>
        <w:t xml:space="preserve">C. </w:t>
      </w:r>
      <w:proofErr w:type="spellStart"/>
      <w:r w:rsidR="00CD68ED" w:rsidRPr="00CD44DB">
        <w:rPr>
          <w:i/>
          <w:strike/>
          <w:sz w:val="16"/>
          <w:szCs w:val="16"/>
          <w:lang w:val="en-IE"/>
        </w:rPr>
        <w:t>fetus</w:t>
      </w:r>
      <w:proofErr w:type="spellEnd"/>
      <w:r w:rsidR="00CD68ED" w:rsidRPr="00CD44DB">
        <w:rPr>
          <w:strike/>
          <w:sz w:val="16"/>
          <w:szCs w:val="16"/>
          <w:lang w:val="en-IE"/>
        </w:rPr>
        <w:t xml:space="preserve"> strains, 60 </w:t>
      </w:r>
      <w:proofErr w:type="spellStart"/>
      <w:r w:rsidR="00CD68ED" w:rsidRPr="00CD44DB">
        <w:rPr>
          <w:strike/>
          <w:sz w:val="16"/>
          <w:szCs w:val="16"/>
          <w:lang w:val="en-IE"/>
        </w:rPr>
        <w:t>Cfv</w:t>
      </w:r>
      <w:proofErr w:type="spellEnd"/>
      <w:r w:rsidR="00CD68ED" w:rsidRPr="00CD44DB">
        <w:rPr>
          <w:strike/>
          <w:sz w:val="16"/>
          <w:szCs w:val="16"/>
          <w:lang w:val="en-IE"/>
        </w:rPr>
        <w:t xml:space="preserve"> strains, 83 </w:t>
      </w:r>
      <w:proofErr w:type="spellStart"/>
      <w:r w:rsidR="00CD68ED" w:rsidRPr="00CD44DB">
        <w:rPr>
          <w:strike/>
          <w:sz w:val="16"/>
          <w:szCs w:val="16"/>
          <w:lang w:val="en-IE"/>
        </w:rPr>
        <w:t>Cff</w:t>
      </w:r>
      <w:proofErr w:type="spellEnd"/>
      <w:r w:rsidR="00CD68ED" w:rsidRPr="00CD44DB">
        <w:rPr>
          <w:strike/>
          <w:sz w:val="16"/>
          <w:szCs w:val="16"/>
          <w:lang w:val="en-IE"/>
        </w:rPr>
        <w:t xml:space="preserve"> strains, 12 non-</w:t>
      </w:r>
      <w:proofErr w:type="spellStart"/>
      <w:r w:rsidR="00CD68ED" w:rsidRPr="00CD44DB">
        <w:rPr>
          <w:strike/>
          <w:sz w:val="16"/>
          <w:szCs w:val="16"/>
          <w:lang w:val="en-IE"/>
        </w:rPr>
        <w:t>fetus</w:t>
      </w:r>
      <w:proofErr w:type="spellEnd"/>
      <w:r w:rsidR="00CD68ED" w:rsidRPr="00CD44DB">
        <w:rPr>
          <w:strike/>
          <w:sz w:val="16"/>
          <w:szCs w:val="16"/>
          <w:lang w:val="en-IE"/>
        </w:rPr>
        <w:t xml:space="preserve"> </w:t>
      </w:r>
      <w:r w:rsidR="00CD68ED" w:rsidRPr="00CD44DB">
        <w:rPr>
          <w:i/>
          <w:strike/>
          <w:sz w:val="16"/>
          <w:szCs w:val="16"/>
          <w:lang w:val="en-IE"/>
        </w:rPr>
        <w:t xml:space="preserve">Campylobacter </w:t>
      </w:r>
      <w:r w:rsidR="00CD68ED" w:rsidRPr="00CD44DB">
        <w:rPr>
          <w:strike/>
          <w:sz w:val="16"/>
          <w:szCs w:val="16"/>
          <w:lang w:val="en-IE"/>
        </w:rPr>
        <w:t>strains, 95 non-</w:t>
      </w:r>
      <w:proofErr w:type="spellStart"/>
      <w:r w:rsidR="00CD68ED" w:rsidRPr="00CD44DB">
        <w:rPr>
          <w:strike/>
          <w:sz w:val="16"/>
          <w:szCs w:val="16"/>
          <w:lang w:val="en-IE"/>
        </w:rPr>
        <w:t>Cfv</w:t>
      </w:r>
      <w:proofErr w:type="spellEnd"/>
      <w:r w:rsidR="00CD68ED" w:rsidRPr="00CD44DB">
        <w:rPr>
          <w:strike/>
          <w:sz w:val="16"/>
          <w:szCs w:val="16"/>
          <w:lang w:val="en-IE"/>
        </w:rPr>
        <w:t xml:space="preserve"> strains </w:t>
      </w:r>
      <w:r w:rsidR="00B334EC" w:rsidRPr="00CD44DB">
        <w:rPr>
          <w:strike/>
          <w:sz w:val="16"/>
          <w:szCs w:val="16"/>
          <w:lang w:val="en-IE"/>
        </w:rPr>
        <w:br/>
      </w:r>
      <w:r w:rsidR="00CD68ED" w:rsidRPr="00CD44DB">
        <w:rPr>
          <w:strike/>
          <w:sz w:val="16"/>
          <w:szCs w:val="16"/>
          <w:lang w:val="en-IE"/>
        </w:rPr>
        <w:t>and 72 non-</w:t>
      </w:r>
      <w:proofErr w:type="spellStart"/>
      <w:r w:rsidR="00CD68ED" w:rsidRPr="00CD44DB">
        <w:rPr>
          <w:strike/>
          <w:sz w:val="16"/>
          <w:szCs w:val="16"/>
          <w:lang w:val="en-IE"/>
        </w:rPr>
        <w:t>Cff</w:t>
      </w:r>
      <w:proofErr w:type="spellEnd"/>
      <w:r w:rsidR="00CD68ED" w:rsidRPr="00CD44DB">
        <w:rPr>
          <w:strike/>
          <w:sz w:val="16"/>
          <w:szCs w:val="16"/>
          <w:lang w:val="en-IE"/>
        </w:rPr>
        <w:t xml:space="preserve"> strains (</w:t>
      </w:r>
      <w:r w:rsidR="00CD68ED" w:rsidRPr="001D5AE3">
        <w:rPr>
          <w:strike/>
          <w:sz w:val="16"/>
          <w:szCs w:val="16"/>
          <w:lang w:val="en-IE"/>
        </w:rPr>
        <w:t xml:space="preserve">van der </w:t>
      </w:r>
      <w:r w:rsidR="00A27D2F" w:rsidRPr="001D5AE3">
        <w:rPr>
          <w:strike/>
          <w:sz w:val="16"/>
          <w:szCs w:val="16"/>
          <w:lang w:val="en-IE"/>
        </w:rPr>
        <w:t xml:space="preserve">Graaf-van </w:t>
      </w:r>
      <w:proofErr w:type="spellStart"/>
      <w:r w:rsidR="00A27D2F" w:rsidRPr="001D5AE3">
        <w:rPr>
          <w:strike/>
          <w:sz w:val="16"/>
          <w:szCs w:val="16"/>
          <w:lang w:val="en-IE"/>
        </w:rPr>
        <w:t>Bloois</w:t>
      </w:r>
      <w:proofErr w:type="spellEnd"/>
      <w:r w:rsidR="00A27D2F" w:rsidRPr="001D5AE3">
        <w:rPr>
          <w:strike/>
          <w:sz w:val="16"/>
          <w:szCs w:val="16"/>
          <w:lang w:val="en-IE"/>
        </w:rPr>
        <w:t xml:space="preserve"> </w:t>
      </w:r>
      <w:r w:rsidR="00CD68ED" w:rsidRPr="001D5AE3">
        <w:rPr>
          <w:i/>
          <w:strike/>
          <w:sz w:val="16"/>
          <w:szCs w:val="16"/>
          <w:lang w:val="en-IE"/>
        </w:rPr>
        <w:t>et al</w:t>
      </w:r>
      <w:r w:rsidR="00CD68ED" w:rsidRPr="001D5AE3">
        <w:rPr>
          <w:strike/>
          <w:sz w:val="16"/>
          <w:szCs w:val="16"/>
          <w:lang w:val="en-IE"/>
        </w:rPr>
        <w:t>., 2013</w:t>
      </w:r>
      <w:r w:rsidR="00CD68ED" w:rsidRPr="00CD44DB">
        <w:rPr>
          <w:strike/>
          <w:sz w:val="16"/>
          <w:szCs w:val="16"/>
          <w:lang w:val="en-IE"/>
        </w:rPr>
        <w:t>).</w:t>
      </w:r>
    </w:p>
    <w:p w14:paraId="33DEB0AA" w14:textId="46CFED9E" w:rsidR="00CD44DB" w:rsidRPr="00435EA0" w:rsidRDefault="00435EA0" w:rsidP="00B334EC">
      <w:pPr>
        <w:pStyle w:val="11Para"/>
        <w:rPr>
          <w:u w:val="double"/>
          <w:lang w:val="en-IE"/>
        </w:rPr>
      </w:pPr>
      <w:r w:rsidRPr="00DC3DFE">
        <w:rPr>
          <w:u w:val="double"/>
          <w:lang w:val="en-IE"/>
        </w:rPr>
        <w:t>The recently described PCR assay targeting</w:t>
      </w:r>
      <w:r w:rsidR="00114116" w:rsidRPr="00DC3DFE">
        <w:rPr>
          <w:u w:val="double"/>
          <w:lang w:val="en-IE"/>
        </w:rPr>
        <w:t xml:space="preserve"> the</w:t>
      </w:r>
      <w:r w:rsidRPr="00DC3DFE">
        <w:rPr>
          <w:u w:val="double"/>
          <w:lang w:val="en-IE"/>
        </w:rPr>
        <w:t xml:space="preserve"> </w:t>
      </w:r>
      <w:proofErr w:type="spellStart"/>
      <w:r w:rsidR="00114116" w:rsidRPr="00DC3DFE">
        <w:rPr>
          <w:i/>
          <w:iCs/>
          <w:u w:val="double"/>
          <w:lang w:val="en-IE"/>
        </w:rPr>
        <w:t>asd</w:t>
      </w:r>
      <w:proofErr w:type="spellEnd"/>
      <w:r w:rsidR="00114116" w:rsidRPr="00DC3DFE">
        <w:rPr>
          <w:u w:val="double"/>
          <w:lang w:val="en-IE"/>
        </w:rPr>
        <w:t xml:space="preserve"> </w:t>
      </w:r>
      <w:r w:rsidRPr="00DC3DFE">
        <w:rPr>
          <w:u w:val="double"/>
          <w:lang w:val="en-IE"/>
        </w:rPr>
        <w:t xml:space="preserve">gene </w:t>
      </w:r>
      <w:r w:rsidR="00114116" w:rsidRPr="00DC3DFE">
        <w:rPr>
          <w:u w:val="double"/>
          <w:lang w:val="en-IE"/>
        </w:rPr>
        <w:t>identifie</w:t>
      </w:r>
      <w:r w:rsidR="00DC3DFE" w:rsidRPr="00DC3DFE">
        <w:rPr>
          <w:u w:val="double"/>
          <w:lang w:val="en-IE"/>
        </w:rPr>
        <w:t>s</w:t>
      </w:r>
      <w:r w:rsidRPr="00DC3DFE">
        <w:rPr>
          <w:u w:val="double"/>
          <w:lang w:val="en-IE"/>
        </w:rPr>
        <w:t xml:space="preserve"> both subspecies (</w:t>
      </w:r>
      <w:proofErr w:type="spellStart"/>
      <w:r w:rsidRPr="00DC3DFE">
        <w:rPr>
          <w:u w:val="double"/>
          <w:lang w:val="en-IE"/>
        </w:rPr>
        <w:t>Cff</w:t>
      </w:r>
      <w:proofErr w:type="spellEnd"/>
      <w:r w:rsidRPr="00DC3DFE">
        <w:rPr>
          <w:u w:val="double"/>
          <w:lang w:val="en-IE"/>
        </w:rPr>
        <w:t xml:space="preserve"> and </w:t>
      </w:r>
      <w:proofErr w:type="spellStart"/>
      <w:r w:rsidRPr="00DC3DFE">
        <w:rPr>
          <w:u w:val="double"/>
          <w:lang w:val="en-IE"/>
        </w:rPr>
        <w:t>Cfv</w:t>
      </w:r>
      <w:proofErr w:type="spellEnd"/>
      <w:r w:rsidRPr="00DC3DFE">
        <w:rPr>
          <w:u w:val="double"/>
          <w:lang w:val="en-IE"/>
        </w:rPr>
        <w:t>) reliabl</w:t>
      </w:r>
      <w:r w:rsidR="003F0554" w:rsidRPr="00DC3DFE">
        <w:rPr>
          <w:u w:val="double"/>
          <w:lang w:val="en-IE"/>
        </w:rPr>
        <w:t>y</w:t>
      </w:r>
      <w:r w:rsidR="00DC3DFE" w:rsidRPr="00DC3DFE">
        <w:rPr>
          <w:u w:val="double"/>
          <w:lang w:val="en-IE"/>
        </w:rPr>
        <w:t xml:space="preserve"> </w:t>
      </w:r>
      <w:r w:rsidR="00DC3DFE" w:rsidRPr="001D5AE3">
        <w:rPr>
          <w:u w:val="double"/>
          <w:lang w:val="en-IE"/>
        </w:rPr>
        <w:t xml:space="preserve">van der Graaf-van </w:t>
      </w:r>
      <w:proofErr w:type="spellStart"/>
      <w:r w:rsidR="00DC3DFE" w:rsidRPr="001D5AE3">
        <w:rPr>
          <w:u w:val="double"/>
          <w:lang w:val="en-IE"/>
        </w:rPr>
        <w:t>Bloois</w:t>
      </w:r>
      <w:proofErr w:type="spellEnd"/>
      <w:r w:rsidR="00DC3DFE" w:rsidRPr="001D5AE3">
        <w:rPr>
          <w:u w:val="double"/>
          <w:lang w:val="en-IE"/>
        </w:rPr>
        <w:t xml:space="preserve"> </w:t>
      </w:r>
      <w:r w:rsidR="00DC3DFE" w:rsidRPr="001D5AE3">
        <w:rPr>
          <w:i/>
          <w:u w:val="double"/>
          <w:lang w:val="en-IE"/>
        </w:rPr>
        <w:t>et al.</w:t>
      </w:r>
      <w:r w:rsidR="00DC3DFE" w:rsidRPr="001D5AE3">
        <w:rPr>
          <w:u w:val="double"/>
          <w:lang w:val="en-IE"/>
        </w:rPr>
        <w:t>, 2024</w:t>
      </w:r>
      <w:r w:rsidR="00DC3DFE" w:rsidRPr="00DC3DFE">
        <w:rPr>
          <w:u w:val="double"/>
          <w:lang w:val="en-IE"/>
        </w:rPr>
        <w:t>)</w:t>
      </w:r>
      <w:r w:rsidRPr="00DC3DFE">
        <w:rPr>
          <w:u w:val="double"/>
          <w:lang w:val="en-IE"/>
        </w:rPr>
        <w:t xml:space="preserve">. The </w:t>
      </w:r>
      <w:proofErr w:type="spellStart"/>
      <w:r w:rsidRPr="00DC3DFE">
        <w:rPr>
          <w:i/>
          <w:iCs/>
          <w:u w:val="double"/>
          <w:lang w:val="en-IE"/>
        </w:rPr>
        <w:t>asd</w:t>
      </w:r>
      <w:proofErr w:type="spellEnd"/>
      <w:r w:rsidRPr="00DC3DFE">
        <w:rPr>
          <w:u w:val="double"/>
          <w:lang w:val="en-IE"/>
        </w:rPr>
        <w:t xml:space="preserve"> PCR can be assessed </w:t>
      </w:r>
      <w:r w:rsidRPr="00DC3DFE">
        <w:rPr>
          <w:i/>
          <w:iCs/>
          <w:u w:val="double"/>
          <w:lang w:val="en-IE"/>
        </w:rPr>
        <w:t>in silico</w:t>
      </w:r>
      <w:r w:rsidRPr="00DC3DFE">
        <w:rPr>
          <w:u w:val="double"/>
          <w:lang w:val="en-IE"/>
        </w:rPr>
        <w:t xml:space="preserve"> on sequenced</w:t>
      </w:r>
      <w:r w:rsidRPr="00435EA0">
        <w:rPr>
          <w:u w:val="double"/>
          <w:lang w:val="en-IE"/>
        </w:rPr>
        <w:t xml:space="preserve"> genomes using a web interface containing the </w:t>
      </w:r>
      <w:proofErr w:type="spellStart"/>
      <w:r w:rsidRPr="00435EA0">
        <w:rPr>
          <w:u w:val="double"/>
          <w:lang w:val="en-IE"/>
        </w:rPr>
        <w:t>Cfvcatch</w:t>
      </w:r>
      <w:proofErr w:type="spellEnd"/>
      <w:r w:rsidRPr="00435EA0">
        <w:rPr>
          <w:u w:val="double"/>
          <w:lang w:val="en-IE"/>
        </w:rPr>
        <w:t xml:space="preserve"> tool (</w:t>
      </w:r>
      <w:hyperlink r:id="rId21" w:history="1">
        <w:r w:rsidRPr="00435EA0">
          <w:rPr>
            <w:rStyle w:val="Hyperlink"/>
            <w:u w:val="double"/>
            <w:lang w:val="en-IE"/>
          </w:rPr>
          <w:t>https://klif.uu.nl/cfvcatch</w:t>
        </w:r>
      </w:hyperlink>
      <w:r w:rsidRPr="00435EA0">
        <w:rPr>
          <w:u w:val="double"/>
          <w:lang w:val="en-IE"/>
        </w:rPr>
        <w:t>).</w:t>
      </w:r>
    </w:p>
    <w:p w14:paraId="30B703F5" w14:textId="19F0544C" w:rsidR="004A422A" w:rsidRPr="00210F88" w:rsidRDefault="00174EBC" w:rsidP="00B334EC">
      <w:pPr>
        <w:pStyle w:val="11Para"/>
        <w:rPr>
          <w:strike/>
          <w:lang w:val="en-IE"/>
        </w:rPr>
      </w:pPr>
      <w:r w:rsidRPr="00210F88">
        <w:rPr>
          <w:strike/>
          <w:lang w:val="en-IE"/>
        </w:rPr>
        <w:t xml:space="preserve">The </w:t>
      </w:r>
      <w:r w:rsidR="00064D33" w:rsidRPr="00210F88">
        <w:rPr>
          <w:strike/>
          <w:lang w:val="en-IE"/>
        </w:rPr>
        <w:t xml:space="preserve">multiplex </w:t>
      </w:r>
      <w:r w:rsidRPr="00210F88">
        <w:rPr>
          <w:strike/>
          <w:lang w:val="en-IE"/>
        </w:rPr>
        <w:t xml:space="preserve">PCR assay described by </w:t>
      </w:r>
      <w:r w:rsidRPr="001D5AE3">
        <w:rPr>
          <w:strike/>
          <w:lang w:val="en-IE"/>
        </w:rPr>
        <w:t xml:space="preserve">Abril </w:t>
      </w:r>
      <w:r w:rsidR="007A5A70" w:rsidRPr="001D5AE3">
        <w:rPr>
          <w:i/>
          <w:strike/>
          <w:lang w:val="en-IE"/>
        </w:rPr>
        <w:t>et al.</w:t>
      </w:r>
      <w:r w:rsidRPr="001D5AE3">
        <w:rPr>
          <w:strike/>
          <w:lang w:val="en-IE"/>
        </w:rPr>
        <w:t xml:space="preserve"> (2007)</w:t>
      </w:r>
      <w:r w:rsidRPr="00210F88">
        <w:rPr>
          <w:strike/>
          <w:lang w:val="en-IE"/>
        </w:rPr>
        <w:t xml:space="preserve"> proved to be reliable </w:t>
      </w:r>
      <w:r w:rsidR="00A6136A" w:rsidRPr="00210F88">
        <w:rPr>
          <w:strike/>
          <w:lang w:val="en-IE"/>
        </w:rPr>
        <w:t>for the correct identification of</w:t>
      </w:r>
      <w:r w:rsidRPr="00210F88">
        <w:rPr>
          <w:strike/>
          <w:lang w:val="en-IE"/>
        </w:rPr>
        <w:t xml:space="preserve"> </w:t>
      </w:r>
      <w:r w:rsidR="007A5A70" w:rsidRPr="00210F88">
        <w:rPr>
          <w:i/>
          <w:strike/>
          <w:lang w:val="en-IE"/>
        </w:rPr>
        <w:t xml:space="preserve">C. </w:t>
      </w:r>
      <w:proofErr w:type="spellStart"/>
      <w:r w:rsidR="007A5A70" w:rsidRPr="00210F88">
        <w:rPr>
          <w:i/>
          <w:strike/>
          <w:lang w:val="en-IE"/>
        </w:rPr>
        <w:t>fetus</w:t>
      </w:r>
      <w:proofErr w:type="spellEnd"/>
      <w:r w:rsidRPr="00210F88">
        <w:rPr>
          <w:strike/>
          <w:lang w:val="en-IE"/>
        </w:rPr>
        <w:t xml:space="preserve"> species</w:t>
      </w:r>
      <w:r w:rsidR="000A79E5" w:rsidRPr="00210F88">
        <w:rPr>
          <w:strike/>
          <w:lang w:val="en-IE"/>
        </w:rPr>
        <w:t>,</w:t>
      </w:r>
      <w:r w:rsidRPr="00210F88">
        <w:rPr>
          <w:strike/>
          <w:lang w:val="en-IE"/>
        </w:rPr>
        <w:t xml:space="preserve"> </w:t>
      </w:r>
      <w:r w:rsidR="00064D33" w:rsidRPr="00210F88">
        <w:rPr>
          <w:strike/>
          <w:lang w:val="en-IE"/>
        </w:rPr>
        <w:t>with 100% sensitivity and 100% specificity</w:t>
      </w:r>
      <w:r w:rsidR="006A3DF5" w:rsidRPr="00210F88">
        <w:rPr>
          <w:strike/>
          <w:lang w:val="en-IE"/>
        </w:rPr>
        <w:t xml:space="preserve">, </w:t>
      </w:r>
      <w:r w:rsidR="000A79E5" w:rsidRPr="00210F88">
        <w:rPr>
          <w:strike/>
          <w:lang w:val="en-IE"/>
        </w:rPr>
        <w:t>though</w:t>
      </w:r>
      <w:r w:rsidR="006A3DF5" w:rsidRPr="00210F88">
        <w:rPr>
          <w:strike/>
          <w:lang w:val="en-IE"/>
        </w:rPr>
        <w:t xml:space="preserve"> the </w:t>
      </w:r>
      <w:proofErr w:type="spellStart"/>
      <w:r w:rsidR="006A3DF5" w:rsidRPr="00210F88">
        <w:rPr>
          <w:strike/>
          <w:lang w:val="en-IE"/>
        </w:rPr>
        <w:t>Cfv</w:t>
      </w:r>
      <w:proofErr w:type="spellEnd"/>
      <w:r w:rsidR="006A3DF5" w:rsidRPr="00210F88">
        <w:rPr>
          <w:strike/>
          <w:lang w:val="en-IE"/>
        </w:rPr>
        <w:t xml:space="preserve">-specific target </w:t>
      </w:r>
      <w:r w:rsidR="0091234B" w:rsidRPr="00210F88">
        <w:rPr>
          <w:strike/>
          <w:lang w:val="en-IE"/>
        </w:rPr>
        <w:t xml:space="preserve">(IS-element) </w:t>
      </w:r>
      <w:r w:rsidR="00A6136A" w:rsidRPr="00210F88">
        <w:rPr>
          <w:strike/>
          <w:lang w:val="en-IE"/>
        </w:rPr>
        <w:t>described for</w:t>
      </w:r>
      <w:r w:rsidR="006A3DF5" w:rsidRPr="00210F88">
        <w:rPr>
          <w:strike/>
          <w:lang w:val="en-IE"/>
        </w:rPr>
        <w:t xml:space="preserve"> this PCR is </w:t>
      </w:r>
      <w:r w:rsidR="00064D33" w:rsidRPr="00210F88">
        <w:rPr>
          <w:strike/>
          <w:lang w:val="en-IE"/>
        </w:rPr>
        <w:t>97%</w:t>
      </w:r>
      <w:r w:rsidR="006A3DF5" w:rsidRPr="00210F88">
        <w:rPr>
          <w:strike/>
          <w:lang w:val="en-IE"/>
        </w:rPr>
        <w:t xml:space="preserve"> sensitive</w:t>
      </w:r>
      <w:r w:rsidR="001645D1" w:rsidRPr="00210F88">
        <w:rPr>
          <w:strike/>
          <w:lang w:val="en-IE"/>
        </w:rPr>
        <w:t xml:space="preserve"> and </w:t>
      </w:r>
      <w:r w:rsidR="0007741E" w:rsidRPr="00210F88">
        <w:rPr>
          <w:strike/>
          <w:lang w:val="en-IE"/>
        </w:rPr>
        <w:t>cannot</w:t>
      </w:r>
      <w:r w:rsidR="001645D1" w:rsidRPr="00210F88">
        <w:rPr>
          <w:strike/>
          <w:lang w:val="en-IE"/>
        </w:rPr>
        <w:t xml:space="preserve"> be used for a reliable differentiation of </w:t>
      </w:r>
      <w:proofErr w:type="spellStart"/>
      <w:r w:rsidR="001645D1" w:rsidRPr="00210F88">
        <w:rPr>
          <w:strike/>
          <w:lang w:val="en-IE"/>
        </w:rPr>
        <w:t>Cff</w:t>
      </w:r>
      <w:proofErr w:type="spellEnd"/>
      <w:r w:rsidR="001645D1" w:rsidRPr="00210F88">
        <w:rPr>
          <w:strike/>
          <w:lang w:val="en-IE"/>
        </w:rPr>
        <w:t xml:space="preserve"> and </w:t>
      </w:r>
      <w:proofErr w:type="spellStart"/>
      <w:r w:rsidR="001645D1" w:rsidRPr="00210F88">
        <w:rPr>
          <w:strike/>
          <w:lang w:val="en-IE"/>
        </w:rPr>
        <w:t>Cfv</w:t>
      </w:r>
      <w:proofErr w:type="spellEnd"/>
      <w:r w:rsidR="001645D1" w:rsidRPr="00210F88">
        <w:rPr>
          <w:strike/>
          <w:lang w:val="en-IE"/>
        </w:rPr>
        <w:t xml:space="preserve"> isolates</w:t>
      </w:r>
      <w:r w:rsidR="006A3DF5" w:rsidRPr="00210F88">
        <w:rPr>
          <w:strike/>
          <w:lang w:val="en-IE"/>
        </w:rPr>
        <w:t xml:space="preserve"> (</w:t>
      </w:r>
      <w:r w:rsidR="006A3DF5" w:rsidRPr="001D5AE3">
        <w:rPr>
          <w:strike/>
          <w:lang w:val="en-IE"/>
        </w:rPr>
        <w:t xml:space="preserve">van der </w:t>
      </w:r>
      <w:r w:rsidR="00A27D2F" w:rsidRPr="001D5AE3">
        <w:rPr>
          <w:strike/>
          <w:lang w:val="en-IE"/>
        </w:rPr>
        <w:t xml:space="preserve">Graaf-van </w:t>
      </w:r>
      <w:proofErr w:type="spellStart"/>
      <w:r w:rsidR="00A27D2F" w:rsidRPr="001D5AE3">
        <w:rPr>
          <w:strike/>
          <w:lang w:val="en-IE"/>
        </w:rPr>
        <w:t>Bloois</w:t>
      </w:r>
      <w:proofErr w:type="spellEnd"/>
      <w:r w:rsidR="00A27D2F" w:rsidRPr="001D5AE3">
        <w:rPr>
          <w:strike/>
          <w:lang w:val="en-IE"/>
        </w:rPr>
        <w:t xml:space="preserve"> </w:t>
      </w:r>
      <w:r w:rsidR="007A5A70" w:rsidRPr="001D5AE3">
        <w:rPr>
          <w:i/>
          <w:strike/>
          <w:lang w:val="en-IE"/>
        </w:rPr>
        <w:t>et al</w:t>
      </w:r>
      <w:r w:rsidR="006A3DF5" w:rsidRPr="001D5AE3">
        <w:rPr>
          <w:strike/>
          <w:lang w:val="en-IE"/>
        </w:rPr>
        <w:t>., 2013</w:t>
      </w:r>
      <w:r w:rsidR="006A3DF5" w:rsidRPr="00210F88">
        <w:rPr>
          <w:strike/>
          <w:lang w:val="en-IE"/>
        </w:rPr>
        <w:t>)</w:t>
      </w:r>
      <w:r w:rsidR="001645D1" w:rsidRPr="00210F88">
        <w:rPr>
          <w:strike/>
          <w:lang w:val="en-IE"/>
        </w:rPr>
        <w:t xml:space="preserve">. The </w:t>
      </w:r>
      <w:r w:rsidR="00A0057C" w:rsidRPr="00210F88">
        <w:rPr>
          <w:i/>
          <w:strike/>
          <w:lang w:val="en-IE"/>
        </w:rPr>
        <w:t xml:space="preserve">C. </w:t>
      </w:r>
      <w:proofErr w:type="spellStart"/>
      <w:r w:rsidR="00A0057C" w:rsidRPr="00210F88">
        <w:rPr>
          <w:i/>
          <w:strike/>
          <w:lang w:val="en-IE"/>
        </w:rPr>
        <w:t>fetus</w:t>
      </w:r>
      <w:proofErr w:type="spellEnd"/>
      <w:r w:rsidR="001645D1" w:rsidRPr="00210F88">
        <w:rPr>
          <w:strike/>
          <w:lang w:val="en-IE"/>
        </w:rPr>
        <w:t xml:space="preserve"> target of this PCR, gene </w:t>
      </w:r>
      <w:proofErr w:type="spellStart"/>
      <w:r w:rsidR="00A0057C" w:rsidRPr="00210F88">
        <w:rPr>
          <w:i/>
          <w:strike/>
          <w:lang w:val="en-IE"/>
        </w:rPr>
        <w:t>nahE</w:t>
      </w:r>
      <w:proofErr w:type="spellEnd"/>
      <w:r w:rsidR="001645D1" w:rsidRPr="00210F88">
        <w:rPr>
          <w:strike/>
          <w:lang w:val="en-IE"/>
        </w:rPr>
        <w:t xml:space="preserve">, </w:t>
      </w:r>
      <w:r w:rsidR="00505841" w:rsidRPr="00210F88">
        <w:rPr>
          <w:strike/>
          <w:lang w:val="en-IE"/>
        </w:rPr>
        <w:t xml:space="preserve">can be used to identify </w:t>
      </w:r>
      <w:r w:rsidR="00505841" w:rsidRPr="00210F88">
        <w:rPr>
          <w:i/>
          <w:strike/>
          <w:lang w:val="en-IE"/>
        </w:rPr>
        <w:t xml:space="preserve">C. </w:t>
      </w:r>
      <w:proofErr w:type="spellStart"/>
      <w:r w:rsidR="00505841" w:rsidRPr="00210F88">
        <w:rPr>
          <w:i/>
          <w:strike/>
          <w:lang w:val="en-IE"/>
        </w:rPr>
        <w:t>fetus</w:t>
      </w:r>
      <w:proofErr w:type="spellEnd"/>
      <w:r w:rsidR="00505841" w:rsidRPr="00210F88">
        <w:rPr>
          <w:strike/>
          <w:lang w:val="en-IE"/>
        </w:rPr>
        <w:t xml:space="preserve"> species and </w:t>
      </w:r>
      <w:r w:rsidR="00A6136A" w:rsidRPr="00210F88">
        <w:rPr>
          <w:strike/>
          <w:lang w:val="en-IE"/>
        </w:rPr>
        <w:t>has</w:t>
      </w:r>
      <w:r w:rsidR="00505841" w:rsidRPr="00210F88">
        <w:rPr>
          <w:strike/>
          <w:lang w:val="en-IE"/>
        </w:rPr>
        <w:t xml:space="preserve"> also </w:t>
      </w:r>
      <w:r w:rsidR="00A6136A" w:rsidRPr="00210F88">
        <w:rPr>
          <w:strike/>
          <w:lang w:val="en-IE"/>
        </w:rPr>
        <w:t xml:space="preserve">been </w:t>
      </w:r>
      <w:r w:rsidR="00505841" w:rsidRPr="00210F88">
        <w:rPr>
          <w:strike/>
          <w:lang w:val="en-IE"/>
        </w:rPr>
        <w:t>developed as</w:t>
      </w:r>
      <w:r w:rsidR="00A6136A" w:rsidRPr="00210F88">
        <w:rPr>
          <w:strike/>
          <w:lang w:val="en-IE"/>
        </w:rPr>
        <w:t xml:space="preserve"> a</w:t>
      </w:r>
      <w:r w:rsidR="00505841" w:rsidRPr="00210F88">
        <w:rPr>
          <w:strike/>
          <w:lang w:val="en-IE"/>
        </w:rPr>
        <w:t xml:space="preserve"> real-time assay (</w:t>
      </w:r>
      <w:r w:rsidR="00A03624" w:rsidRPr="001D5AE3">
        <w:rPr>
          <w:strike/>
          <w:lang w:val="en-IE"/>
        </w:rPr>
        <w:t xml:space="preserve">McGoldrick </w:t>
      </w:r>
      <w:r w:rsidR="00A03624" w:rsidRPr="001D5AE3">
        <w:rPr>
          <w:i/>
          <w:strike/>
          <w:lang w:val="en-IE"/>
        </w:rPr>
        <w:t>et</w:t>
      </w:r>
      <w:r w:rsidR="00DA2011" w:rsidRPr="001D5AE3">
        <w:rPr>
          <w:i/>
          <w:strike/>
          <w:lang w:val="en-IE"/>
        </w:rPr>
        <w:t> </w:t>
      </w:r>
      <w:r w:rsidR="00A03624" w:rsidRPr="001D5AE3">
        <w:rPr>
          <w:i/>
          <w:strike/>
          <w:lang w:val="en-IE"/>
        </w:rPr>
        <w:t>al.,</w:t>
      </w:r>
      <w:r w:rsidR="00A03624" w:rsidRPr="001D5AE3">
        <w:rPr>
          <w:strike/>
          <w:lang w:val="en-IE"/>
        </w:rPr>
        <w:t xml:space="preserve"> 2013; </w:t>
      </w:r>
      <w:r w:rsidR="008B07CE" w:rsidRPr="001D5AE3">
        <w:rPr>
          <w:strike/>
          <w:lang w:val="en-IE"/>
        </w:rPr>
        <w:t xml:space="preserve">van der </w:t>
      </w:r>
      <w:r w:rsidR="00A27D2F" w:rsidRPr="001D5AE3">
        <w:rPr>
          <w:strike/>
          <w:lang w:val="en-IE"/>
        </w:rPr>
        <w:t xml:space="preserve">Graaf-van </w:t>
      </w:r>
      <w:proofErr w:type="spellStart"/>
      <w:r w:rsidR="00A27D2F" w:rsidRPr="001D5AE3">
        <w:rPr>
          <w:strike/>
          <w:lang w:val="en-IE"/>
        </w:rPr>
        <w:t>Bloois</w:t>
      </w:r>
      <w:proofErr w:type="spellEnd"/>
      <w:r w:rsidR="00A27D2F" w:rsidRPr="001D5AE3">
        <w:rPr>
          <w:strike/>
          <w:lang w:val="en-IE"/>
        </w:rPr>
        <w:t xml:space="preserve"> </w:t>
      </w:r>
      <w:r w:rsidR="001C041E" w:rsidRPr="001D5AE3">
        <w:rPr>
          <w:i/>
          <w:strike/>
          <w:lang w:val="en-IE"/>
        </w:rPr>
        <w:t>et al</w:t>
      </w:r>
      <w:r w:rsidR="001C041E" w:rsidRPr="001D5AE3">
        <w:rPr>
          <w:strike/>
          <w:lang w:val="en-IE"/>
        </w:rPr>
        <w:t>., 2013</w:t>
      </w:r>
      <w:r w:rsidR="00505841" w:rsidRPr="001D5AE3">
        <w:rPr>
          <w:strike/>
          <w:lang w:val="en-IE"/>
        </w:rPr>
        <w:t>).</w:t>
      </w:r>
      <w:r w:rsidR="00505841" w:rsidRPr="00210F88">
        <w:rPr>
          <w:strike/>
          <w:lang w:val="en-IE"/>
        </w:rPr>
        <w:t xml:space="preserve"> </w:t>
      </w:r>
    </w:p>
    <w:p w14:paraId="781F958F" w14:textId="23838FD0" w:rsidR="00AB24C3" w:rsidRPr="00210F88" w:rsidRDefault="00AB24C3" w:rsidP="00B334EC">
      <w:pPr>
        <w:pStyle w:val="11Para"/>
        <w:rPr>
          <w:strike/>
          <w:lang w:val="en-IE"/>
        </w:rPr>
      </w:pPr>
      <w:r w:rsidRPr="00210F88">
        <w:rPr>
          <w:strike/>
          <w:lang w:val="en-IE"/>
        </w:rPr>
        <w:t xml:space="preserve">The PCR </w:t>
      </w:r>
      <w:r w:rsidR="000A79E5" w:rsidRPr="00210F88">
        <w:rPr>
          <w:strike/>
          <w:lang w:val="en-IE"/>
        </w:rPr>
        <w:t xml:space="preserve">described </w:t>
      </w:r>
      <w:r w:rsidRPr="00210F88">
        <w:rPr>
          <w:strike/>
          <w:lang w:val="en-IE"/>
        </w:rPr>
        <w:t xml:space="preserve">by </w:t>
      </w:r>
      <w:r w:rsidRPr="001D5AE3">
        <w:rPr>
          <w:strike/>
          <w:lang w:val="en-IE"/>
        </w:rPr>
        <w:t xml:space="preserve">Van Bergen </w:t>
      </w:r>
      <w:r w:rsidRPr="001D5AE3">
        <w:rPr>
          <w:i/>
          <w:strike/>
          <w:lang w:val="en-IE"/>
        </w:rPr>
        <w:t>et al</w:t>
      </w:r>
      <w:r w:rsidRPr="001D5AE3">
        <w:rPr>
          <w:strike/>
          <w:lang w:val="en-IE"/>
        </w:rPr>
        <w:t>. (2005c</w:t>
      </w:r>
      <w:r w:rsidRPr="00210F88">
        <w:rPr>
          <w:strike/>
          <w:lang w:val="en-IE"/>
        </w:rPr>
        <w:t xml:space="preserve">) </w:t>
      </w:r>
      <w:proofErr w:type="gramStart"/>
      <w:r w:rsidRPr="00210F88">
        <w:rPr>
          <w:strike/>
          <w:lang w:val="en-IE"/>
        </w:rPr>
        <w:t>is able to</w:t>
      </w:r>
      <w:proofErr w:type="gramEnd"/>
      <w:r w:rsidRPr="00210F88">
        <w:rPr>
          <w:strike/>
          <w:lang w:val="en-IE"/>
        </w:rPr>
        <w:t xml:space="preserve"> detect </w:t>
      </w:r>
      <w:proofErr w:type="spellStart"/>
      <w:r w:rsidRPr="00210F88">
        <w:rPr>
          <w:strike/>
          <w:lang w:val="en-IE"/>
        </w:rPr>
        <w:t>Cfv</w:t>
      </w:r>
      <w:proofErr w:type="spellEnd"/>
      <w:r w:rsidRPr="00210F88">
        <w:rPr>
          <w:strike/>
          <w:lang w:val="en-IE"/>
        </w:rPr>
        <w:t xml:space="preserve"> strains as defined by AFLP, but </w:t>
      </w:r>
      <w:r w:rsidR="000A79E5" w:rsidRPr="00210F88">
        <w:rPr>
          <w:strike/>
          <w:lang w:val="en-IE"/>
        </w:rPr>
        <w:t>the assay does not identify the</w:t>
      </w:r>
      <w:r w:rsidR="00974648" w:rsidRPr="00210F88">
        <w:rPr>
          <w:strike/>
          <w:lang w:val="en-IE"/>
        </w:rPr>
        <w:t xml:space="preserve"> </w:t>
      </w:r>
      <w:r w:rsidRPr="00210F88">
        <w:rPr>
          <w:i/>
          <w:strike/>
          <w:lang w:val="en-IE"/>
        </w:rPr>
        <w:t xml:space="preserve">C. </w:t>
      </w:r>
      <w:proofErr w:type="spellStart"/>
      <w:r w:rsidRPr="00210F88">
        <w:rPr>
          <w:i/>
          <w:strike/>
          <w:lang w:val="en-IE"/>
        </w:rPr>
        <w:t>fetus</w:t>
      </w:r>
      <w:proofErr w:type="spellEnd"/>
      <w:r w:rsidRPr="00210F88">
        <w:rPr>
          <w:strike/>
          <w:lang w:val="en-IE"/>
        </w:rPr>
        <w:t xml:space="preserve"> subsp. </w:t>
      </w:r>
      <w:proofErr w:type="spellStart"/>
      <w:r w:rsidRPr="00210F88">
        <w:rPr>
          <w:i/>
          <w:strike/>
          <w:lang w:val="en-IE"/>
        </w:rPr>
        <w:t>venerealis</w:t>
      </w:r>
      <w:proofErr w:type="spellEnd"/>
      <w:r w:rsidRPr="00210F88">
        <w:rPr>
          <w:strike/>
          <w:lang w:val="en-IE"/>
        </w:rPr>
        <w:t xml:space="preserve"> biovar intermedius. Therefore, this PCR is not suitable for diagnostic purposes (</w:t>
      </w:r>
      <w:r w:rsidRPr="001D5AE3">
        <w:rPr>
          <w:strike/>
          <w:lang w:val="en-IE"/>
        </w:rPr>
        <w:t xml:space="preserve">van der </w:t>
      </w:r>
      <w:r w:rsidR="00A27D2F" w:rsidRPr="001D5AE3">
        <w:rPr>
          <w:strike/>
          <w:lang w:val="en-IE"/>
        </w:rPr>
        <w:t xml:space="preserve">Graaf-van </w:t>
      </w:r>
      <w:proofErr w:type="spellStart"/>
      <w:r w:rsidR="00A27D2F" w:rsidRPr="001D5AE3">
        <w:rPr>
          <w:strike/>
          <w:lang w:val="en-IE"/>
        </w:rPr>
        <w:t>Bloois</w:t>
      </w:r>
      <w:proofErr w:type="spellEnd"/>
      <w:r w:rsidR="00A27D2F" w:rsidRPr="001D5AE3">
        <w:rPr>
          <w:strike/>
          <w:lang w:val="en-IE"/>
        </w:rPr>
        <w:t xml:space="preserve"> </w:t>
      </w:r>
      <w:r w:rsidRPr="001D5AE3">
        <w:rPr>
          <w:i/>
          <w:strike/>
          <w:lang w:val="en-IE"/>
        </w:rPr>
        <w:t>et al</w:t>
      </w:r>
      <w:r w:rsidRPr="001D5AE3">
        <w:rPr>
          <w:strike/>
          <w:lang w:val="en-IE"/>
        </w:rPr>
        <w:t>., 2013</w:t>
      </w:r>
      <w:r w:rsidRPr="00210F88">
        <w:rPr>
          <w:strike/>
          <w:lang w:val="en-IE"/>
        </w:rPr>
        <w:t>).</w:t>
      </w:r>
    </w:p>
    <w:p w14:paraId="6EB97AB2" w14:textId="433BD755" w:rsidR="00864753" w:rsidRPr="00210F88" w:rsidRDefault="00864753" w:rsidP="00B334EC">
      <w:pPr>
        <w:pStyle w:val="11Para"/>
        <w:rPr>
          <w:strike/>
          <w:lang w:val="en-IE"/>
        </w:rPr>
      </w:pPr>
      <w:r w:rsidRPr="00210F88">
        <w:rPr>
          <w:strike/>
          <w:lang w:val="en-IE"/>
        </w:rPr>
        <w:t xml:space="preserve">The multiplex PCR described by </w:t>
      </w:r>
      <w:r w:rsidRPr="001D5AE3">
        <w:rPr>
          <w:strike/>
          <w:lang w:val="en-IE"/>
        </w:rPr>
        <w:t xml:space="preserve">Hum </w:t>
      </w:r>
      <w:r w:rsidR="00DF5840" w:rsidRPr="001D5AE3">
        <w:rPr>
          <w:i/>
          <w:strike/>
          <w:lang w:val="en-IE"/>
        </w:rPr>
        <w:t>et al</w:t>
      </w:r>
      <w:r w:rsidRPr="001D5AE3">
        <w:rPr>
          <w:strike/>
          <w:lang w:val="en-IE"/>
        </w:rPr>
        <w:t xml:space="preserve">. </w:t>
      </w:r>
      <w:r w:rsidR="00F96A96" w:rsidRPr="001D5AE3">
        <w:rPr>
          <w:strike/>
          <w:lang w:val="en-IE"/>
        </w:rPr>
        <w:t>(</w:t>
      </w:r>
      <w:r w:rsidR="008C57F7" w:rsidRPr="001D5AE3">
        <w:rPr>
          <w:strike/>
          <w:lang w:val="en-IE"/>
        </w:rPr>
        <w:t>1997</w:t>
      </w:r>
      <w:r w:rsidR="00F96A96" w:rsidRPr="00210F88">
        <w:rPr>
          <w:strike/>
          <w:lang w:val="en-IE"/>
        </w:rPr>
        <w:t>)</w:t>
      </w:r>
      <w:r w:rsidR="007D0C30" w:rsidRPr="00210F88">
        <w:rPr>
          <w:strike/>
          <w:lang w:val="en-IE"/>
        </w:rPr>
        <w:t xml:space="preserve"> </w:t>
      </w:r>
      <w:r w:rsidRPr="00210F88">
        <w:rPr>
          <w:strike/>
          <w:lang w:val="en-IE"/>
        </w:rPr>
        <w:t xml:space="preserve">enables the amplification of a </w:t>
      </w:r>
      <w:r w:rsidRPr="00210F88">
        <w:rPr>
          <w:i/>
          <w:strike/>
          <w:lang w:val="en-IE"/>
        </w:rPr>
        <w:t xml:space="preserve">C. </w:t>
      </w:r>
      <w:proofErr w:type="spellStart"/>
      <w:r w:rsidRPr="00210F88">
        <w:rPr>
          <w:i/>
          <w:strike/>
          <w:lang w:val="en-IE"/>
        </w:rPr>
        <w:t>fetus</w:t>
      </w:r>
      <w:proofErr w:type="spellEnd"/>
      <w:r w:rsidR="00273921" w:rsidRPr="00210F88">
        <w:rPr>
          <w:strike/>
          <w:lang w:val="en-IE"/>
        </w:rPr>
        <w:t>-</w:t>
      </w:r>
      <w:r w:rsidRPr="00210F88">
        <w:rPr>
          <w:strike/>
          <w:lang w:val="en-IE"/>
        </w:rPr>
        <w:t xml:space="preserve">specific DNA fragment (approximately 200 bp smaller than the 960 bp described in the original publication), as well as a </w:t>
      </w:r>
      <w:r w:rsidR="000D3FFC" w:rsidRPr="00210F88">
        <w:rPr>
          <w:i/>
          <w:strike/>
          <w:lang w:val="en-IE"/>
        </w:rPr>
        <w:t xml:space="preserve">C. </w:t>
      </w:r>
      <w:proofErr w:type="spellStart"/>
      <w:r w:rsidR="000D3FFC" w:rsidRPr="00210F88">
        <w:rPr>
          <w:i/>
          <w:strike/>
          <w:lang w:val="en-IE"/>
        </w:rPr>
        <w:t>fetus</w:t>
      </w:r>
      <w:proofErr w:type="spellEnd"/>
      <w:r w:rsidR="000D3FFC" w:rsidRPr="00210F88">
        <w:rPr>
          <w:strike/>
          <w:lang w:val="en-IE"/>
        </w:rPr>
        <w:t xml:space="preserve"> subsp. </w:t>
      </w:r>
      <w:proofErr w:type="spellStart"/>
      <w:r w:rsidR="00AA707C" w:rsidRPr="00210F88">
        <w:rPr>
          <w:i/>
          <w:strike/>
          <w:lang w:val="en-IE"/>
        </w:rPr>
        <w:t>venerealis</w:t>
      </w:r>
      <w:proofErr w:type="spellEnd"/>
      <w:r w:rsidR="004F3C98" w:rsidRPr="00210F88">
        <w:rPr>
          <w:strike/>
          <w:lang w:val="en-IE"/>
        </w:rPr>
        <w:t>-</w:t>
      </w:r>
      <w:r w:rsidRPr="00210F88">
        <w:rPr>
          <w:strike/>
          <w:lang w:val="en-IE"/>
        </w:rPr>
        <w:t>specific fragment</w:t>
      </w:r>
      <w:r w:rsidR="0040256B" w:rsidRPr="00210F88">
        <w:rPr>
          <w:strike/>
          <w:lang w:val="en-IE"/>
        </w:rPr>
        <w:t>.</w:t>
      </w:r>
      <w:r w:rsidR="006A3DF5" w:rsidRPr="00210F88">
        <w:rPr>
          <w:strike/>
          <w:lang w:val="en-IE"/>
        </w:rPr>
        <w:t xml:space="preserve"> </w:t>
      </w:r>
      <w:r w:rsidRPr="00210F88">
        <w:rPr>
          <w:strike/>
          <w:lang w:val="en-IE"/>
        </w:rPr>
        <w:t xml:space="preserve">Comparison </w:t>
      </w:r>
      <w:r w:rsidR="003B4A50" w:rsidRPr="00210F88">
        <w:rPr>
          <w:strike/>
          <w:lang w:val="en-IE"/>
        </w:rPr>
        <w:t xml:space="preserve">of this PCR </w:t>
      </w:r>
      <w:r w:rsidR="003F5948" w:rsidRPr="00210F88">
        <w:rPr>
          <w:strike/>
          <w:lang w:val="en-IE"/>
        </w:rPr>
        <w:t xml:space="preserve">against </w:t>
      </w:r>
      <w:r w:rsidRPr="00210F88">
        <w:rPr>
          <w:strike/>
          <w:lang w:val="en-IE"/>
        </w:rPr>
        <w:t xml:space="preserve">AFLP and MLST </w:t>
      </w:r>
      <w:r w:rsidR="003F5948" w:rsidRPr="00210F88">
        <w:rPr>
          <w:strike/>
          <w:lang w:val="en-IE"/>
        </w:rPr>
        <w:t>(</w:t>
      </w:r>
      <w:r w:rsidR="008C57F7" w:rsidRPr="00210F88">
        <w:rPr>
          <w:strike/>
          <w:lang w:val="en-IE"/>
        </w:rPr>
        <w:t xml:space="preserve">van </w:t>
      </w:r>
      <w:r w:rsidR="008C57F7" w:rsidRPr="001D5AE3">
        <w:rPr>
          <w:strike/>
          <w:lang w:val="en-IE"/>
        </w:rPr>
        <w:t xml:space="preserve">Bergen </w:t>
      </w:r>
      <w:r w:rsidR="00DF5840" w:rsidRPr="001D5AE3">
        <w:rPr>
          <w:i/>
          <w:strike/>
          <w:lang w:val="en-IE"/>
        </w:rPr>
        <w:t>et al</w:t>
      </w:r>
      <w:r w:rsidR="008C57F7" w:rsidRPr="001D5AE3">
        <w:rPr>
          <w:strike/>
          <w:lang w:val="en-IE"/>
        </w:rPr>
        <w:t>., 2005a</w:t>
      </w:r>
      <w:r w:rsidR="003F5948" w:rsidRPr="00210F88">
        <w:rPr>
          <w:strike/>
          <w:lang w:val="en-IE"/>
        </w:rPr>
        <w:t>) and against the glycine test (</w:t>
      </w:r>
      <w:r w:rsidR="008C57F7" w:rsidRPr="001D5AE3">
        <w:rPr>
          <w:strike/>
          <w:lang w:val="en-IE"/>
        </w:rPr>
        <w:t xml:space="preserve">Willoughby </w:t>
      </w:r>
      <w:r w:rsidR="00DF5840" w:rsidRPr="001D5AE3">
        <w:rPr>
          <w:i/>
          <w:strike/>
          <w:lang w:val="en-IE"/>
        </w:rPr>
        <w:t>et al</w:t>
      </w:r>
      <w:r w:rsidR="008C57F7" w:rsidRPr="001D5AE3">
        <w:rPr>
          <w:strike/>
          <w:lang w:val="en-IE"/>
        </w:rPr>
        <w:t>., 2005</w:t>
      </w:r>
      <w:r w:rsidR="00AA707C" w:rsidRPr="00210F88">
        <w:rPr>
          <w:strike/>
          <w:lang w:val="en-IE"/>
        </w:rPr>
        <w:t xml:space="preserve">) </w:t>
      </w:r>
      <w:r w:rsidRPr="00210F88">
        <w:rPr>
          <w:strike/>
          <w:lang w:val="en-IE"/>
        </w:rPr>
        <w:t>confirm</w:t>
      </w:r>
      <w:r w:rsidR="00A21335" w:rsidRPr="00210F88">
        <w:rPr>
          <w:strike/>
          <w:lang w:val="en-IE"/>
        </w:rPr>
        <w:t>s</w:t>
      </w:r>
      <w:r w:rsidRPr="00210F88">
        <w:rPr>
          <w:strike/>
          <w:lang w:val="en-IE"/>
        </w:rPr>
        <w:t xml:space="preserve"> that PCR </w:t>
      </w:r>
      <w:r w:rsidR="00AA707C" w:rsidRPr="00210F88">
        <w:rPr>
          <w:strike/>
          <w:lang w:val="en-IE"/>
        </w:rPr>
        <w:t xml:space="preserve">can </w:t>
      </w:r>
      <w:r w:rsidRPr="00210F88">
        <w:rPr>
          <w:strike/>
          <w:lang w:val="en-IE"/>
        </w:rPr>
        <w:t>give false positive and negative reactions</w:t>
      </w:r>
      <w:r w:rsidR="0040256B" w:rsidRPr="00210F88">
        <w:rPr>
          <w:strike/>
          <w:lang w:val="en-IE"/>
        </w:rPr>
        <w:t xml:space="preserve"> (</w:t>
      </w:r>
      <w:r w:rsidR="0040256B" w:rsidRPr="001D5AE3">
        <w:rPr>
          <w:strike/>
          <w:lang w:val="en-IE"/>
        </w:rPr>
        <w:t xml:space="preserve">van der </w:t>
      </w:r>
      <w:r w:rsidR="00A27D2F" w:rsidRPr="001D5AE3">
        <w:rPr>
          <w:strike/>
          <w:lang w:val="en-IE"/>
        </w:rPr>
        <w:t xml:space="preserve">Graaf-van </w:t>
      </w:r>
      <w:proofErr w:type="spellStart"/>
      <w:r w:rsidR="00A27D2F" w:rsidRPr="001D5AE3">
        <w:rPr>
          <w:strike/>
          <w:lang w:val="en-IE"/>
        </w:rPr>
        <w:t>Bloois</w:t>
      </w:r>
      <w:proofErr w:type="spellEnd"/>
      <w:r w:rsidR="00A27D2F" w:rsidRPr="001D5AE3">
        <w:rPr>
          <w:strike/>
          <w:lang w:val="en-IE"/>
        </w:rPr>
        <w:t xml:space="preserve"> </w:t>
      </w:r>
      <w:r w:rsidR="0040256B" w:rsidRPr="001D5AE3">
        <w:rPr>
          <w:i/>
          <w:strike/>
          <w:lang w:val="en-IE"/>
        </w:rPr>
        <w:t>et al</w:t>
      </w:r>
      <w:r w:rsidR="0040256B" w:rsidRPr="001D5AE3">
        <w:rPr>
          <w:strike/>
          <w:lang w:val="en-IE"/>
        </w:rPr>
        <w:t>., 2013</w:t>
      </w:r>
      <w:r w:rsidR="0040256B" w:rsidRPr="00210F88">
        <w:rPr>
          <w:strike/>
          <w:lang w:val="en-IE"/>
        </w:rPr>
        <w:t>)</w:t>
      </w:r>
      <w:r w:rsidR="00AA707C" w:rsidRPr="00210F88">
        <w:rPr>
          <w:strike/>
          <w:lang w:val="en-IE"/>
        </w:rPr>
        <w:t>.</w:t>
      </w:r>
      <w:r w:rsidR="0040256B" w:rsidRPr="00210F88">
        <w:rPr>
          <w:strike/>
          <w:lang w:val="en-IE"/>
        </w:rPr>
        <w:t xml:space="preserve"> In a recent study, this PCR showed a positive result with a </w:t>
      </w:r>
      <w:r w:rsidR="0040256B" w:rsidRPr="00210F88">
        <w:rPr>
          <w:i/>
          <w:strike/>
          <w:lang w:val="en-IE"/>
        </w:rPr>
        <w:t>C</w:t>
      </w:r>
      <w:r w:rsidR="000A79E5" w:rsidRPr="00210F88">
        <w:rPr>
          <w:i/>
          <w:strike/>
          <w:lang w:val="en-IE"/>
        </w:rPr>
        <w:t>.</w:t>
      </w:r>
      <w:r w:rsidR="0040256B" w:rsidRPr="00210F88">
        <w:rPr>
          <w:i/>
          <w:strike/>
          <w:lang w:val="en-IE"/>
        </w:rPr>
        <w:t xml:space="preserve"> </w:t>
      </w:r>
      <w:proofErr w:type="spellStart"/>
      <w:r w:rsidR="0040256B" w:rsidRPr="00210F88">
        <w:rPr>
          <w:i/>
          <w:strike/>
          <w:lang w:val="en-IE"/>
        </w:rPr>
        <w:t>hyointestinalis</w:t>
      </w:r>
      <w:proofErr w:type="spellEnd"/>
      <w:r w:rsidR="0040256B" w:rsidRPr="00210F88">
        <w:rPr>
          <w:strike/>
          <w:lang w:val="en-IE"/>
        </w:rPr>
        <w:t xml:space="preserve"> strain isolated from a bull</w:t>
      </w:r>
      <w:r w:rsidR="00D239FA" w:rsidRPr="00210F88">
        <w:rPr>
          <w:strike/>
          <w:lang w:val="en-IE"/>
        </w:rPr>
        <w:t xml:space="preserve"> (</w:t>
      </w:r>
      <w:r w:rsidR="00D239FA" w:rsidRPr="001D5AE3">
        <w:rPr>
          <w:strike/>
          <w:lang w:val="en-IE"/>
        </w:rPr>
        <w:t xml:space="preserve">Spence </w:t>
      </w:r>
      <w:r w:rsidR="007A5A70" w:rsidRPr="001D5AE3">
        <w:rPr>
          <w:i/>
          <w:strike/>
          <w:lang w:val="en-IE"/>
        </w:rPr>
        <w:t>et al.</w:t>
      </w:r>
      <w:r w:rsidR="00D239FA" w:rsidRPr="001D5AE3">
        <w:rPr>
          <w:strike/>
          <w:lang w:val="en-IE"/>
        </w:rPr>
        <w:t>, 2011</w:t>
      </w:r>
      <w:r w:rsidR="00D239FA" w:rsidRPr="00210F88">
        <w:rPr>
          <w:strike/>
          <w:lang w:val="en-IE"/>
        </w:rPr>
        <w:t>).</w:t>
      </w:r>
      <w:r w:rsidR="0040256B" w:rsidRPr="00210F88">
        <w:rPr>
          <w:strike/>
          <w:lang w:val="en-IE"/>
        </w:rPr>
        <w:t xml:space="preserve"> </w:t>
      </w:r>
      <w:r w:rsidR="000A79E5" w:rsidRPr="00210F88">
        <w:rPr>
          <w:strike/>
          <w:lang w:val="en-IE"/>
        </w:rPr>
        <w:t>This observation renders</w:t>
      </w:r>
      <w:r w:rsidR="0040256B" w:rsidRPr="00210F88">
        <w:rPr>
          <w:strike/>
          <w:lang w:val="en-IE"/>
        </w:rPr>
        <w:t xml:space="preserve"> the </w:t>
      </w:r>
      <w:proofErr w:type="spellStart"/>
      <w:r w:rsidR="0040256B" w:rsidRPr="00210F88">
        <w:rPr>
          <w:strike/>
          <w:lang w:val="en-IE"/>
        </w:rPr>
        <w:t>Cfv</w:t>
      </w:r>
      <w:proofErr w:type="spellEnd"/>
      <w:r w:rsidR="0040256B" w:rsidRPr="00210F88">
        <w:rPr>
          <w:strike/>
          <w:lang w:val="en-IE"/>
        </w:rPr>
        <w:t xml:space="preserve">-specific target gene </w:t>
      </w:r>
      <w:proofErr w:type="spellStart"/>
      <w:r w:rsidR="0040256B" w:rsidRPr="00210F88">
        <w:rPr>
          <w:i/>
          <w:strike/>
          <w:lang w:val="en-IE"/>
        </w:rPr>
        <w:t>parA</w:t>
      </w:r>
      <w:proofErr w:type="spellEnd"/>
      <w:r w:rsidR="000A79E5" w:rsidRPr="00210F88">
        <w:rPr>
          <w:i/>
          <w:strike/>
          <w:lang w:val="en-IE"/>
        </w:rPr>
        <w:t>,</w:t>
      </w:r>
      <w:r w:rsidR="0040256B" w:rsidRPr="00210F88">
        <w:rPr>
          <w:strike/>
          <w:lang w:val="en-IE"/>
        </w:rPr>
        <w:t xml:space="preserve"> and consequently all other PCR assays using this target</w:t>
      </w:r>
      <w:r w:rsidR="000A79E5" w:rsidRPr="00210F88">
        <w:rPr>
          <w:strike/>
          <w:lang w:val="en-IE"/>
        </w:rPr>
        <w:t>,</w:t>
      </w:r>
      <w:r w:rsidR="00D239FA" w:rsidRPr="00210F88">
        <w:rPr>
          <w:strike/>
          <w:lang w:val="en-IE"/>
        </w:rPr>
        <w:t xml:space="preserve"> unsu</w:t>
      </w:r>
      <w:r w:rsidR="003F0364" w:rsidRPr="00210F88">
        <w:rPr>
          <w:strike/>
          <w:lang w:val="en-IE"/>
        </w:rPr>
        <w:t>itable for diagnostic purposes.</w:t>
      </w:r>
    </w:p>
    <w:p w14:paraId="5CA4E04B" w14:textId="55BB061C" w:rsidR="00864753" w:rsidRPr="00210F88" w:rsidRDefault="00864753" w:rsidP="00B334EC">
      <w:pPr>
        <w:pStyle w:val="11Para"/>
        <w:rPr>
          <w:strike/>
          <w:lang w:val="en-IE"/>
        </w:rPr>
      </w:pPr>
      <w:r w:rsidRPr="00210F88">
        <w:rPr>
          <w:strike/>
          <w:lang w:val="en-IE"/>
        </w:rPr>
        <w:t xml:space="preserve">The PCR described </w:t>
      </w:r>
      <w:r w:rsidRPr="001D5AE3">
        <w:rPr>
          <w:strike/>
          <w:lang w:val="en-IE"/>
        </w:rPr>
        <w:t xml:space="preserve">by Wang </w:t>
      </w:r>
      <w:r w:rsidR="00DF5840" w:rsidRPr="001D5AE3">
        <w:rPr>
          <w:i/>
          <w:strike/>
          <w:lang w:val="en-IE"/>
        </w:rPr>
        <w:t>et al</w:t>
      </w:r>
      <w:r w:rsidRPr="001D5AE3">
        <w:rPr>
          <w:strike/>
          <w:lang w:val="en-IE"/>
        </w:rPr>
        <w:t xml:space="preserve">. </w:t>
      </w:r>
      <w:r w:rsidR="00F96A96" w:rsidRPr="001D5AE3">
        <w:rPr>
          <w:strike/>
          <w:lang w:val="en-IE"/>
        </w:rPr>
        <w:t>(</w:t>
      </w:r>
      <w:r w:rsidR="008C57F7" w:rsidRPr="001D5AE3">
        <w:rPr>
          <w:strike/>
          <w:lang w:val="en-IE"/>
        </w:rPr>
        <w:t>2002</w:t>
      </w:r>
      <w:r w:rsidR="00F96A96" w:rsidRPr="001D5AE3">
        <w:rPr>
          <w:strike/>
          <w:lang w:val="en-IE"/>
        </w:rPr>
        <w:t>)</w:t>
      </w:r>
      <w:r w:rsidR="000D3FFC" w:rsidRPr="00210F88">
        <w:rPr>
          <w:strike/>
          <w:lang w:val="en-IE"/>
        </w:rPr>
        <w:t xml:space="preserve"> </w:t>
      </w:r>
      <w:r w:rsidRPr="00210F88">
        <w:rPr>
          <w:strike/>
          <w:lang w:val="en-IE"/>
        </w:rPr>
        <w:t xml:space="preserve">reveals only a </w:t>
      </w:r>
      <w:r w:rsidR="000D3FFC" w:rsidRPr="00210F88">
        <w:rPr>
          <w:i/>
          <w:strike/>
          <w:lang w:val="en-IE"/>
        </w:rPr>
        <w:t xml:space="preserve">C. </w:t>
      </w:r>
      <w:proofErr w:type="spellStart"/>
      <w:r w:rsidR="000D3FFC" w:rsidRPr="00210F88">
        <w:rPr>
          <w:i/>
          <w:strike/>
          <w:lang w:val="en-IE"/>
        </w:rPr>
        <w:t>fetus</w:t>
      </w:r>
      <w:proofErr w:type="spellEnd"/>
      <w:r w:rsidR="000D3FFC" w:rsidRPr="00210F88">
        <w:rPr>
          <w:strike/>
          <w:lang w:val="en-IE"/>
        </w:rPr>
        <w:t xml:space="preserve"> subsp. </w:t>
      </w:r>
      <w:proofErr w:type="spellStart"/>
      <w:r w:rsidR="00AA707C" w:rsidRPr="00210F88">
        <w:rPr>
          <w:i/>
          <w:strike/>
          <w:lang w:val="en-IE"/>
        </w:rPr>
        <w:t>fetus</w:t>
      </w:r>
      <w:proofErr w:type="spellEnd"/>
      <w:r w:rsidR="004F3C98" w:rsidRPr="00210F88">
        <w:rPr>
          <w:strike/>
          <w:lang w:val="en-IE"/>
        </w:rPr>
        <w:t>-</w:t>
      </w:r>
      <w:r w:rsidRPr="00210F88">
        <w:rPr>
          <w:strike/>
          <w:lang w:val="en-IE"/>
        </w:rPr>
        <w:t xml:space="preserve">specific product. These results were obtained </w:t>
      </w:r>
      <w:r w:rsidR="004F3C98" w:rsidRPr="00210F88">
        <w:rPr>
          <w:strike/>
          <w:lang w:val="en-IE"/>
        </w:rPr>
        <w:t xml:space="preserve">only </w:t>
      </w:r>
      <w:r w:rsidRPr="00210F88">
        <w:rPr>
          <w:strike/>
          <w:lang w:val="en-IE"/>
        </w:rPr>
        <w:t xml:space="preserve">for a very limited number of strains. </w:t>
      </w:r>
      <w:r w:rsidR="00D23B21" w:rsidRPr="00210F88">
        <w:rPr>
          <w:strike/>
          <w:lang w:val="en-IE"/>
        </w:rPr>
        <w:t>E</w:t>
      </w:r>
      <w:r w:rsidRPr="00210F88">
        <w:rPr>
          <w:strike/>
          <w:lang w:val="en-IE"/>
        </w:rPr>
        <w:t xml:space="preserve">valuations of its value for subspecies differentiation using larger sets of strains yielded both false positive and negative reactions </w:t>
      </w:r>
      <w:r w:rsidR="00F96A96" w:rsidRPr="00210F88">
        <w:rPr>
          <w:strike/>
          <w:lang w:val="en-IE"/>
        </w:rPr>
        <w:t>(</w:t>
      </w:r>
      <w:r w:rsidR="004E1E4C" w:rsidRPr="001D5AE3">
        <w:rPr>
          <w:strike/>
          <w:lang w:val="en-IE"/>
        </w:rPr>
        <w:t>V</w:t>
      </w:r>
      <w:r w:rsidR="008C57F7" w:rsidRPr="001D5AE3">
        <w:rPr>
          <w:strike/>
          <w:lang w:val="en-IE"/>
        </w:rPr>
        <w:t xml:space="preserve">an Bergen </w:t>
      </w:r>
      <w:r w:rsidR="00DF5840" w:rsidRPr="001D5AE3">
        <w:rPr>
          <w:i/>
          <w:strike/>
          <w:lang w:val="en-IE"/>
        </w:rPr>
        <w:t>et al</w:t>
      </w:r>
      <w:r w:rsidR="008C57F7" w:rsidRPr="001D5AE3">
        <w:rPr>
          <w:strike/>
          <w:lang w:val="en-IE"/>
        </w:rPr>
        <w:t>., 2005c</w:t>
      </w:r>
      <w:r w:rsidR="006E6BB6" w:rsidRPr="001D5AE3">
        <w:rPr>
          <w:strike/>
          <w:lang w:val="en-IE"/>
        </w:rPr>
        <w:t xml:space="preserve">; </w:t>
      </w:r>
      <w:r w:rsidR="004E1E4C" w:rsidRPr="001D5AE3">
        <w:rPr>
          <w:strike/>
          <w:lang w:val="en-IE"/>
        </w:rPr>
        <w:t>V</w:t>
      </w:r>
      <w:r w:rsidR="006E6BB6" w:rsidRPr="001D5AE3">
        <w:rPr>
          <w:strike/>
          <w:lang w:val="en-IE"/>
        </w:rPr>
        <w:t xml:space="preserve">an der </w:t>
      </w:r>
      <w:r w:rsidR="00A27D2F" w:rsidRPr="001D5AE3">
        <w:rPr>
          <w:strike/>
          <w:lang w:val="en-IE"/>
        </w:rPr>
        <w:t xml:space="preserve">Graaf-van </w:t>
      </w:r>
      <w:proofErr w:type="spellStart"/>
      <w:r w:rsidR="00A27D2F" w:rsidRPr="001D5AE3">
        <w:rPr>
          <w:strike/>
          <w:lang w:val="en-IE"/>
        </w:rPr>
        <w:t>Bloois</w:t>
      </w:r>
      <w:proofErr w:type="spellEnd"/>
      <w:r w:rsidR="00A27D2F" w:rsidRPr="001D5AE3">
        <w:rPr>
          <w:strike/>
          <w:lang w:val="en-IE"/>
        </w:rPr>
        <w:t xml:space="preserve"> </w:t>
      </w:r>
      <w:r w:rsidR="006E6BB6" w:rsidRPr="001D5AE3">
        <w:rPr>
          <w:i/>
          <w:strike/>
          <w:lang w:val="en-IE"/>
        </w:rPr>
        <w:t>et al</w:t>
      </w:r>
      <w:r w:rsidR="006E6BB6" w:rsidRPr="001D5AE3">
        <w:rPr>
          <w:strike/>
          <w:lang w:val="en-IE"/>
        </w:rPr>
        <w:t>., 2013</w:t>
      </w:r>
      <w:r w:rsidR="00F96A96" w:rsidRPr="00210F88">
        <w:rPr>
          <w:strike/>
          <w:lang w:val="en-IE"/>
        </w:rPr>
        <w:t>)</w:t>
      </w:r>
      <w:r w:rsidRPr="00210F88">
        <w:rPr>
          <w:strike/>
          <w:lang w:val="en-IE"/>
        </w:rPr>
        <w:t xml:space="preserve">. </w:t>
      </w:r>
    </w:p>
    <w:p w14:paraId="3C3D9129" w14:textId="4B0611E6" w:rsidR="00864753" w:rsidRPr="00210F88" w:rsidRDefault="00864753" w:rsidP="00B334EC">
      <w:pPr>
        <w:pStyle w:val="11Para"/>
        <w:rPr>
          <w:strike/>
          <w:lang w:val="en-IE"/>
        </w:rPr>
      </w:pPr>
      <w:r w:rsidRPr="00210F88">
        <w:rPr>
          <w:strike/>
          <w:lang w:val="en-IE"/>
        </w:rPr>
        <w:t xml:space="preserve">The </w:t>
      </w:r>
      <w:r w:rsidR="005246FA" w:rsidRPr="00210F88">
        <w:rPr>
          <w:strike/>
          <w:color w:val="000000"/>
          <w:lang w:val="en-IE"/>
        </w:rPr>
        <w:t>random amplification of polymorphic DNA</w:t>
      </w:r>
      <w:r w:rsidR="005246FA" w:rsidRPr="00210F88">
        <w:rPr>
          <w:strike/>
          <w:lang w:val="en-IE"/>
        </w:rPr>
        <w:t xml:space="preserve"> (</w:t>
      </w:r>
      <w:r w:rsidRPr="00210F88">
        <w:rPr>
          <w:strike/>
          <w:lang w:val="en-IE"/>
        </w:rPr>
        <w:t>RAPD</w:t>
      </w:r>
      <w:r w:rsidR="005246FA" w:rsidRPr="00210F88">
        <w:rPr>
          <w:strike/>
          <w:lang w:val="en-IE"/>
        </w:rPr>
        <w:t>)</w:t>
      </w:r>
      <w:r w:rsidRPr="00210F88">
        <w:rPr>
          <w:strike/>
          <w:lang w:val="en-IE"/>
        </w:rPr>
        <w:t>-PCRs</w:t>
      </w:r>
      <w:r w:rsidR="00E4576D" w:rsidRPr="00210F88">
        <w:rPr>
          <w:strike/>
          <w:lang w:val="en-IE"/>
        </w:rPr>
        <w:t xml:space="preserve"> </w:t>
      </w:r>
      <w:proofErr w:type="gramStart"/>
      <w:r w:rsidR="000A79E5" w:rsidRPr="00210F88">
        <w:rPr>
          <w:strike/>
          <w:lang w:val="en-IE"/>
        </w:rPr>
        <w:t>we</w:t>
      </w:r>
      <w:r w:rsidR="00E4576D" w:rsidRPr="00210F88">
        <w:rPr>
          <w:strike/>
          <w:lang w:val="en-IE"/>
        </w:rPr>
        <w:t>re</w:t>
      </w:r>
      <w:proofErr w:type="gramEnd"/>
      <w:r w:rsidRPr="00210F88">
        <w:rPr>
          <w:strike/>
          <w:lang w:val="en-IE"/>
        </w:rPr>
        <w:t xml:space="preserve"> described by </w:t>
      </w:r>
      <w:r w:rsidRPr="001D5AE3">
        <w:rPr>
          <w:strike/>
          <w:lang w:val="en-IE"/>
        </w:rPr>
        <w:t xml:space="preserve">Tu </w:t>
      </w:r>
      <w:r w:rsidR="00DF5840" w:rsidRPr="001D5AE3">
        <w:rPr>
          <w:i/>
          <w:strike/>
          <w:lang w:val="en-IE"/>
        </w:rPr>
        <w:t>et al</w:t>
      </w:r>
      <w:r w:rsidRPr="001D5AE3">
        <w:rPr>
          <w:strike/>
          <w:lang w:val="en-IE"/>
        </w:rPr>
        <w:t xml:space="preserve">. </w:t>
      </w:r>
      <w:r w:rsidR="00F96A96" w:rsidRPr="001D5AE3">
        <w:rPr>
          <w:strike/>
          <w:lang w:val="en-IE"/>
        </w:rPr>
        <w:t>(</w:t>
      </w:r>
      <w:r w:rsidR="008C57F7" w:rsidRPr="001D5AE3">
        <w:rPr>
          <w:strike/>
          <w:lang w:val="en-IE"/>
        </w:rPr>
        <w:t>2005</w:t>
      </w:r>
      <w:r w:rsidR="00F96A96" w:rsidRPr="001D5AE3">
        <w:rPr>
          <w:strike/>
          <w:lang w:val="en-IE"/>
        </w:rPr>
        <w:t>)</w:t>
      </w:r>
      <w:r w:rsidR="00974648" w:rsidRPr="00210F88">
        <w:rPr>
          <w:strike/>
          <w:lang w:val="en-IE"/>
        </w:rPr>
        <w:t xml:space="preserve"> </w:t>
      </w:r>
      <w:r w:rsidR="000A79E5" w:rsidRPr="00210F88">
        <w:rPr>
          <w:strike/>
          <w:lang w:val="en-IE"/>
        </w:rPr>
        <w:t>but</w:t>
      </w:r>
      <w:r w:rsidRPr="00210F88">
        <w:rPr>
          <w:strike/>
          <w:lang w:val="en-IE"/>
        </w:rPr>
        <w:t xml:space="preserve"> apparently </w:t>
      </w:r>
      <w:r w:rsidR="000A79E5" w:rsidRPr="00210F88">
        <w:rPr>
          <w:strike/>
          <w:lang w:val="en-IE"/>
        </w:rPr>
        <w:t xml:space="preserve">have been </w:t>
      </w:r>
      <w:r w:rsidRPr="00210F88">
        <w:rPr>
          <w:strike/>
          <w:lang w:val="en-IE"/>
        </w:rPr>
        <w:t>evaluated w</w:t>
      </w:r>
      <w:r w:rsidR="000D3FFC" w:rsidRPr="00210F88">
        <w:rPr>
          <w:strike/>
          <w:lang w:val="en-IE"/>
        </w:rPr>
        <w:t xml:space="preserve">ith a very limited number of </w:t>
      </w:r>
      <w:r w:rsidR="000D3FFC" w:rsidRPr="00210F88">
        <w:rPr>
          <w:i/>
          <w:strike/>
          <w:lang w:val="en-IE"/>
        </w:rPr>
        <w:t xml:space="preserve">C. </w:t>
      </w:r>
      <w:proofErr w:type="spellStart"/>
      <w:r w:rsidR="000D3FFC" w:rsidRPr="00210F88">
        <w:rPr>
          <w:i/>
          <w:strike/>
          <w:lang w:val="en-IE"/>
        </w:rPr>
        <w:t>fetus</w:t>
      </w:r>
      <w:proofErr w:type="spellEnd"/>
      <w:r w:rsidR="000D3FFC" w:rsidRPr="00210F88">
        <w:rPr>
          <w:strike/>
          <w:lang w:val="en-IE"/>
        </w:rPr>
        <w:t xml:space="preserve"> subsp. </w:t>
      </w:r>
      <w:proofErr w:type="spellStart"/>
      <w:r w:rsidR="000D3FFC" w:rsidRPr="00210F88">
        <w:rPr>
          <w:i/>
          <w:strike/>
          <w:lang w:val="en-IE"/>
        </w:rPr>
        <w:t>venerealis</w:t>
      </w:r>
      <w:proofErr w:type="spellEnd"/>
      <w:r w:rsidRPr="00210F88">
        <w:rPr>
          <w:strike/>
          <w:lang w:val="en-IE"/>
        </w:rPr>
        <w:t xml:space="preserve"> strains.</w:t>
      </w:r>
      <w:r w:rsidR="00974648" w:rsidRPr="00210F88">
        <w:rPr>
          <w:strike/>
          <w:lang w:val="en-IE"/>
        </w:rPr>
        <w:t xml:space="preserve"> </w:t>
      </w:r>
      <w:r w:rsidR="00535DD6" w:rsidRPr="00210F88">
        <w:rPr>
          <w:strike/>
          <w:lang w:val="en-IE"/>
        </w:rPr>
        <w:t xml:space="preserve">In a recent study, the sensitivity of </w:t>
      </w:r>
      <w:r w:rsidR="006E6BB6" w:rsidRPr="00210F88">
        <w:rPr>
          <w:strike/>
          <w:lang w:val="en-IE"/>
        </w:rPr>
        <w:t>this assay</w:t>
      </w:r>
      <w:r w:rsidR="00E4576D" w:rsidRPr="00210F88">
        <w:rPr>
          <w:strike/>
          <w:lang w:val="en-IE"/>
        </w:rPr>
        <w:t xml:space="preserve"> </w:t>
      </w:r>
      <w:r w:rsidR="000A79E5" w:rsidRPr="00210F88">
        <w:rPr>
          <w:strike/>
          <w:lang w:val="en-IE"/>
        </w:rPr>
        <w:t>w</w:t>
      </w:r>
      <w:r w:rsidR="004E1E4C" w:rsidRPr="00210F88">
        <w:rPr>
          <w:strike/>
          <w:lang w:val="en-IE"/>
        </w:rPr>
        <w:t xml:space="preserve">as </w:t>
      </w:r>
      <w:r w:rsidR="00E4576D" w:rsidRPr="00210F88">
        <w:rPr>
          <w:strike/>
          <w:lang w:val="en-IE"/>
        </w:rPr>
        <w:t>shown to be</w:t>
      </w:r>
      <w:r w:rsidR="006E6BB6" w:rsidRPr="00210F88">
        <w:rPr>
          <w:strike/>
          <w:lang w:val="en-IE"/>
        </w:rPr>
        <w:t xml:space="preserve"> very low (</w:t>
      </w:r>
      <w:r w:rsidR="004E1E4C" w:rsidRPr="001D5AE3">
        <w:rPr>
          <w:strike/>
          <w:lang w:val="en-IE"/>
        </w:rPr>
        <w:t>V</w:t>
      </w:r>
      <w:r w:rsidR="006E6BB6" w:rsidRPr="001D5AE3">
        <w:rPr>
          <w:strike/>
          <w:lang w:val="en-IE"/>
        </w:rPr>
        <w:t xml:space="preserve">an der </w:t>
      </w:r>
      <w:r w:rsidR="00A27D2F" w:rsidRPr="001D5AE3">
        <w:rPr>
          <w:strike/>
          <w:lang w:val="en-IE"/>
        </w:rPr>
        <w:t xml:space="preserve">Graaf-van </w:t>
      </w:r>
      <w:proofErr w:type="spellStart"/>
      <w:r w:rsidR="00A27D2F" w:rsidRPr="001D5AE3">
        <w:rPr>
          <w:strike/>
          <w:lang w:val="en-IE"/>
        </w:rPr>
        <w:t>Bloois</w:t>
      </w:r>
      <w:proofErr w:type="spellEnd"/>
      <w:r w:rsidR="00A27D2F" w:rsidRPr="001D5AE3">
        <w:rPr>
          <w:strike/>
          <w:lang w:val="en-IE"/>
        </w:rPr>
        <w:t xml:space="preserve"> </w:t>
      </w:r>
      <w:r w:rsidR="006E6BB6" w:rsidRPr="001D5AE3">
        <w:rPr>
          <w:i/>
          <w:strike/>
          <w:lang w:val="en-IE"/>
        </w:rPr>
        <w:t>et al</w:t>
      </w:r>
      <w:r w:rsidR="006E6BB6" w:rsidRPr="001D5AE3">
        <w:rPr>
          <w:strike/>
          <w:lang w:val="en-IE"/>
        </w:rPr>
        <w:t>., 2013</w:t>
      </w:r>
      <w:r w:rsidR="006E6BB6" w:rsidRPr="00210F88">
        <w:rPr>
          <w:strike/>
          <w:lang w:val="en-IE"/>
        </w:rPr>
        <w:t>)</w:t>
      </w:r>
      <w:r w:rsidR="00535DD6" w:rsidRPr="00210F88">
        <w:rPr>
          <w:strike/>
          <w:lang w:val="en-IE"/>
        </w:rPr>
        <w:t>.</w:t>
      </w:r>
    </w:p>
    <w:p w14:paraId="32243D19" w14:textId="404DCDFE" w:rsidR="00F92E72" w:rsidRPr="004B64CE" w:rsidRDefault="00F92E72" w:rsidP="00742C6C">
      <w:pPr>
        <w:pStyle w:val="1"/>
        <w:rPr>
          <w:lang w:val="en-IE"/>
        </w:rPr>
      </w:pPr>
      <w:r w:rsidRPr="004B64CE">
        <w:rPr>
          <w:lang w:val="en-IE"/>
        </w:rPr>
        <w:t>2.</w:t>
      </w:r>
      <w:r w:rsidRPr="004B64CE">
        <w:rPr>
          <w:lang w:val="en-IE"/>
        </w:rPr>
        <w:tab/>
        <w:t>Serological test</w:t>
      </w:r>
      <w:r w:rsidR="007460BB" w:rsidRPr="004B64CE">
        <w:rPr>
          <w:lang w:val="en-IE"/>
        </w:rPr>
        <w:t xml:space="preserve">s </w:t>
      </w:r>
      <w:r w:rsidR="00535DD6" w:rsidRPr="004B64CE">
        <w:rPr>
          <w:lang w:val="en-IE"/>
        </w:rPr>
        <w:t>–</w:t>
      </w:r>
      <w:r w:rsidR="007460BB" w:rsidRPr="004B64CE">
        <w:rPr>
          <w:lang w:val="en-IE"/>
        </w:rPr>
        <w:t xml:space="preserve"> </w:t>
      </w:r>
      <w:r w:rsidR="00742C6C" w:rsidRPr="004B64CE">
        <w:rPr>
          <w:lang w:val="en-IE"/>
        </w:rPr>
        <w:t>a</w:t>
      </w:r>
      <w:r w:rsidRPr="004B64CE">
        <w:rPr>
          <w:lang w:val="en-IE"/>
        </w:rPr>
        <w:t xml:space="preserve">ntibody </w:t>
      </w:r>
      <w:r w:rsidR="00742C6C" w:rsidRPr="004B64CE">
        <w:rPr>
          <w:lang w:val="en-IE"/>
        </w:rPr>
        <w:t>d</w:t>
      </w:r>
      <w:r w:rsidRPr="004B64CE">
        <w:rPr>
          <w:lang w:val="en-IE"/>
        </w:rPr>
        <w:t>etection</w:t>
      </w:r>
    </w:p>
    <w:p w14:paraId="3348C598" w14:textId="04A4CA2F" w:rsidR="00F92E72" w:rsidRPr="004B64CE" w:rsidRDefault="00F92E72" w:rsidP="00B87023">
      <w:pPr>
        <w:pStyle w:val="para1"/>
        <w:rPr>
          <w:lang w:val="en-IE"/>
        </w:rPr>
      </w:pPr>
      <w:r w:rsidRPr="004B64CE">
        <w:rPr>
          <w:lang w:val="en-IE"/>
        </w:rPr>
        <w:lastRenderedPageBreak/>
        <w:t>An</w:t>
      </w:r>
      <w:r w:rsidR="00FF2877" w:rsidRPr="004B64CE">
        <w:rPr>
          <w:lang w:val="en-IE"/>
        </w:rPr>
        <w:t xml:space="preserve"> </w:t>
      </w:r>
      <w:r w:rsidRPr="004B64CE">
        <w:rPr>
          <w:lang w:val="en-IE"/>
        </w:rPr>
        <w:t xml:space="preserve">ELISA is available </w:t>
      </w:r>
      <w:r w:rsidR="001D74F6" w:rsidRPr="004B64CE">
        <w:rPr>
          <w:lang w:val="en-IE"/>
        </w:rPr>
        <w:t>for the</w:t>
      </w:r>
      <w:r w:rsidRPr="004B64CE">
        <w:rPr>
          <w:lang w:val="en-IE"/>
        </w:rPr>
        <w:t xml:space="preserve"> detect</w:t>
      </w:r>
      <w:r w:rsidR="001D74F6" w:rsidRPr="004B64CE">
        <w:rPr>
          <w:lang w:val="en-IE"/>
        </w:rPr>
        <w:t>ion of</w:t>
      </w:r>
      <w:r w:rsidRPr="004B64CE">
        <w:rPr>
          <w:lang w:val="en-IE"/>
        </w:rPr>
        <w:t xml:space="preserve"> antigen-specific secretory IgA antibodies in the vaginal mucus following abortion due to </w:t>
      </w:r>
      <w:r w:rsidRPr="004B64CE">
        <w:rPr>
          <w:i/>
          <w:lang w:val="en-IE"/>
        </w:rPr>
        <w:t xml:space="preserve">C. </w:t>
      </w:r>
      <w:proofErr w:type="spellStart"/>
      <w:r w:rsidRPr="004B64CE">
        <w:rPr>
          <w:i/>
          <w:lang w:val="en-IE"/>
        </w:rPr>
        <w:t>fetus</w:t>
      </w:r>
      <w:proofErr w:type="spellEnd"/>
      <w:r w:rsidRPr="004B64CE">
        <w:rPr>
          <w:lang w:val="en-IE"/>
        </w:rPr>
        <w:t xml:space="preserve"> subsp. </w:t>
      </w:r>
      <w:proofErr w:type="spellStart"/>
      <w:r w:rsidRPr="004B64CE">
        <w:rPr>
          <w:i/>
          <w:lang w:val="en-IE"/>
        </w:rPr>
        <w:t>venerealis</w:t>
      </w:r>
      <w:proofErr w:type="spellEnd"/>
      <w:r w:rsidRPr="004B64CE">
        <w:rPr>
          <w:lang w:val="en-IE"/>
        </w:rPr>
        <w:t>. These antibodies are long lasting, and their concentration remains constant in the vaginal mucus for several months</w:t>
      </w:r>
      <w:r w:rsidR="009E30E3" w:rsidRPr="004B64CE">
        <w:rPr>
          <w:lang w:val="en-IE"/>
        </w:rPr>
        <w:t xml:space="preserve"> </w:t>
      </w:r>
      <w:r w:rsidR="00F96A96" w:rsidRPr="004B64CE">
        <w:rPr>
          <w:lang w:val="en-IE"/>
        </w:rPr>
        <w:t>(</w:t>
      </w:r>
      <w:r w:rsidR="008C57F7" w:rsidRPr="00A8073A">
        <w:rPr>
          <w:lang w:val="en-IE"/>
        </w:rPr>
        <w:t xml:space="preserve">Hum </w:t>
      </w:r>
      <w:r w:rsidR="00DF5840" w:rsidRPr="00A8073A">
        <w:rPr>
          <w:i/>
          <w:lang w:val="en-IE"/>
        </w:rPr>
        <w:t>et al</w:t>
      </w:r>
      <w:r w:rsidR="008C57F7" w:rsidRPr="00A8073A">
        <w:rPr>
          <w:lang w:val="en-IE"/>
        </w:rPr>
        <w:t>., 1991</w:t>
      </w:r>
      <w:r w:rsidR="00F96A96" w:rsidRPr="004B64CE">
        <w:rPr>
          <w:lang w:val="en-IE"/>
        </w:rPr>
        <w:t>)</w:t>
      </w:r>
      <w:r w:rsidRPr="004B64CE">
        <w:rPr>
          <w:lang w:val="en-IE"/>
        </w:rPr>
        <w:t>.</w:t>
      </w:r>
      <w:r w:rsidR="004E1E4C" w:rsidRPr="004B64CE">
        <w:rPr>
          <w:lang w:val="en-IE"/>
        </w:rPr>
        <w:t xml:space="preserve"> </w:t>
      </w:r>
      <w:r w:rsidR="008B3DC6" w:rsidRPr="00B75027">
        <w:rPr>
          <w:shd w:val="clear" w:color="auto" w:fill="FFFFFF"/>
          <w:lang w:val="en-GB"/>
        </w:rPr>
        <w:t xml:space="preserve">This </w:t>
      </w:r>
      <w:r w:rsidR="00A54C1F" w:rsidRPr="00B75027">
        <w:rPr>
          <w:shd w:val="clear" w:color="auto" w:fill="FFFFFF"/>
          <w:lang w:val="en-GB"/>
        </w:rPr>
        <w:t>assay</w:t>
      </w:r>
      <w:r w:rsidR="008B3DC6" w:rsidRPr="00B75027">
        <w:rPr>
          <w:shd w:val="clear" w:color="auto" w:fill="FFFFFF"/>
          <w:lang w:val="en-GB"/>
        </w:rPr>
        <w:t xml:space="preserve"> has been used to screen for BGC in cattle herds with infertility and abortions; the specificity was found to be 98.5%</w:t>
      </w:r>
      <w:r w:rsidR="00512174" w:rsidRPr="00B75027">
        <w:rPr>
          <w:shd w:val="clear" w:color="auto" w:fill="FFFFFF"/>
          <w:lang w:val="en-GB"/>
        </w:rPr>
        <w:t>.</w:t>
      </w:r>
      <w:r w:rsidR="008B3DC6" w:rsidRPr="00B75027">
        <w:rPr>
          <w:shd w:val="clear" w:color="auto" w:fill="FFFFFF"/>
          <w:lang w:val="en-GB"/>
        </w:rPr>
        <w:t xml:space="preserve"> </w:t>
      </w:r>
      <w:r w:rsidR="00512174" w:rsidRPr="00B75027">
        <w:rPr>
          <w:shd w:val="clear" w:color="auto" w:fill="FFFFFF"/>
          <w:lang w:val="en-GB"/>
        </w:rPr>
        <w:t xml:space="preserve">The </w:t>
      </w:r>
      <w:r w:rsidR="008B3DC6" w:rsidRPr="00B75027">
        <w:rPr>
          <w:shd w:val="clear" w:color="auto" w:fill="FFFFFF"/>
          <w:lang w:val="en-GB"/>
        </w:rPr>
        <w:t xml:space="preserve">sensitivity could not be estimated </w:t>
      </w:r>
      <w:r w:rsidR="008B3DC6" w:rsidRPr="004B64CE">
        <w:rPr>
          <w:lang w:val="en-IE"/>
        </w:rPr>
        <w:t>(</w:t>
      </w:r>
      <w:r w:rsidR="008B3DC6" w:rsidRPr="00A8073A">
        <w:rPr>
          <w:lang w:val="en-IE"/>
        </w:rPr>
        <w:t xml:space="preserve">da Silva Silveira </w:t>
      </w:r>
      <w:r w:rsidR="008B3DC6" w:rsidRPr="00A8073A">
        <w:rPr>
          <w:i/>
          <w:lang w:val="en-IE"/>
        </w:rPr>
        <w:t>et al</w:t>
      </w:r>
      <w:r w:rsidR="008B3DC6" w:rsidRPr="00A8073A">
        <w:rPr>
          <w:lang w:val="en-IE"/>
        </w:rPr>
        <w:t>., 2018</w:t>
      </w:r>
      <w:r w:rsidR="008B3DC6" w:rsidRPr="004B64CE">
        <w:rPr>
          <w:lang w:val="en-IE"/>
        </w:rPr>
        <w:t>)</w:t>
      </w:r>
      <w:r w:rsidR="00FA11EC" w:rsidRPr="004B64CE">
        <w:rPr>
          <w:lang w:val="en-IE"/>
        </w:rPr>
        <w:t xml:space="preserve"> </w:t>
      </w:r>
      <w:r w:rsidR="00A42000" w:rsidRPr="004B64CE">
        <w:rPr>
          <w:lang w:val="en-IE"/>
        </w:rPr>
        <w:t xml:space="preserve">so it is </w:t>
      </w:r>
      <w:r w:rsidR="004A6FCF" w:rsidRPr="004B64CE">
        <w:rPr>
          <w:lang w:val="en-IE"/>
        </w:rPr>
        <w:t>not yet considered as validated</w:t>
      </w:r>
      <w:r w:rsidR="008B3DC6" w:rsidRPr="004B64CE">
        <w:rPr>
          <w:lang w:val="en-IE"/>
        </w:rPr>
        <w:t>.</w:t>
      </w:r>
      <w:r w:rsidR="008B3DC6" w:rsidRPr="00B75027">
        <w:rPr>
          <w:shd w:val="clear" w:color="auto" w:fill="FFFFFF"/>
          <w:lang w:val="en-GB"/>
        </w:rPr>
        <w:t xml:space="preserve"> </w:t>
      </w:r>
      <w:r w:rsidR="004E1E4C" w:rsidRPr="004B64CE">
        <w:rPr>
          <w:lang w:val="en-IE"/>
        </w:rPr>
        <w:t xml:space="preserve">The ELISA </w:t>
      </w:r>
      <w:r w:rsidR="002E69F5" w:rsidRPr="004B64CE">
        <w:rPr>
          <w:lang w:val="en-IE"/>
        </w:rPr>
        <w:t>does</w:t>
      </w:r>
      <w:r w:rsidR="004E1E4C" w:rsidRPr="004B64CE">
        <w:rPr>
          <w:lang w:val="en-IE"/>
        </w:rPr>
        <w:t xml:space="preserve"> not differentiate an antibody response to the different subspecies.</w:t>
      </w:r>
      <w:r w:rsidR="001D74F6" w:rsidRPr="004B64CE">
        <w:rPr>
          <w:lang w:val="en-IE"/>
        </w:rPr>
        <w:t xml:space="preserve"> </w:t>
      </w:r>
    </w:p>
    <w:p w14:paraId="09D12613" w14:textId="77777777" w:rsidR="00F92E72" w:rsidRPr="004B64CE" w:rsidRDefault="00F92E72" w:rsidP="002A527B">
      <w:pPr>
        <w:pStyle w:val="para1"/>
        <w:rPr>
          <w:lang w:val="en-IE"/>
        </w:rPr>
      </w:pPr>
      <w:r w:rsidRPr="004B64CE">
        <w:rPr>
          <w:lang w:val="en-IE"/>
        </w:rPr>
        <w:t>Initial sampling can be done after the early involution period (usually 1 week after abortion) when mucus becomes clear.</w:t>
      </w:r>
    </w:p>
    <w:p w14:paraId="3538BF25" w14:textId="77777777" w:rsidR="00F92E72" w:rsidRPr="004B64CE" w:rsidRDefault="007B6CCB" w:rsidP="002A527B">
      <w:pPr>
        <w:pStyle w:val="11"/>
        <w:rPr>
          <w:lang w:val="en-IE"/>
        </w:rPr>
      </w:pPr>
      <w:r w:rsidRPr="004B64CE">
        <w:rPr>
          <w:lang w:val="en-IE"/>
        </w:rPr>
        <w:t>2.1.</w:t>
      </w:r>
      <w:r w:rsidR="00025FDD" w:rsidRPr="004B64CE">
        <w:rPr>
          <w:lang w:val="en-IE"/>
        </w:rPr>
        <w:tab/>
      </w:r>
      <w:r w:rsidR="00F92E72" w:rsidRPr="004B64CE">
        <w:rPr>
          <w:lang w:val="en-IE"/>
        </w:rPr>
        <w:t>Antigen preparation and coating</w:t>
      </w:r>
    </w:p>
    <w:p w14:paraId="5D09CD73" w14:textId="77777777" w:rsidR="00F92E72" w:rsidRPr="004B64CE" w:rsidRDefault="0048747A" w:rsidP="002A527B">
      <w:pPr>
        <w:pStyle w:val="11Para"/>
        <w:rPr>
          <w:lang w:val="en-IE"/>
        </w:rPr>
      </w:pPr>
      <w:r w:rsidRPr="004B64CE">
        <w:rPr>
          <w:lang w:val="en-IE"/>
        </w:rPr>
        <w:t xml:space="preserve">Cultures </w:t>
      </w:r>
      <w:r w:rsidR="00F92E72" w:rsidRPr="004B64CE">
        <w:rPr>
          <w:lang w:val="en-IE"/>
        </w:rPr>
        <w:t>are transferred to</w:t>
      </w:r>
      <w:r w:rsidR="00E96B9B" w:rsidRPr="004B64CE">
        <w:rPr>
          <w:lang w:val="en-IE"/>
        </w:rPr>
        <w:t xml:space="preserve"> PBS with 0.5% forma</w:t>
      </w:r>
      <w:r w:rsidR="00F92E72" w:rsidRPr="004B64CE">
        <w:rPr>
          <w:lang w:val="en-IE"/>
        </w:rPr>
        <w:t>l</w:t>
      </w:r>
      <w:r w:rsidR="00E96B9B" w:rsidRPr="004B64CE">
        <w:rPr>
          <w:lang w:val="en-IE"/>
        </w:rPr>
        <w:t>i</w:t>
      </w:r>
      <w:r w:rsidR="00F92E72" w:rsidRPr="004B64CE">
        <w:rPr>
          <w:lang w:val="en-IE"/>
        </w:rPr>
        <w:t>n for 1 hour, centrifuged at 17,000 </w:t>
      </w:r>
      <w:r w:rsidR="00F92E72" w:rsidRPr="004B64CE">
        <w:rPr>
          <w:b/>
          <w:i/>
          <w:lang w:val="en-IE"/>
        </w:rPr>
        <w:t>g</w:t>
      </w:r>
      <w:r w:rsidR="00F92E72" w:rsidRPr="004B64CE">
        <w:rPr>
          <w:lang w:val="en-IE"/>
        </w:rPr>
        <w:t>, washed twice with PBS</w:t>
      </w:r>
      <w:r w:rsidR="00C15537" w:rsidRPr="004B64CE">
        <w:rPr>
          <w:lang w:val="en-IE"/>
        </w:rPr>
        <w:t>,</w:t>
      </w:r>
      <w:r w:rsidR="00F92E72" w:rsidRPr="004B64CE">
        <w:rPr>
          <w:lang w:val="en-IE"/>
        </w:rPr>
        <w:t xml:space="preserve"> and then resuspended in 0.05 M carbonate buffer, pH 9.6. The final absorbance is adjusted to </w:t>
      </w:r>
      <w:r w:rsidR="00C15537" w:rsidRPr="004B64CE">
        <w:rPr>
          <w:lang w:val="en-IE"/>
        </w:rPr>
        <w:t>OD</w:t>
      </w:r>
      <w:r w:rsidR="00C15537" w:rsidRPr="004B64CE">
        <w:rPr>
          <w:vertAlign w:val="subscript"/>
          <w:lang w:val="en-IE"/>
        </w:rPr>
        <w:t>610</w:t>
      </w:r>
      <w:r w:rsidR="00025FDD" w:rsidRPr="004B64CE">
        <w:rPr>
          <w:vertAlign w:val="subscript"/>
          <w:lang w:val="en-IE"/>
        </w:rPr>
        <w:t> </w:t>
      </w:r>
      <w:r w:rsidR="00C15537" w:rsidRPr="004B64CE">
        <w:rPr>
          <w:vertAlign w:val="subscript"/>
          <w:lang w:val="en-IE"/>
        </w:rPr>
        <w:t>nm</w:t>
      </w:r>
      <w:r w:rsidR="00C15537" w:rsidRPr="004B64CE">
        <w:rPr>
          <w:lang w:val="en-IE"/>
        </w:rPr>
        <w:t xml:space="preserve"> = 0.21</w:t>
      </w:r>
      <w:r w:rsidR="00F92E72" w:rsidRPr="004B64CE">
        <w:rPr>
          <w:lang w:val="en-IE"/>
        </w:rPr>
        <w:t xml:space="preserve">. Flat-bottomed polystyrene </w:t>
      </w:r>
      <w:proofErr w:type="spellStart"/>
      <w:r w:rsidR="00F92E72" w:rsidRPr="004B64CE">
        <w:rPr>
          <w:lang w:val="en-IE"/>
        </w:rPr>
        <w:t>microtitre</w:t>
      </w:r>
      <w:proofErr w:type="spellEnd"/>
      <w:r w:rsidR="00F92E72" w:rsidRPr="004B64CE">
        <w:rPr>
          <w:lang w:val="en-IE"/>
        </w:rPr>
        <w:t xml:space="preserve"> plates coated with 10 µl of antigen are left overnight at 4°C, and then stored at –20°C. Before use, the plates are rinsed twice with distilled water and then tapped gently to remove moisture.</w:t>
      </w:r>
    </w:p>
    <w:p w14:paraId="5C1B9AE7" w14:textId="77777777" w:rsidR="00F92E72" w:rsidRPr="004B64CE" w:rsidRDefault="007B6CCB" w:rsidP="002A527B">
      <w:pPr>
        <w:pStyle w:val="111"/>
        <w:rPr>
          <w:lang w:val="en-IE"/>
        </w:rPr>
      </w:pPr>
      <w:r w:rsidRPr="004B64CE">
        <w:rPr>
          <w:lang w:val="en-IE"/>
        </w:rPr>
        <w:t>2.1.1.</w:t>
      </w:r>
      <w:r w:rsidR="00F92E72" w:rsidRPr="004B64CE">
        <w:rPr>
          <w:lang w:val="en-IE"/>
        </w:rPr>
        <w:tab/>
        <w:t>Test procedure</w:t>
      </w:r>
    </w:p>
    <w:p w14:paraId="2A127FDD" w14:textId="77777777" w:rsidR="00F92E72" w:rsidRPr="004B64CE" w:rsidRDefault="00F92E72" w:rsidP="00754F54">
      <w:pPr>
        <w:pStyle w:val="i"/>
        <w:spacing w:after="240"/>
        <w:rPr>
          <w:lang w:val="en-IE"/>
        </w:rPr>
      </w:pPr>
      <w:r w:rsidRPr="004B64CE">
        <w:rPr>
          <w:lang w:val="en-IE"/>
        </w:rPr>
        <w:t>i)</w:t>
      </w:r>
      <w:r w:rsidRPr="004B64CE">
        <w:rPr>
          <w:lang w:val="en-IE"/>
        </w:rPr>
        <w:tab/>
        <w:t>Diluted vaginal mucus (100 µl) is added to each well, and the plate is incubated at 37°C for 2 </w:t>
      </w:r>
      <w:r w:rsidR="00363D7F" w:rsidRPr="004B64CE">
        <w:rPr>
          <w:lang w:val="en-IE"/>
        </w:rPr>
        <w:t>hours. The</w:t>
      </w:r>
      <w:r w:rsidRPr="004B64CE">
        <w:rPr>
          <w:lang w:val="en-IE"/>
        </w:rPr>
        <w:t xml:space="preserve"> plates are then washed as before, and 100 µl of rabbit anti-bovine IgA is added.</w:t>
      </w:r>
      <w:r w:rsidR="00C15537" w:rsidRPr="004B64CE">
        <w:rPr>
          <w:lang w:val="en-IE"/>
        </w:rPr>
        <w:t xml:space="preserve"> </w:t>
      </w:r>
      <w:r w:rsidRPr="004B64CE">
        <w:rPr>
          <w:lang w:val="en-IE"/>
        </w:rPr>
        <w:t>After 2 hours incubation at 37°C, the plates are washed and 100 µl of goat anti-rabbit IgG conjugated to horseradish peroxidase is added to each well.</w:t>
      </w:r>
      <w:r w:rsidR="00531EB7" w:rsidRPr="004B64CE">
        <w:rPr>
          <w:lang w:val="en-IE"/>
        </w:rPr>
        <w:t xml:space="preserve"> A</w:t>
      </w:r>
      <w:r w:rsidRPr="004B64CE">
        <w:rPr>
          <w:lang w:val="en-IE"/>
        </w:rPr>
        <w:t>fter a further 2</w:t>
      </w:r>
      <w:r w:rsidR="00BB6B76" w:rsidRPr="004B64CE">
        <w:rPr>
          <w:lang w:val="en-IE"/>
        </w:rPr>
        <w:t> </w:t>
      </w:r>
      <w:r w:rsidRPr="004B64CE">
        <w:rPr>
          <w:lang w:val="en-IE"/>
        </w:rPr>
        <w:t>hours incubation at 37°C, the plates are washed, and 100 µl of substrate is added (</w:t>
      </w:r>
      <w:r w:rsidR="00C15537" w:rsidRPr="004B64CE">
        <w:rPr>
          <w:lang w:val="en-IE"/>
        </w:rPr>
        <w:t>0.8 mg/µl 5 amino-salicylic acid;</w:t>
      </w:r>
      <w:r w:rsidRPr="004B64CE">
        <w:rPr>
          <w:lang w:val="en-IE"/>
        </w:rPr>
        <w:t xml:space="preserve"> pH 6.0</w:t>
      </w:r>
      <w:r w:rsidR="00C15537" w:rsidRPr="004B64CE">
        <w:rPr>
          <w:lang w:val="en-IE"/>
        </w:rPr>
        <w:t>)</w:t>
      </w:r>
      <w:r w:rsidRPr="004B64CE">
        <w:rPr>
          <w:lang w:val="en-IE"/>
        </w:rPr>
        <w:t>, immediately activated by the addition of 2% 1 M hydrogen peroxide</w:t>
      </w:r>
      <w:r w:rsidR="00C15537" w:rsidRPr="004B64CE">
        <w:rPr>
          <w:lang w:val="en-IE"/>
        </w:rPr>
        <w:t>)</w:t>
      </w:r>
      <w:r w:rsidRPr="004B64CE">
        <w:rPr>
          <w:lang w:val="en-IE"/>
        </w:rPr>
        <w:t>.</w:t>
      </w:r>
      <w:r w:rsidR="00531EB7" w:rsidRPr="004B64CE">
        <w:rPr>
          <w:lang w:val="en-IE"/>
        </w:rPr>
        <w:t xml:space="preserve"> </w:t>
      </w:r>
      <w:r w:rsidRPr="004B64CE">
        <w:rPr>
          <w:lang w:val="en-IE"/>
        </w:rPr>
        <w:t>The plates are left at room temperature for 30 min</w:t>
      </w:r>
      <w:r w:rsidR="00A669C5" w:rsidRPr="004B64CE">
        <w:rPr>
          <w:lang w:val="en-IE"/>
        </w:rPr>
        <w:t xml:space="preserve">utes </w:t>
      </w:r>
      <w:r w:rsidRPr="004B64CE">
        <w:rPr>
          <w:lang w:val="en-IE"/>
        </w:rPr>
        <w:t>and the reaction is stopped by the addition o</w:t>
      </w:r>
      <w:r w:rsidR="00C15537" w:rsidRPr="004B64CE">
        <w:rPr>
          <w:lang w:val="en-IE"/>
        </w:rPr>
        <w:t>f 50 µl of 3 M sodium hydroxide</w:t>
      </w:r>
      <w:r w:rsidRPr="004B64CE">
        <w:rPr>
          <w:lang w:val="en-IE"/>
        </w:rPr>
        <w:t>. The absorbance is measured on an ELISA reader at 450 nm.</w:t>
      </w:r>
      <w:r w:rsidR="00531EB7" w:rsidRPr="004B64CE">
        <w:rPr>
          <w:lang w:val="en-IE"/>
        </w:rPr>
        <w:t xml:space="preserve"> </w:t>
      </w:r>
      <w:r w:rsidRPr="004B64CE">
        <w:rPr>
          <w:lang w:val="en-IE"/>
        </w:rPr>
        <w:t>Each sample is tested in duplicate, and positive and negative controls are included in each plate. The absorbance measurements yielded by the test sample are corrected for the absorbance measurement of positive and negative controls according to the formula:</w:t>
      </w:r>
    </w:p>
    <w:p w14:paraId="22C00300" w14:textId="742866D3" w:rsidR="00F92E72" w:rsidRPr="004B64CE" w:rsidRDefault="00F92E72" w:rsidP="00867593">
      <w:pPr>
        <w:pStyle w:val="i"/>
        <w:spacing w:after="0"/>
        <w:jc w:val="center"/>
        <w:rPr>
          <w:lang w:val="en-IE"/>
        </w:rPr>
      </w:pPr>
      <w:proofErr w:type="spellStart"/>
      <w:r w:rsidRPr="004B64CE">
        <w:rPr>
          <w:lang w:val="en-IE"/>
        </w:rPr>
        <w:t>Absorbance</w:t>
      </w:r>
      <w:r w:rsidRPr="004B64CE">
        <w:rPr>
          <w:vertAlign w:val="subscript"/>
          <w:lang w:val="en-IE"/>
        </w:rPr>
        <w:t>sample</w:t>
      </w:r>
      <w:proofErr w:type="spellEnd"/>
      <w:r w:rsidRPr="004B64CE">
        <w:rPr>
          <w:lang w:val="en-IE"/>
        </w:rPr>
        <w:t xml:space="preserve"> – </w:t>
      </w:r>
      <w:proofErr w:type="spellStart"/>
      <w:r w:rsidRPr="004B64CE">
        <w:rPr>
          <w:lang w:val="en-IE"/>
        </w:rPr>
        <w:t>Absorbance</w:t>
      </w:r>
      <w:r w:rsidRPr="004B64CE">
        <w:rPr>
          <w:vertAlign w:val="subscript"/>
          <w:lang w:val="en-IE"/>
        </w:rPr>
        <w:t>negative</w:t>
      </w:r>
      <w:proofErr w:type="spellEnd"/>
      <w:r w:rsidRPr="004B64CE">
        <w:rPr>
          <w:vertAlign w:val="subscript"/>
          <w:lang w:val="en-IE"/>
        </w:rPr>
        <w:t xml:space="preserve"> control</w:t>
      </w:r>
    </w:p>
    <w:p w14:paraId="3B3FD5F1" w14:textId="0DCB059D" w:rsidR="00F92E72" w:rsidRPr="004B64CE" w:rsidRDefault="00F92E72" w:rsidP="00A669C5">
      <w:pPr>
        <w:pStyle w:val="i"/>
        <w:jc w:val="center"/>
        <w:rPr>
          <w:sz w:val="16"/>
          <w:lang w:val="en-IE"/>
        </w:rPr>
      </w:pPr>
      <w:r w:rsidRPr="004B64CE">
        <w:rPr>
          <w:lang w:val="en-IE"/>
        </w:rPr>
        <w:t>Result =</w:t>
      </w:r>
      <w:r w:rsidRPr="004B64CE">
        <w:rPr>
          <w:sz w:val="16"/>
          <w:lang w:val="en-IE"/>
        </w:rPr>
        <w:t xml:space="preserve"> </w:t>
      </w:r>
      <w:r w:rsidRPr="004B64CE">
        <w:rPr>
          <w:position w:val="6"/>
          <w:sz w:val="16"/>
          <w:lang w:val="en-IE"/>
        </w:rPr>
        <w:t>________________________________________________</w:t>
      </w:r>
      <w:r w:rsidR="005D0B65" w:rsidRPr="004B64CE">
        <w:rPr>
          <w:position w:val="6"/>
          <w:sz w:val="16"/>
          <w:lang w:val="en-IE"/>
        </w:rPr>
        <w:t xml:space="preserve"> </w:t>
      </w:r>
      <w:r w:rsidR="00A669C5" w:rsidRPr="004B64CE">
        <w:rPr>
          <w:lang w:val="en-IE"/>
        </w:rPr>
        <w:t>×</w:t>
      </w:r>
      <w:r w:rsidRPr="004B64CE">
        <w:rPr>
          <w:lang w:val="en-IE"/>
        </w:rPr>
        <w:t xml:space="preserve"> 100</w:t>
      </w:r>
    </w:p>
    <w:p w14:paraId="1AFF4835" w14:textId="4BAB5E0A" w:rsidR="00F92E72" w:rsidRPr="004B64CE" w:rsidRDefault="00F92E72">
      <w:pPr>
        <w:pStyle w:val="i"/>
        <w:jc w:val="center"/>
        <w:rPr>
          <w:sz w:val="16"/>
          <w:lang w:val="en-IE"/>
        </w:rPr>
      </w:pPr>
      <w:proofErr w:type="spellStart"/>
      <w:r w:rsidRPr="004B64CE">
        <w:rPr>
          <w:lang w:val="en-IE"/>
        </w:rPr>
        <w:t>Absorbance</w:t>
      </w:r>
      <w:r w:rsidRPr="004B64CE">
        <w:rPr>
          <w:vertAlign w:val="subscript"/>
          <w:lang w:val="en-IE"/>
        </w:rPr>
        <w:t>positive</w:t>
      </w:r>
      <w:proofErr w:type="spellEnd"/>
      <w:r w:rsidRPr="004B64CE">
        <w:rPr>
          <w:vertAlign w:val="subscript"/>
          <w:lang w:val="en-IE"/>
        </w:rPr>
        <w:t xml:space="preserve"> control</w:t>
      </w:r>
      <w:r w:rsidRPr="004B64CE">
        <w:rPr>
          <w:position w:val="-6"/>
          <w:sz w:val="14"/>
          <w:lang w:val="en-IE"/>
        </w:rPr>
        <w:t xml:space="preserve"> </w:t>
      </w:r>
      <w:r w:rsidRPr="004B64CE">
        <w:rPr>
          <w:sz w:val="16"/>
          <w:lang w:val="en-IE"/>
        </w:rPr>
        <w:t xml:space="preserve">– </w:t>
      </w:r>
      <w:proofErr w:type="spellStart"/>
      <w:r w:rsidRPr="004B64CE">
        <w:rPr>
          <w:lang w:val="en-IE"/>
        </w:rPr>
        <w:t>Absorbance</w:t>
      </w:r>
      <w:r w:rsidRPr="004B64CE">
        <w:rPr>
          <w:vertAlign w:val="subscript"/>
          <w:lang w:val="en-IE"/>
        </w:rPr>
        <w:t>negative</w:t>
      </w:r>
      <w:proofErr w:type="spellEnd"/>
      <w:r w:rsidRPr="004B64CE">
        <w:rPr>
          <w:vertAlign w:val="subscript"/>
          <w:lang w:val="en-IE"/>
        </w:rPr>
        <w:t xml:space="preserve"> control</w:t>
      </w:r>
    </w:p>
    <w:p w14:paraId="4E81E1EF" w14:textId="77777777" w:rsidR="00C15537" w:rsidRPr="004B64CE" w:rsidRDefault="002A527B" w:rsidP="009957FD">
      <w:pPr>
        <w:pStyle w:val="i"/>
        <w:spacing w:after="240"/>
        <w:rPr>
          <w:lang w:val="en-IE"/>
        </w:rPr>
      </w:pPr>
      <w:r w:rsidRPr="004B64CE">
        <w:rPr>
          <w:lang w:val="en-IE"/>
        </w:rPr>
        <w:t>ii)</w:t>
      </w:r>
      <w:r w:rsidRPr="004B64CE">
        <w:rPr>
          <w:lang w:val="en-IE"/>
        </w:rPr>
        <w:tab/>
      </w:r>
      <w:r w:rsidR="00C15537" w:rsidRPr="004B64CE">
        <w:rPr>
          <w:lang w:val="en-IE"/>
        </w:rPr>
        <w:t xml:space="preserve">The test </w:t>
      </w:r>
      <w:proofErr w:type="gramStart"/>
      <w:r w:rsidR="00C15537" w:rsidRPr="004B64CE">
        <w:rPr>
          <w:lang w:val="en-IE"/>
        </w:rPr>
        <w:t>is considered to be</w:t>
      </w:r>
      <w:proofErr w:type="gramEnd"/>
      <w:r w:rsidR="00C15537" w:rsidRPr="004B64CE">
        <w:rPr>
          <w:lang w:val="en-IE"/>
        </w:rPr>
        <w:t xml:space="preserve"> positive if the result is above 40. Vaccinated animals will not react to IgA ELISA as their vaginal mucus </w:t>
      </w:r>
      <w:r w:rsidR="006620EE" w:rsidRPr="004B64CE">
        <w:rPr>
          <w:lang w:val="en-IE"/>
        </w:rPr>
        <w:t>contains</w:t>
      </w:r>
      <w:r w:rsidR="00CC3255" w:rsidRPr="004B64CE">
        <w:rPr>
          <w:lang w:val="en-IE"/>
        </w:rPr>
        <w:t xml:space="preserve"> only IgG isotype antibodies.</w:t>
      </w:r>
    </w:p>
    <w:p w14:paraId="4E171E5C" w14:textId="2C6E8F8A" w:rsidR="009957FD" w:rsidRPr="004B64CE" w:rsidRDefault="009957FD" w:rsidP="009957FD">
      <w:pPr>
        <w:pStyle w:val="para1"/>
        <w:spacing w:after="480"/>
        <w:rPr>
          <w:lang w:val="en-IE"/>
        </w:rPr>
      </w:pPr>
      <w:r w:rsidRPr="004B64CE">
        <w:rPr>
          <w:lang w:val="en-IE"/>
        </w:rPr>
        <w:t>An ELISA for the detection of the serum humoral IgG response after vaccination has also been described</w:t>
      </w:r>
      <w:r w:rsidR="00344137" w:rsidRPr="004B64CE">
        <w:rPr>
          <w:lang w:val="en-IE"/>
        </w:rPr>
        <w:t xml:space="preserve"> (</w:t>
      </w:r>
      <w:r w:rsidR="00344137" w:rsidRPr="00A8073A">
        <w:rPr>
          <w:lang w:val="en-IE"/>
        </w:rPr>
        <w:t xml:space="preserve">Cobo </w:t>
      </w:r>
      <w:r w:rsidR="00344137" w:rsidRPr="00A8073A">
        <w:rPr>
          <w:i/>
          <w:lang w:val="en-IE"/>
        </w:rPr>
        <w:t>et al.</w:t>
      </w:r>
      <w:r w:rsidR="00344137" w:rsidRPr="00A8073A">
        <w:rPr>
          <w:lang w:val="en-IE"/>
        </w:rPr>
        <w:t>, 2004</w:t>
      </w:r>
      <w:r w:rsidR="00344137" w:rsidRPr="004B64CE">
        <w:rPr>
          <w:lang w:val="en-IE"/>
        </w:rPr>
        <w:t>)</w:t>
      </w:r>
      <w:r w:rsidRPr="004B64CE">
        <w:rPr>
          <w:lang w:val="en-IE"/>
        </w:rPr>
        <w:t>.</w:t>
      </w:r>
    </w:p>
    <w:p w14:paraId="67C56F01" w14:textId="113F2243" w:rsidR="00F92E72" w:rsidRPr="004B64CE" w:rsidRDefault="00F92E72" w:rsidP="00EE48AB">
      <w:pPr>
        <w:pStyle w:val="A0"/>
        <w:rPr>
          <w:lang w:val="en-IE"/>
        </w:rPr>
      </w:pPr>
      <w:r w:rsidRPr="004B64CE">
        <w:rPr>
          <w:lang w:val="en-IE"/>
        </w:rPr>
        <w:t>c.</w:t>
      </w:r>
      <w:r w:rsidR="005D0B65" w:rsidRPr="004B64CE">
        <w:rPr>
          <w:lang w:val="en-IE"/>
        </w:rPr>
        <w:t xml:space="preserve"> </w:t>
      </w:r>
      <w:r w:rsidR="007B6CCB" w:rsidRPr="004B64CE">
        <w:rPr>
          <w:lang w:val="en-IE"/>
        </w:rPr>
        <w:t xml:space="preserve"> </w:t>
      </w:r>
      <w:r w:rsidRPr="004B64CE">
        <w:rPr>
          <w:lang w:val="en-IE"/>
        </w:rPr>
        <w:t xml:space="preserve">REQUIREMENTS FOR VACCINES </w:t>
      </w:r>
    </w:p>
    <w:p w14:paraId="2BFDD257" w14:textId="060DE77D" w:rsidR="00E61348" w:rsidRPr="004B64CE" w:rsidRDefault="0081377E" w:rsidP="00DA2011">
      <w:pPr>
        <w:pStyle w:val="paraA0"/>
        <w:tabs>
          <w:tab w:val="left" w:pos="7279"/>
        </w:tabs>
        <w:spacing w:after="480"/>
        <w:rPr>
          <w:lang w:val="en-IE"/>
        </w:rPr>
      </w:pPr>
      <w:r w:rsidRPr="004B64CE">
        <w:rPr>
          <w:lang w:val="en-IE"/>
        </w:rPr>
        <w:t xml:space="preserve">There are several commercial vaccines available around the world, however vaccine efficacies have either not been reported for many decades or have not been reported favourably </w:t>
      </w:r>
      <w:r w:rsidRPr="00A8073A">
        <w:rPr>
          <w:lang w:val="en-IE"/>
        </w:rPr>
        <w:t xml:space="preserve">(Cobo </w:t>
      </w:r>
      <w:r w:rsidRPr="00A8073A">
        <w:rPr>
          <w:i/>
          <w:lang w:val="en-IE"/>
        </w:rPr>
        <w:t>et al.</w:t>
      </w:r>
      <w:r w:rsidR="00125F2A" w:rsidRPr="00A8073A">
        <w:rPr>
          <w:i/>
          <w:lang w:val="en-IE"/>
        </w:rPr>
        <w:t>,</w:t>
      </w:r>
      <w:r w:rsidR="00125F2A" w:rsidRPr="00A8073A">
        <w:rPr>
          <w:lang w:val="en-IE"/>
        </w:rPr>
        <w:t xml:space="preserve"> </w:t>
      </w:r>
      <w:r w:rsidRPr="00A8073A">
        <w:rPr>
          <w:lang w:val="en-IE"/>
        </w:rPr>
        <w:t>2003</w:t>
      </w:r>
      <w:r w:rsidRPr="004B64CE">
        <w:rPr>
          <w:lang w:val="en-IE"/>
        </w:rPr>
        <w:t xml:space="preserve">). Certain jurisdictions advocate the use of these </w:t>
      </w:r>
      <w:proofErr w:type="gramStart"/>
      <w:r w:rsidRPr="004B64CE">
        <w:rPr>
          <w:lang w:val="en-IE"/>
        </w:rPr>
        <w:t>vaccines</w:t>
      </w:r>
      <w:r w:rsidR="00740DC3" w:rsidRPr="004B64CE">
        <w:rPr>
          <w:lang w:val="en-IE"/>
        </w:rPr>
        <w:t>,</w:t>
      </w:r>
      <w:proofErr w:type="gramEnd"/>
      <w:r w:rsidR="00E36D67" w:rsidRPr="004B64CE">
        <w:rPr>
          <w:lang w:val="en-IE"/>
        </w:rPr>
        <w:t xml:space="preserve"> however </w:t>
      </w:r>
      <w:r w:rsidR="00BB2535">
        <w:rPr>
          <w:lang w:val="en-IE"/>
        </w:rPr>
        <w:t>WOAH</w:t>
      </w:r>
      <w:r w:rsidR="00E36D67" w:rsidRPr="004B64CE">
        <w:rPr>
          <w:lang w:val="en-IE"/>
        </w:rPr>
        <w:t xml:space="preserve"> is not currently </w:t>
      </w:r>
      <w:proofErr w:type="gramStart"/>
      <w:r w:rsidR="00E36D67" w:rsidRPr="004B64CE">
        <w:rPr>
          <w:lang w:val="en-IE"/>
        </w:rPr>
        <w:t>in a position</w:t>
      </w:r>
      <w:proofErr w:type="gramEnd"/>
      <w:r w:rsidR="00E36D67" w:rsidRPr="004B64CE">
        <w:rPr>
          <w:lang w:val="en-IE"/>
        </w:rPr>
        <w:t xml:space="preserve"> to recommend an international standard for such products</w:t>
      </w:r>
      <w:r w:rsidRPr="004B64CE">
        <w:rPr>
          <w:lang w:val="en-IE"/>
        </w:rPr>
        <w:t>.</w:t>
      </w:r>
    </w:p>
    <w:p w14:paraId="080C1E68" w14:textId="77777777" w:rsidR="00F92E72" w:rsidRPr="004B64CE" w:rsidRDefault="519D8FCD" w:rsidP="6894F07A">
      <w:pPr>
        <w:pStyle w:val="A0"/>
        <w:spacing w:after="200"/>
        <w:rPr>
          <w:sz w:val="22"/>
          <w:szCs w:val="22"/>
          <w:lang w:val="en-IE"/>
        </w:rPr>
      </w:pPr>
      <w:r w:rsidRPr="6894F07A">
        <w:rPr>
          <w:sz w:val="22"/>
          <w:szCs w:val="22"/>
          <w:lang w:val="en-IE"/>
        </w:rPr>
        <w:t>REFERENCES</w:t>
      </w:r>
    </w:p>
    <w:p w14:paraId="53F730FB" w14:textId="77777777" w:rsidR="00103A63" w:rsidRPr="004B64CE" w:rsidRDefault="009E3333" w:rsidP="00925D99">
      <w:pPr>
        <w:pStyle w:val="Ref"/>
        <w:spacing w:after="200"/>
        <w:rPr>
          <w:lang w:val="it-IT"/>
        </w:rPr>
      </w:pPr>
      <w:r w:rsidRPr="004B64CE">
        <w:rPr>
          <w:smallCaps/>
          <w:lang w:val="en-IE"/>
        </w:rPr>
        <w:t>Abril</w:t>
      </w:r>
      <w:r w:rsidR="00103A63" w:rsidRPr="004B64CE">
        <w:rPr>
          <w:smallCaps/>
          <w:lang w:val="en-IE"/>
        </w:rPr>
        <w:t xml:space="preserve"> C., </w:t>
      </w:r>
      <w:proofErr w:type="spellStart"/>
      <w:r w:rsidR="00103A63" w:rsidRPr="004B64CE">
        <w:rPr>
          <w:smallCaps/>
          <w:lang w:val="en-IE"/>
        </w:rPr>
        <w:t>Vil</w:t>
      </w:r>
      <w:r w:rsidRPr="004B64CE">
        <w:rPr>
          <w:smallCaps/>
          <w:lang w:val="en-IE"/>
        </w:rPr>
        <w:t>ei</w:t>
      </w:r>
      <w:proofErr w:type="spellEnd"/>
      <w:r w:rsidRPr="004B64CE">
        <w:rPr>
          <w:smallCaps/>
          <w:lang w:val="en-IE"/>
        </w:rPr>
        <w:t xml:space="preserve"> E.M., </w:t>
      </w:r>
      <w:proofErr w:type="spellStart"/>
      <w:r w:rsidRPr="004B64CE">
        <w:rPr>
          <w:smallCaps/>
          <w:lang w:val="en-IE"/>
        </w:rPr>
        <w:t>Brodard</w:t>
      </w:r>
      <w:proofErr w:type="spellEnd"/>
      <w:r w:rsidRPr="004B64CE">
        <w:rPr>
          <w:smallCaps/>
          <w:lang w:val="en-IE"/>
        </w:rPr>
        <w:t xml:space="preserve"> I., </w:t>
      </w:r>
      <w:proofErr w:type="spellStart"/>
      <w:r w:rsidRPr="004B64CE">
        <w:rPr>
          <w:smallCaps/>
          <w:lang w:val="en-IE"/>
        </w:rPr>
        <w:t>Burnens</w:t>
      </w:r>
      <w:proofErr w:type="spellEnd"/>
      <w:r w:rsidRPr="004B64CE">
        <w:rPr>
          <w:smallCaps/>
          <w:lang w:val="en-IE"/>
        </w:rPr>
        <w:t xml:space="preserve"> A., Frey J. &amp; </w:t>
      </w:r>
      <w:proofErr w:type="spellStart"/>
      <w:r w:rsidRPr="004B64CE">
        <w:rPr>
          <w:smallCaps/>
          <w:lang w:val="en-IE"/>
        </w:rPr>
        <w:t>Miserez</w:t>
      </w:r>
      <w:proofErr w:type="spellEnd"/>
      <w:r w:rsidR="00103A63" w:rsidRPr="004B64CE">
        <w:rPr>
          <w:smallCaps/>
          <w:lang w:val="en-IE"/>
        </w:rPr>
        <w:t xml:space="preserve"> R</w:t>
      </w:r>
      <w:r w:rsidR="00103A63" w:rsidRPr="004B64CE">
        <w:rPr>
          <w:lang w:val="en-IE"/>
        </w:rPr>
        <w:t xml:space="preserve">. (2007). Discovery of Insertion Element ISCfe1: A new tool for Campylobacter </w:t>
      </w:r>
      <w:proofErr w:type="spellStart"/>
      <w:r w:rsidR="00103A63" w:rsidRPr="004B64CE">
        <w:rPr>
          <w:lang w:val="en-IE"/>
        </w:rPr>
        <w:t>fetus</w:t>
      </w:r>
      <w:proofErr w:type="spellEnd"/>
      <w:r w:rsidR="00103A63" w:rsidRPr="004B64CE">
        <w:rPr>
          <w:lang w:val="en-IE"/>
        </w:rPr>
        <w:t xml:space="preserve"> subspecies differentiation. </w:t>
      </w:r>
      <w:r w:rsidR="007A5A70" w:rsidRPr="004B64CE">
        <w:rPr>
          <w:i/>
          <w:lang w:val="it-IT"/>
        </w:rPr>
        <w:t>Clin. Microbiol. Infect</w:t>
      </w:r>
      <w:r w:rsidR="007A5A70" w:rsidRPr="004B64CE">
        <w:rPr>
          <w:lang w:val="it-IT"/>
        </w:rPr>
        <w:t>.</w:t>
      </w:r>
      <w:r w:rsidRPr="004B64CE">
        <w:rPr>
          <w:lang w:val="it-IT"/>
        </w:rPr>
        <w:t>,</w:t>
      </w:r>
      <w:r w:rsidR="007A5A70" w:rsidRPr="004B64CE">
        <w:rPr>
          <w:lang w:val="it-IT"/>
        </w:rPr>
        <w:t xml:space="preserve"> </w:t>
      </w:r>
      <w:r w:rsidR="007A5A70" w:rsidRPr="004B64CE">
        <w:rPr>
          <w:b/>
          <w:lang w:val="it-IT"/>
        </w:rPr>
        <w:t>13</w:t>
      </w:r>
      <w:r w:rsidR="007A5A70" w:rsidRPr="004B64CE">
        <w:rPr>
          <w:lang w:val="it-IT"/>
        </w:rPr>
        <w:t>, 993</w:t>
      </w:r>
      <w:r w:rsidRPr="004B64CE">
        <w:rPr>
          <w:lang w:val="it-IT"/>
        </w:rPr>
        <w:t>–</w:t>
      </w:r>
      <w:r w:rsidR="007A5A70" w:rsidRPr="004B64CE">
        <w:rPr>
          <w:lang w:val="it-IT"/>
        </w:rPr>
        <w:t xml:space="preserve">1000. </w:t>
      </w:r>
    </w:p>
    <w:p w14:paraId="4D1EE5AC" w14:textId="77777777" w:rsidR="009E3333" w:rsidRPr="00DD0F67" w:rsidRDefault="009E3333" w:rsidP="00DD0F67">
      <w:pPr>
        <w:pStyle w:val="Ref"/>
        <w:rPr>
          <w:lang w:val="en-IE"/>
        </w:rPr>
      </w:pPr>
      <w:r w:rsidRPr="00DD0F67">
        <w:rPr>
          <w:smallCaps/>
          <w:lang w:val="it-IT"/>
        </w:rPr>
        <w:t>Bessede E., Solecki O., Sifre E., Labadi L. &amp; Megraud F</w:t>
      </w:r>
      <w:r w:rsidRPr="00DD0F67">
        <w:rPr>
          <w:lang w:val="it-IT"/>
        </w:rPr>
        <w:t xml:space="preserve">. (2011). </w:t>
      </w:r>
      <w:r w:rsidRPr="00DD0F67">
        <w:rPr>
          <w:rStyle w:val="maintitle"/>
          <w:lang w:val="en-IE"/>
        </w:rPr>
        <w:t xml:space="preserve">Identification of </w:t>
      </w:r>
      <w:r w:rsidRPr="00DD0F67">
        <w:rPr>
          <w:rStyle w:val="Emphasis"/>
          <w:lang w:val="en-IE"/>
        </w:rPr>
        <w:t>Campylobacter</w:t>
      </w:r>
      <w:r w:rsidRPr="00DD0F67">
        <w:rPr>
          <w:rStyle w:val="maintitle"/>
          <w:lang w:val="en-IE"/>
        </w:rPr>
        <w:t xml:space="preserve"> species and related organisms by matrix assisted laser desorption ionization–time of flight (MALDI-TOF) mass spectrometry. </w:t>
      </w:r>
      <w:r w:rsidR="00A0057C" w:rsidRPr="00DD0F67">
        <w:rPr>
          <w:rStyle w:val="maintitle"/>
          <w:i/>
          <w:lang w:val="en-IE"/>
        </w:rPr>
        <w:t xml:space="preserve">Clin. </w:t>
      </w:r>
      <w:proofErr w:type="spellStart"/>
      <w:r w:rsidR="00A0057C" w:rsidRPr="00DD0F67">
        <w:rPr>
          <w:rStyle w:val="maintitle"/>
          <w:i/>
          <w:lang w:val="en-IE"/>
        </w:rPr>
        <w:t>Microbio</w:t>
      </w:r>
      <w:proofErr w:type="spellEnd"/>
      <w:r w:rsidR="00A0057C" w:rsidRPr="00DD0F67">
        <w:rPr>
          <w:rStyle w:val="maintitle"/>
          <w:i/>
          <w:lang w:val="en-IE"/>
        </w:rPr>
        <w:t>. Infect</w:t>
      </w:r>
      <w:r w:rsidR="00A0057C" w:rsidRPr="00DD0F67">
        <w:rPr>
          <w:rStyle w:val="maintitle"/>
          <w:lang w:val="en-IE"/>
        </w:rPr>
        <w:t xml:space="preserve">., </w:t>
      </w:r>
      <w:r w:rsidR="00A0057C" w:rsidRPr="00DD0F67">
        <w:rPr>
          <w:rStyle w:val="maintitle"/>
          <w:b/>
          <w:lang w:val="en-IE"/>
        </w:rPr>
        <w:t>17</w:t>
      </w:r>
      <w:r w:rsidR="00A0057C" w:rsidRPr="00DD0F67">
        <w:rPr>
          <w:rStyle w:val="maintitle"/>
          <w:lang w:val="en-IE"/>
        </w:rPr>
        <w:t>, 1735–1739.</w:t>
      </w:r>
    </w:p>
    <w:p w14:paraId="6E2DEC8D" w14:textId="24CFA22A" w:rsidR="009E3333" w:rsidRPr="00112371" w:rsidRDefault="009E3333" w:rsidP="00925D99">
      <w:pPr>
        <w:pStyle w:val="Ref"/>
        <w:spacing w:after="200"/>
        <w:rPr>
          <w:lang w:val="en-IE"/>
        </w:rPr>
      </w:pPr>
      <w:hyperlink r:id="rId22" w:history="1">
        <w:r w:rsidRPr="004B64CE">
          <w:rPr>
            <w:rStyle w:val="highlight"/>
            <w:smallCaps/>
            <w:lang w:val="en-IE"/>
          </w:rPr>
          <w:t>Brooks</w:t>
        </w:r>
        <w:r w:rsidRPr="004B64CE">
          <w:rPr>
            <w:rStyle w:val="Hyperlink"/>
            <w:smallCaps/>
            <w:color w:val="auto"/>
            <w:lang w:val="en-IE"/>
          </w:rPr>
          <w:t xml:space="preserve"> </w:t>
        </w:r>
        <w:proofErr w:type="gramStart"/>
        <w:r w:rsidRPr="004B64CE">
          <w:rPr>
            <w:rStyle w:val="Hyperlink"/>
            <w:smallCaps/>
            <w:color w:val="auto"/>
            <w:lang w:val="en-IE"/>
          </w:rPr>
          <w:t>B.W</w:t>
        </w:r>
        <w:proofErr w:type="gramEnd"/>
      </w:hyperlink>
      <w:r w:rsidRPr="004B64CE">
        <w:rPr>
          <w:smallCaps/>
          <w:lang w:val="en-IE"/>
        </w:rPr>
        <w:t xml:space="preserve">., </w:t>
      </w:r>
      <w:r w:rsidRPr="00D02771">
        <w:rPr>
          <w:smallCaps/>
          <w:lang w:val="en-IE"/>
        </w:rPr>
        <w:t>Devenish J</w:t>
      </w:r>
      <w:r w:rsidRPr="004B64CE">
        <w:rPr>
          <w:smallCaps/>
          <w:lang w:val="en-IE"/>
        </w:rPr>
        <w:t xml:space="preserve">., </w:t>
      </w:r>
      <w:r w:rsidRPr="00D02771">
        <w:rPr>
          <w:smallCaps/>
          <w:lang w:val="en-IE"/>
        </w:rPr>
        <w:t>Lutze-Wallace C.L</w:t>
      </w:r>
      <w:r w:rsidRPr="004B64CE">
        <w:rPr>
          <w:smallCaps/>
          <w:lang w:val="en-IE"/>
        </w:rPr>
        <w:t xml:space="preserve">., </w:t>
      </w:r>
      <w:r w:rsidRPr="00D02771">
        <w:rPr>
          <w:smallCaps/>
          <w:lang w:val="en-IE"/>
        </w:rPr>
        <w:t>Milnes D</w:t>
      </w:r>
      <w:r w:rsidRPr="004B64CE">
        <w:rPr>
          <w:smallCaps/>
          <w:lang w:val="en-IE"/>
        </w:rPr>
        <w:t xml:space="preserve">., </w:t>
      </w:r>
      <w:r w:rsidRPr="00D02771">
        <w:rPr>
          <w:smallCaps/>
          <w:lang w:val="en-IE"/>
        </w:rPr>
        <w:t>Robertson R.H</w:t>
      </w:r>
      <w:r w:rsidRPr="004B64CE">
        <w:rPr>
          <w:smallCaps/>
          <w:lang w:val="en-IE"/>
        </w:rPr>
        <w:t xml:space="preserve">. &amp; </w:t>
      </w:r>
      <w:r w:rsidRPr="00D02771">
        <w:rPr>
          <w:smallCaps/>
          <w:lang w:val="en-IE"/>
        </w:rPr>
        <w:t>Berlie-</w:t>
      </w:r>
      <w:proofErr w:type="spellStart"/>
      <w:r w:rsidRPr="00D02771">
        <w:rPr>
          <w:smallCaps/>
          <w:lang w:val="en-IE"/>
        </w:rPr>
        <w:t>Surujballi</w:t>
      </w:r>
      <w:proofErr w:type="spellEnd"/>
      <w:r w:rsidRPr="00D02771">
        <w:rPr>
          <w:smallCaps/>
          <w:lang w:val="en-IE"/>
        </w:rPr>
        <w:t xml:space="preserve"> G</w:t>
      </w:r>
      <w:r w:rsidRPr="004B64CE">
        <w:rPr>
          <w:smallCaps/>
          <w:lang w:val="en-IE"/>
        </w:rPr>
        <w:t xml:space="preserve">. </w:t>
      </w:r>
      <w:r w:rsidRPr="004B64CE">
        <w:rPr>
          <w:lang w:val="en-IE"/>
        </w:rPr>
        <w:t xml:space="preserve">(2004). Evaluation of a monoclonal antibody-based enzyme-linked immunosorbent assay for detection of </w:t>
      </w:r>
      <w:r w:rsidRPr="004B64CE">
        <w:rPr>
          <w:rStyle w:val="highlight"/>
          <w:i/>
          <w:lang w:val="en-IE"/>
        </w:rPr>
        <w:t>Campylobacter</w:t>
      </w:r>
      <w:r w:rsidRPr="004B64CE">
        <w:rPr>
          <w:i/>
          <w:lang w:val="en-IE"/>
        </w:rPr>
        <w:t xml:space="preserve"> </w:t>
      </w:r>
      <w:proofErr w:type="spellStart"/>
      <w:r w:rsidRPr="004B64CE">
        <w:rPr>
          <w:i/>
          <w:lang w:val="en-IE"/>
        </w:rPr>
        <w:t>fetus</w:t>
      </w:r>
      <w:proofErr w:type="spellEnd"/>
      <w:r w:rsidRPr="004B64CE">
        <w:rPr>
          <w:lang w:val="en-IE"/>
        </w:rPr>
        <w:t xml:space="preserve"> in bovine preputial washing and vaginal mucus samples. </w:t>
      </w:r>
      <w:r w:rsidRPr="00112371">
        <w:rPr>
          <w:i/>
          <w:lang w:val="en-IE"/>
        </w:rPr>
        <w:t xml:space="preserve">Vet. </w:t>
      </w:r>
      <w:proofErr w:type="spellStart"/>
      <w:r w:rsidRPr="00112371">
        <w:rPr>
          <w:i/>
          <w:lang w:val="en-IE"/>
        </w:rPr>
        <w:t>Microbiol</w:t>
      </w:r>
      <w:proofErr w:type="spellEnd"/>
      <w:r w:rsidRPr="00112371">
        <w:rPr>
          <w:i/>
          <w:lang w:val="en-IE"/>
        </w:rPr>
        <w:t xml:space="preserve">., </w:t>
      </w:r>
      <w:r w:rsidRPr="00112371">
        <w:rPr>
          <w:b/>
          <w:lang w:val="en-IE"/>
        </w:rPr>
        <w:t>103</w:t>
      </w:r>
      <w:r w:rsidRPr="00112371">
        <w:rPr>
          <w:lang w:val="en-IE"/>
        </w:rPr>
        <w:t xml:space="preserve"> (1–2), 77–84.</w:t>
      </w:r>
    </w:p>
    <w:p w14:paraId="72D8CB11" w14:textId="77777777" w:rsidR="00F96A96" w:rsidRPr="00112371" w:rsidRDefault="00D3231B" w:rsidP="00925D99">
      <w:pPr>
        <w:pStyle w:val="Ref"/>
        <w:spacing w:after="200"/>
        <w:rPr>
          <w:lang w:val="en-IE"/>
        </w:rPr>
      </w:pPr>
      <w:r w:rsidRPr="00112371">
        <w:rPr>
          <w:smallCaps/>
          <w:lang w:val="en-IE"/>
        </w:rPr>
        <w:t>Brooks B.W., Robertson R.H., Lutze-Wallace C.L. &amp; Pfahler W.</w:t>
      </w:r>
      <w:r w:rsidRPr="00112371">
        <w:rPr>
          <w:lang w:val="en-IE"/>
        </w:rPr>
        <w:t xml:space="preserve"> (2002). Monoclonal antibodies specific for </w:t>
      </w:r>
      <w:r w:rsidRPr="00112371">
        <w:rPr>
          <w:i/>
          <w:lang w:val="en-IE"/>
        </w:rPr>
        <w:t xml:space="preserve">Campylobacter </w:t>
      </w:r>
      <w:proofErr w:type="spellStart"/>
      <w:r w:rsidRPr="00112371">
        <w:rPr>
          <w:i/>
          <w:lang w:val="en-IE"/>
        </w:rPr>
        <w:t>fetus</w:t>
      </w:r>
      <w:proofErr w:type="spellEnd"/>
      <w:r w:rsidRPr="00112371">
        <w:rPr>
          <w:lang w:val="en-IE"/>
        </w:rPr>
        <w:t xml:space="preserve"> lipopolysaccharides. </w:t>
      </w:r>
      <w:r w:rsidRPr="00112371">
        <w:rPr>
          <w:i/>
          <w:lang w:val="en-IE"/>
        </w:rPr>
        <w:t xml:space="preserve">Vet. </w:t>
      </w:r>
      <w:proofErr w:type="spellStart"/>
      <w:r w:rsidRPr="00112371">
        <w:rPr>
          <w:i/>
          <w:lang w:val="en-IE"/>
        </w:rPr>
        <w:t>Microbiol</w:t>
      </w:r>
      <w:proofErr w:type="spellEnd"/>
      <w:r w:rsidRPr="00112371">
        <w:rPr>
          <w:lang w:val="en-IE"/>
        </w:rPr>
        <w:t xml:space="preserve">., </w:t>
      </w:r>
      <w:r w:rsidRPr="00112371">
        <w:rPr>
          <w:b/>
          <w:lang w:val="en-IE"/>
        </w:rPr>
        <w:t>87</w:t>
      </w:r>
      <w:r w:rsidRPr="00112371">
        <w:rPr>
          <w:lang w:val="en-IE"/>
        </w:rPr>
        <w:t>, 37–49</w:t>
      </w:r>
      <w:r w:rsidR="00F96A96" w:rsidRPr="00112371">
        <w:rPr>
          <w:lang w:val="en-IE"/>
        </w:rPr>
        <w:t>.</w:t>
      </w:r>
    </w:p>
    <w:p w14:paraId="01F3301C" w14:textId="77777777" w:rsidR="00F96A96" w:rsidRPr="004B64CE" w:rsidRDefault="00F96A96" w:rsidP="00925D99">
      <w:pPr>
        <w:pStyle w:val="Ref"/>
        <w:spacing w:after="200"/>
        <w:rPr>
          <w:lang w:val="en-IE"/>
        </w:rPr>
      </w:pPr>
      <w:r w:rsidRPr="00112371">
        <w:rPr>
          <w:lang w:val="en-IE"/>
        </w:rPr>
        <w:lastRenderedPageBreak/>
        <w:t>C</w:t>
      </w:r>
      <w:r w:rsidR="00D3231B" w:rsidRPr="00112371">
        <w:rPr>
          <w:smallCaps/>
          <w:lang w:val="en-IE"/>
        </w:rPr>
        <w:t>ampero</w:t>
      </w:r>
      <w:r w:rsidRPr="00112371">
        <w:rPr>
          <w:smallCaps/>
          <w:lang w:val="en-IE"/>
        </w:rPr>
        <w:t xml:space="preserve"> </w:t>
      </w:r>
      <w:r w:rsidRPr="00112371">
        <w:rPr>
          <w:lang w:val="en-IE"/>
        </w:rPr>
        <w:t>C</w:t>
      </w:r>
      <w:r w:rsidR="00D3231B" w:rsidRPr="00112371">
        <w:rPr>
          <w:smallCaps/>
          <w:lang w:val="en-IE"/>
        </w:rPr>
        <w:t>.</w:t>
      </w:r>
      <w:r w:rsidRPr="00112371">
        <w:rPr>
          <w:lang w:val="en-IE"/>
        </w:rPr>
        <w:t>M</w:t>
      </w:r>
      <w:r w:rsidRPr="00112371">
        <w:rPr>
          <w:smallCaps/>
          <w:lang w:val="en-IE"/>
        </w:rPr>
        <w:t>.</w:t>
      </w:r>
      <w:r w:rsidRPr="00112371">
        <w:rPr>
          <w:lang w:val="en-IE"/>
        </w:rPr>
        <w:t>, M</w:t>
      </w:r>
      <w:r w:rsidRPr="00112371">
        <w:rPr>
          <w:smallCaps/>
          <w:lang w:val="en-IE"/>
        </w:rPr>
        <w:t>oore</w:t>
      </w:r>
      <w:r w:rsidR="00D3231B" w:rsidRPr="00112371">
        <w:rPr>
          <w:lang w:val="en-IE"/>
        </w:rPr>
        <w:t xml:space="preserve"> D</w:t>
      </w:r>
      <w:r w:rsidR="00D3231B" w:rsidRPr="00112371">
        <w:rPr>
          <w:smallCaps/>
          <w:lang w:val="en-IE"/>
        </w:rPr>
        <w:t>.</w:t>
      </w:r>
      <w:r w:rsidR="00D3231B" w:rsidRPr="00112371">
        <w:rPr>
          <w:lang w:val="en-IE"/>
        </w:rPr>
        <w:t>P</w:t>
      </w:r>
      <w:r w:rsidR="00D3231B" w:rsidRPr="00112371">
        <w:rPr>
          <w:smallCaps/>
          <w:lang w:val="en-IE"/>
        </w:rPr>
        <w:t>.</w:t>
      </w:r>
      <w:r w:rsidRPr="00112371">
        <w:rPr>
          <w:lang w:val="en-IE"/>
        </w:rPr>
        <w:t>, O</w:t>
      </w:r>
      <w:r w:rsidRPr="00112371">
        <w:rPr>
          <w:smallCaps/>
          <w:lang w:val="en-IE"/>
        </w:rPr>
        <w:t>deon</w:t>
      </w:r>
      <w:r w:rsidR="00D3231B" w:rsidRPr="00112371">
        <w:rPr>
          <w:lang w:val="en-IE"/>
        </w:rPr>
        <w:t xml:space="preserve"> A</w:t>
      </w:r>
      <w:r w:rsidR="00D3231B" w:rsidRPr="00112371">
        <w:rPr>
          <w:smallCaps/>
          <w:lang w:val="en-IE"/>
        </w:rPr>
        <w:t>.</w:t>
      </w:r>
      <w:r w:rsidR="00D3231B" w:rsidRPr="00112371">
        <w:rPr>
          <w:lang w:val="en-IE"/>
        </w:rPr>
        <w:t>C</w:t>
      </w:r>
      <w:r w:rsidR="00D3231B" w:rsidRPr="00112371">
        <w:rPr>
          <w:smallCaps/>
          <w:lang w:val="en-IE"/>
        </w:rPr>
        <w:t>.</w:t>
      </w:r>
      <w:r w:rsidRPr="00112371">
        <w:rPr>
          <w:lang w:val="en-IE"/>
        </w:rPr>
        <w:t>, C</w:t>
      </w:r>
      <w:r w:rsidRPr="00112371">
        <w:rPr>
          <w:smallCaps/>
          <w:lang w:val="en-IE"/>
        </w:rPr>
        <w:t>ipolla</w:t>
      </w:r>
      <w:r w:rsidR="00D3231B" w:rsidRPr="00112371">
        <w:rPr>
          <w:lang w:val="en-IE"/>
        </w:rPr>
        <w:t xml:space="preserve"> A</w:t>
      </w:r>
      <w:r w:rsidR="00D3231B" w:rsidRPr="00112371">
        <w:rPr>
          <w:smallCaps/>
          <w:lang w:val="en-IE"/>
        </w:rPr>
        <w:t>.</w:t>
      </w:r>
      <w:r w:rsidR="00D3231B" w:rsidRPr="00112371">
        <w:rPr>
          <w:lang w:val="en-IE"/>
        </w:rPr>
        <w:t>L</w:t>
      </w:r>
      <w:r w:rsidR="00D3231B" w:rsidRPr="00112371">
        <w:rPr>
          <w:smallCaps/>
          <w:lang w:val="en-IE"/>
        </w:rPr>
        <w:t>.</w:t>
      </w:r>
      <w:r w:rsidRPr="00112371">
        <w:rPr>
          <w:lang w:val="en-IE"/>
        </w:rPr>
        <w:t xml:space="preserve"> </w:t>
      </w:r>
      <w:r w:rsidR="00D3231B" w:rsidRPr="00112371">
        <w:rPr>
          <w:lang w:val="en-IE"/>
        </w:rPr>
        <w:t>&amp;</w:t>
      </w:r>
      <w:r w:rsidRPr="00112371">
        <w:rPr>
          <w:lang w:val="en-IE"/>
        </w:rPr>
        <w:t xml:space="preserve"> O</w:t>
      </w:r>
      <w:r w:rsidRPr="00112371">
        <w:rPr>
          <w:smallCaps/>
          <w:lang w:val="en-IE"/>
        </w:rPr>
        <w:t>driozola</w:t>
      </w:r>
      <w:r w:rsidR="00D3231B" w:rsidRPr="00112371">
        <w:rPr>
          <w:lang w:val="en-IE"/>
        </w:rPr>
        <w:t xml:space="preserve"> E</w:t>
      </w:r>
      <w:r w:rsidR="00D3231B" w:rsidRPr="00112371">
        <w:rPr>
          <w:smallCaps/>
          <w:lang w:val="en-IE"/>
        </w:rPr>
        <w:t>.</w:t>
      </w:r>
      <w:r w:rsidRPr="00112371">
        <w:rPr>
          <w:lang w:val="en-IE"/>
        </w:rPr>
        <w:t xml:space="preserve"> (2003). </w:t>
      </w:r>
      <w:r w:rsidRPr="004B64CE">
        <w:rPr>
          <w:lang w:val="en-IE"/>
        </w:rPr>
        <w:t xml:space="preserve">Aetiology of bovine abortion in Argentina. </w:t>
      </w:r>
      <w:r w:rsidRPr="004B64CE">
        <w:rPr>
          <w:i/>
          <w:iCs/>
          <w:lang w:val="en-IE"/>
        </w:rPr>
        <w:t>Vet. Res. Commun</w:t>
      </w:r>
      <w:r w:rsidRPr="004B64CE">
        <w:rPr>
          <w:lang w:val="en-IE"/>
        </w:rPr>
        <w:t>.</w:t>
      </w:r>
      <w:r w:rsidR="00D3231B" w:rsidRPr="004B64CE">
        <w:rPr>
          <w:lang w:val="en-IE"/>
        </w:rPr>
        <w:t>,</w:t>
      </w:r>
      <w:r w:rsidRPr="004B64CE">
        <w:rPr>
          <w:lang w:val="en-IE"/>
        </w:rPr>
        <w:t xml:space="preserve"> </w:t>
      </w:r>
      <w:r w:rsidRPr="004B64CE">
        <w:rPr>
          <w:b/>
          <w:lang w:val="en-IE"/>
        </w:rPr>
        <w:t>27</w:t>
      </w:r>
      <w:r w:rsidR="00D3231B" w:rsidRPr="004B64CE">
        <w:rPr>
          <w:bCs/>
          <w:lang w:val="en-IE"/>
        </w:rPr>
        <w:t xml:space="preserve">, </w:t>
      </w:r>
      <w:r w:rsidRPr="004B64CE">
        <w:rPr>
          <w:lang w:val="en-IE"/>
        </w:rPr>
        <w:t>359</w:t>
      </w:r>
      <w:r w:rsidR="00D3231B" w:rsidRPr="004B64CE">
        <w:rPr>
          <w:lang w:val="en-IE"/>
        </w:rPr>
        <w:t>–</w:t>
      </w:r>
      <w:r w:rsidRPr="004B64CE">
        <w:rPr>
          <w:lang w:val="en-IE"/>
        </w:rPr>
        <w:t>369.</w:t>
      </w:r>
    </w:p>
    <w:p w14:paraId="6989490F" w14:textId="77777777" w:rsidR="000720D0" w:rsidRPr="004B64CE" w:rsidRDefault="000720D0" w:rsidP="00925D99">
      <w:pPr>
        <w:pStyle w:val="Ref"/>
        <w:spacing w:after="200"/>
        <w:rPr>
          <w:lang w:val="en-IE"/>
        </w:rPr>
      </w:pPr>
      <w:r w:rsidRPr="004B64CE">
        <w:rPr>
          <w:smallCaps/>
          <w:lang w:val="en-IE"/>
        </w:rPr>
        <w:t>Chang W</w:t>
      </w:r>
      <w:r w:rsidR="009E3333" w:rsidRPr="004B64CE">
        <w:rPr>
          <w:smallCaps/>
          <w:lang w:val="en-IE"/>
        </w:rPr>
        <w:t>.</w:t>
      </w:r>
      <w:r w:rsidRPr="004B64CE">
        <w:rPr>
          <w:smallCaps/>
          <w:lang w:val="en-IE"/>
        </w:rPr>
        <w:t xml:space="preserve"> &amp; Ogg J.E.</w:t>
      </w:r>
      <w:r w:rsidRPr="004B64CE">
        <w:rPr>
          <w:lang w:val="en-IE"/>
        </w:rPr>
        <w:t xml:space="preserve"> (1971). Transduction and mutation to glycine tolerance in </w:t>
      </w:r>
      <w:r w:rsidRPr="004B64CE">
        <w:rPr>
          <w:i/>
          <w:lang w:val="en-IE"/>
        </w:rPr>
        <w:t xml:space="preserve">Vibrio </w:t>
      </w:r>
      <w:proofErr w:type="spellStart"/>
      <w:r w:rsidRPr="004B64CE">
        <w:rPr>
          <w:i/>
          <w:lang w:val="en-IE"/>
        </w:rPr>
        <w:t>fetus</w:t>
      </w:r>
      <w:proofErr w:type="spellEnd"/>
      <w:r w:rsidRPr="004B64CE">
        <w:rPr>
          <w:lang w:val="en-IE"/>
        </w:rPr>
        <w:t xml:space="preserve">. </w:t>
      </w:r>
      <w:r w:rsidRPr="004B64CE">
        <w:rPr>
          <w:i/>
          <w:lang w:val="en-IE"/>
        </w:rPr>
        <w:t>Am. J. Vet. Res</w:t>
      </w:r>
      <w:r w:rsidRPr="004B64CE">
        <w:rPr>
          <w:lang w:val="en-IE"/>
        </w:rPr>
        <w:t>.</w:t>
      </w:r>
      <w:r w:rsidR="009E3333" w:rsidRPr="004B64CE">
        <w:rPr>
          <w:lang w:val="en-IE"/>
        </w:rPr>
        <w:t>,</w:t>
      </w:r>
      <w:r w:rsidRPr="004B64CE">
        <w:rPr>
          <w:lang w:val="en-IE"/>
        </w:rPr>
        <w:t xml:space="preserve"> </w:t>
      </w:r>
      <w:r w:rsidRPr="004B64CE">
        <w:rPr>
          <w:b/>
          <w:lang w:val="en-IE"/>
        </w:rPr>
        <w:t>32</w:t>
      </w:r>
      <w:r w:rsidR="009E3333" w:rsidRPr="004B64CE">
        <w:rPr>
          <w:lang w:val="en-IE"/>
        </w:rPr>
        <w:t xml:space="preserve">, </w:t>
      </w:r>
      <w:r w:rsidRPr="004B64CE">
        <w:rPr>
          <w:lang w:val="en-IE"/>
        </w:rPr>
        <w:t>649</w:t>
      </w:r>
      <w:r w:rsidR="009E3333" w:rsidRPr="004B64CE">
        <w:rPr>
          <w:lang w:val="en-IE"/>
        </w:rPr>
        <w:t>–</w:t>
      </w:r>
      <w:r w:rsidRPr="004B64CE">
        <w:rPr>
          <w:lang w:val="en-IE"/>
        </w:rPr>
        <w:t>653.</w:t>
      </w:r>
    </w:p>
    <w:p w14:paraId="52C4A8B4" w14:textId="77777777" w:rsidR="00F96A96" w:rsidRPr="00420048" w:rsidRDefault="00D3231B" w:rsidP="00925D99">
      <w:pPr>
        <w:pStyle w:val="Ref"/>
        <w:spacing w:after="200"/>
        <w:rPr>
          <w:lang w:val="it-IT"/>
        </w:rPr>
      </w:pPr>
      <w:r w:rsidRPr="004B64CE">
        <w:rPr>
          <w:smallCaps/>
          <w:lang w:val="en-IE"/>
        </w:rPr>
        <w:t>Clarke B.L. &amp; Dufty J.H</w:t>
      </w:r>
      <w:r w:rsidRPr="004B64CE">
        <w:rPr>
          <w:lang w:val="en-IE"/>
        </w:rPr>
        <w:t xml:space="preserve">. (1978). Isolation of </w:t>
      </w:r>
      <w:r w:rsidRPr="004B64CE">
        <w:rPr>
          <w:i/>
          <w:lang w:val="en-IE"/>
        </w:rPr>
        <w:t xml:space="preserve">Campylobacter </w:t>
      </w:r>
      <w:proofErr w:type="spellStart"/>
      <w:r w:rsidRPr="004B64CE">
        <w:rPr>
          <w:i/>
          <w:lang w:val="en-IE"/>
        </w:rPr>
        <w:t>fetus</w:t>
      </w:r>
      <w:proofErr w:type="spellEnd"/>
      <w:r w:rsidRPr="004B64CE">
        <w:rPr>
          <w:lang w:val="en-IE"/>
        </w:rPr>
        <w:t xml:space="preserve"> from bulls. </w:t>
      </w:r>
      <w:r w:rsidRPr="00420048">
        <w:rPr>
          <w:i/>
          <w:lang w:val="it-IT"/>
        </w:rPr>
        <w:t>Aust. Vet. J.</w:t>
      </w:r>
      <w:r w:rsidRPr="00420048">
        <w:rPr>
          <w:lang w:val="it-IT"/>
        </w:rPr>
        <w:t xml:space="preserve">, </w:t>
      </w:r>
      <w:r w:rsidRPr="00420048">
        <w:rPr>
          <w:b/>
          <w:lang w:val="it-IT"/>
        </w:rPr>
        <w:t>54</w:t>
      </w:r>
      <w:r w:rsidRPr="00420048">
        <w:rPr>
          <w:lang w:val="it-IT"/>
        </w:rPr>
        <w:t>, 262–263</w:t>
      </w:r>
      <w:r w:rsidR="00F96A96" w:rsidRPr="00420048">
        <w:rPr>
          <w:lang w:val="it-IT"/>
        </w:rPr>
        <w:t>.</w:t>
      </w:r>
    </w:p>
    <w:p w14:paraId="44D7719B" w14:textId="27A79E86" w:rsidR="0056276E" w:rsidRPr="004B64CE" w:rsidRDefault="0056276E" w:rsidP="0056276E">
      <w:pPr>
        <w:pStyle w:val="Ref"/>
        <w:rPr>
          <w:lang w:val="en-IE"/>
        </w:rPr>
      </w:pPr>
      <w:r w:rsidRPr="004B64CE">
        <w:rPr>
          <w:rStyle w:val="highlight"/>
          <w:smallCaps/>
          <w:lang w:val="it-IT"/>
        </w:rPr>
        <w:t>Cobo</w:t>
      </w:r>
      <w:r w:rsidRPr="004B64CE">
        <w:rPr>
          <w:smallCaps/>
          <w:lang w:val="it-IT"/>
        </w:rPr>
        <w:t xml:space="preserve"> E.R., Cipolla A., Morsella C., Cano D. &amp; Campero C</w:t>
      </w:r>
      <w:r w:rsidRPr="004B64CE">
        <w:rPr>
          <w:lang w:val="it-IT"/>
        </w:rPr>
        <w:t xml:space="preserve">. (2003). </w:t>
      </w:r>
      <w:r w:rsidRPr="004B64CE">
        <w:rPr>
          <w:lang w:val="en-IE"/>
        </w:rPr>
        <w:t xml:space="preserve">Effect of two commercial vaccines to </w:t>
      </w:r>
      <w:r w:rsidRPr="004B64CE">
        <w:rPr>
          <w:i/>
          <w:lang w:val="en-IE"/>
        </w:rPr>
        <w:t xml:space="preserve">Campylobacter </w:t>
      </w:r>
      <w:proofErr w:type="spellStart"/>
      <w:r w:rsidRPr="004B64CE">
        <w:rPr>
          <w:i/>
          <w:lang w:val="en-IE"/>
        </w:rPr>
        <w:t>fetus</w:t>
      </w:r>
      <w:proofErr w:type="spellEnd"/>
      <w:r w:rsidRPr="004B64CE">
        <w:rPr>
          <w:lang w:val="en-IE"/>
        </w:rPr>
        <w:t xml:space="preserve"> subspecies on heifers naturally challenged. </w:t>
      </w:r>
      <w:r w:rsidRPr="004B64CE">
        <w:rPr>
          <w:i/>
          <w:lang w:val="en-IE"/>
        </w:rPr>
        <w:t>J. Vet. Med. B Infect. Dis. Vet. Public Health</w:t>
      </w:r>
      <w:r w:rsidRPr="004B64CE">
        <w:rPr>
          <w:lang w:val="en-IE"/>
        </w:rPr>
        <w:t xml:space="preserve">, </w:t>
      </w:r>
      <w:r w:rsidRPr="004B64CE">
        <w:rPr>
          <w:b/>
          <w:lang w:val="en-IE"/>
        </w:rPr>
        <w:t>50</w:t>
      </w:r>
      <w:r w:rsidRPr="004B64CE">
        <w:rPr>
          <w:lang w:val="en-IE"/>
        </w:rPr>
        <w:t>, 75–80.</w:t>
      </w:r>
    </w:p>
    <w:p w14:paraId="681FC7D1" w14:textId="77777777" w:rsidR="00D06E31" w:rsidRPr="004B64CE" w:rsidRDefault="00344137" w:rsidP="00344137">
      <w:pPr>
        <w:pStyle w:val="Ref"/>
        <w:rPr>
          <w:lang w:val="it-IT"/>
        </w:rPr>
      </w:pPr>
      <w:bookmarkStart w:id="3" w:name="baep-author-id5"/>
      <w:r w:rsidRPr="000860F1">
        <w:rPr>
          <w:smallCaps/>
          <w:lang w:val="en-GB"/>
        </w:rPr>
        <w:t xml:space="preserve">Cobo E.R., </w:t>
      </w:r>
      <w:bookmarkStart w:id="4" w:name="baep-author-id6"/>
      <w:bookmarkEnd w:id="3"/>
      <w:proofErr w:type="spellStart"/>
      <w:r w:rsidRPr="000860F1">
        <w:rPr>
          <w:smallCaps/>
          <w:lang w:val="en-GB"/>
        </w:rPr>
        <w:t>Morsella</w:t>
      </w:r>
      <w:proofErr w:type="spellEnd"/>
      <w:r w:rsidRPr="000860F1">
        <w:rPr>
          <w:smallCaps/>
          <w:lang w:val="en-GB"/>
        </w:rPr>
        <w:t xml:space="preserve"> C., </w:t>
      </w:r>
      <w:proofErr w:type="spellStart"/>
      <w:r w:rsidRPr="000860F1">
        <w:rPr>
          <w:smallCaps/>
          <w:lang w:val="en-GB"/>
        </w:rPr>
        <w:t>Cano</w:t>
      </w:r>
      <w:proofErr w:type="spellEnd"/>
      <w:r w:rsidRPr="000860F1">
        <w:rPr>
          <w:smallCaps/>
          <w:lang w:val="en-GB"/>
        </w:rPr>
        <w:t xml:space="preserve"> D., Cipolla A. &amp; Campero C.M.</w:t>
      </w:r>
      <w:r w:rsidRPr="000860F1">
        <w:rPr>
          <w:lang w:val="en-GB"/>
        </w:rPr>
        <w:t xml:space="preserve"> </w:t>
      </w:r>
      <w:bookmarkEnd w:id="4"/>
      <w:r w:rsidRPr="000860F1">
        <w:rPr>
          <w:lang w:val="en-GB"/>
        </w:rPr>
        <w:t xml:space="preserve">(2004). Immunization in heifers with dual vaccines containing </w:t>
      </w:r>
      <w:proofErr w:type="spellStart"/>
      <w:r w:rsidRPr="000860F1">
        <w:rPr>
          <w:i/>
          <w:lang w:val="en-GB"/>
        </w:rPr>
        <w:t>Tritrichomonas</w:t>
      </w:r>
      <w:proofErr w:type="spellEnd"/>
      <w:r w:rsidRPr="000860F1">
        <w:rPr>
          <w:i/>
          <w:lang w:val="en-GB"/>
        </w:rPr>
        <w:t xml:space="preserve"> foetus</w:t>
      </w:r>
      <w:r w:rsidRPr="000860F1">
        <w:rPr>
          <w:lang w:val="en-GB"/>
        </w:rPr>
        <w:t xml:space="preserve"> and </w:t>
      </w:r>
      <w:r w:rsidRPr="000860F1">
        <w:rPr>
          <w:i/>
          <w:lang w:val="en-GB"/>
        </w:rPr>
        <w:t xml:space="preserve">Campylobacter </w:t>
      </w:r>
      <w:proofErr w:type="spellStart"/>
      <w:r w:rsidRPr="000860F1">
        <w:rPr>
          <w:i/>
          <w:lang w:val="en-GB"/>
        </w:rPr>
        <w:t>fetus</w:t>
      </w:r>
      <w:proofErr w:type="spellEnd"/>
      <w:r w:rsidRPr="000860F1">
        <w:rPr>
          <w:lang w:val="en-GB"/>
        </w:rPr>
        <w:t xml:space="preserve"> antigens using systemic and mucosal routes. </w:t>
      </w:r>
      <w:r w:rsidRPr="004B64CE">
        <w:rPr>
          <w:i/>
          <w:lang w:val="it-IT"/>
        </w:rPr>
        <w:t>Theriogenology</w:t>
      </w:r>
      <w:r w:rsidRPr="004B64CE">
        <w:rPr>
          <w:lang w:val="it-IT"/>
        </w:rPr>
        <w:t xml:space="preserve">, </w:t>
      </w:r>
      <w:r w:rsidRPr="004B64CE">
        <w:rPr>
          <w:b/>
          <w:lang w:val="it-IT"/>
        </w:rPr>
        <w:t>62</w:t>
      </w:r>
      <w:r w:rsidRPr="004B64CE">
        <w:rPr>
          <w:lang w:val="it-IT"/>
        </w:rPr>
        <w:t>, 1367–1382.</w:t>
      </w:r>
    </w:p>
    <w:p w14:paraId="17C3912B" w14:textId="7CFBBB4D" w:rsidR="008831EF" w:rsidRPr="004B64CE" w:rsidRDefault="008831EF" w:rsidP="00344137">
      <w:pPr>
        <w:pStyle w:val="Ref"/>
        <w:rPr>
          <w:lang w:val="en-US"/>
        </w:rPr>
      </w:pPr>
      <w:r w:rsidRPr="004B64CE">
        <w:rPr>
          <w:smallCaps/>
          <w:lang w:val="it-IT"/>
        </w:rPr>
        <w:t>Da Silva Silveira C., Fraga M., Giannitti F., Macias-Rioseco M.</w:t>
      </w:r>
      <w:r w:rsidR="00D06E31" w:rsidRPr="004B64CE">
        <w:rPr>
          <w:smallCaps/>
          <w:lang w:val="it-IT"/>
        </w:rPr>
        <w:t xml:space="preserve"> &amp; </w:t>
      </w:r>
      <w:r w:rsidRPr="004B64CE">
        <w:rPr>
          <w:smallCaps/>
          <w:lang w:val="it-IT"/>
        </w:rPr>
        <w:t>Riet-Correa F</w:t>
      </w:r>
      <w:r w:rsidRPr="004B64CE">
        <w:rPr>
          <w:lang w:val="it-IT"/>
        </w:rPr>
        <w:t xml:space="preserve">. (2018). </w:t>
      </w:r>
      <w:r w:rsidRPr="004B64CE">
        <w:rPr>
          <w:lang w:val="en-US"/>
        </w:rPr>
        <w:t xml:space="preserve">Diagnosis of Bovine Genital Campylobacteriosis in South America. </w:t>
      </w:r>
      <w:r w:rsidRPr="004B64CE">
        <w:rPr>
          <w:i/>
          <w:iCs/>
          <w:lang w:val="en-US"/>
        </w:rPr>
        <w:t>Front. Vet. Sci</w:t>
      </w:r>
      <w:r w:rsidRPr="004B64CE">
        <w:rPr>
          <w:lang w:val="en-US"/>
        </w:rPr>
        <w:t xml:space="preserve">., </w:t>
      </w:r>
      <w:r w:rsidRPr="004B64CE">
        <w:rPr>
          <w:b/>
          <w:bCs/>
          <w:lang w:val="en-US"/>
        </w:rPr>
        <w:t>5</w:t>
      </w:r>
      <w:r w:rsidRPr="004B64CE">
        <w:rPr>
          <w:lang w:val="en-US"/>
        </w:rPr>
        <w:t>, 321.</w:t>
      </w:r>
      <w:r w:rsidR="00D06E31" w:rsidRPr="000860F1">
        <w:rPr>
          <w:lang w:val="en-GB"/>
        </w:rPr>
        <w:t xml:space="preserve"> doi:10.3389/fvets.2018.00321</w:t>
      </w:r>
    </w:p>
    <w:p w14:paraId="69F56E13" w14:textId="76500616" w:rsidR="009E3333" w:rsidRPr="00420048" w:rsidRDefault="0000631B" w:rsidP="00925D99">
      <w:pPr>
        <w:pStyle w:val="Ref"/>
        <w:spacing w:after="200"/>
      </w:pPr>
      <w:r w:rsidRPr="00D02771">
        <w:rPr>
          <w:smallCaps/>
          <w:lang w:val="en-IE"/>
        </w:rPr>
        <w:t>Devenish J</w:t>
      </w:r>
      <w:r w:rsidRPr="004B64CE">
        <w:rPr>
          <w:smallCaps/>
          <w:lang w:val="en-IE"/>
        </w:rPr>
        <w:t>.</w:t>
      </w:r>
      <w:r w:rsidR="008C6BFE" w:rsidRPr="004B64CE">
        <w:rPr>
          <w:smallCaps/>
          <w:lang w:val="en-IE"/>
        </w:rPr>
        <w:t>,</w:t>
      </w:r>
      <w:r w:rsidRPr="004B64CE">
        <w:rPr>
          <w:smallCaps/>
          <w:lang w:val="en-IE"/>
        </w:rPr>
        <w:t xml:space="preserve"> </w:t>
      </w:r>
      <w:r w:rsidRPr="00D02771">
        <w:rPr>
          <w:smallCaps/>
          <w:lang w:val="en-IE"/>
        </w:rPr>
        <w:t>Brooks B</w:t>
      </w:r>
      <w:r w:rsidRPr="004B64CE">
        <w:rPr>
          <w:smallCaps/>
          <w:lang w:val="en-IE"/>
        </w:rPr>
        <w:t xml:space="preserve">., </w:t>
      </w:r>
      <w:r w:rsidRPr="00D02771">
        <w:rPr>
          <w:smallCaps/>
          <w:lang w:val="en-IE"/>
        </w:rPr>
        <w:t>Perry K</w:t>
      </w:r>
      <w:r w:rsidRPr="004B64CE">
        <w:rPr>
          <w:smallCaps/>
          <w:lang w:val="en-IE"/>
        </w:rPr>
        <w:t xml:space="preserve">., </w:t>
      </w:r>
      <w:r w:rsidRPr="00D02771">
        <w:rPr>
          <w:smallCaps/>
          <w:lang w:val="en-IE"/>
        </w:rPr>
        <w:t>Milnes D</w:t>
      </w:r>
      <w:r w:rsidRPr="004B64CE">
        <w:rPr>
          <w:smallCaps/>
          <w:lang w:val="en-IE"/>
        </w:rPr>
        <w:t xml:space="preserve">., </w:t>
      </w:r>
      <w:r w:rsidRPr="00D02771">
        <w:rPr>
          <w:smallCaps/>
          <w:lang w:val="en-IE"/>
        </w:rPr>
        <w:t>Burke T</w:t>
      </w:r>
      <w:r w:rsidRPr="004B64CE">
        <w:rPr>
          <w:smallCaps/>
          <w:lang w:val="en-IE"/>
        </w:rPr>
        <w:t xml:space="preserve">., </w:t>
      </w:r>
      <w:r w:rsidRPr="00D02771">
        <w:rPr>
          <w:smallCaps/>
          <w:lang w:val="en-IE"/>
        </w:rPr>
        <w:t>McCabe D</w:t>
      </w:r>
      <w:r w:rsidRPr="004B64CE">
        <w:rPr>
          <w:smallCaps/>
          <w:lang w:val="en-IE"/>
        </w:rPr>
        <w:t xml:space="preserve">., </w:t>
      </w:r>
      <w:r w:rsidRPr="00D02771">
        <w:rPr>
          <w:smallCaps/>
          <w:lang w:val="en-IE"/>
        </w:rPr>
        <w:t>Duff S</w:t>
      </w:r>
      <w:r w:rsidRPr="004B64CE">
        <w:rPr>
          <w:smallCaps/>
          <w:lang w:val="en-IE"/>
        </w:rPr>
        <w:t xml:space="preserve">. &amp; </w:t>
      </w:r>
      <w:r w:rsidRPr="00D02771">
        <w:rPr>
          <w:smallCaps/>
          <w:lang w:val="en-IE"/>
        </w:rPr>
        <w:t>Lutze-Wallace C.L</w:t>
      </w:r>
      <w:r w:rsidRPr="004B64CE">
        <w:rPr>
          <w:lang w:val="en-IE"/>
        </w:rPr>
        <w:t xml:space="preserve">. (2005). Validation of a monoclonal antibody-based capture enzyme-linked immunosorbent assay for detection of </w:t>
      </w:r>
      <w:r w:rsidRPr="004B64CE">
        <w:rPr>
          <w:rStyle w:val="highlight"/>
          <w:i/>
          <w:lang w:val="en-IE"/>
        </w:rPr>
        <w:t>Campylobacter</w:t>
      </w:r>
      <w:r w:rsidRPr="004B64CE">
        <w:rPr>
          <w:i/>
          <w:lang w:val="en-IE"/>
        </w:rPr>
        <w:t xml:space="preserve"> </w:t>
      </w:r>
      <w:proofErr w:type="spellStart"/>
      <w:r w:rsidRPr="004B64CE">
        <w:rPr>
          <w:i/>
          <w:lang w:val="en-IE"/>
        </w:rPr>
        <w:t>fetus</w:t>
      </w:r>
      <w:proofErr w:type="spellEnd"/>
      <w:r w:rsidRPr="004B64CE">
        <w:rPr>
          <w:i/>
          <w:lang w:val="en-IE"/>
        </w:rPr>
        <w:t xml:space="preserve">. </w:t>
      </w:r>
      <w:r w:rsidRPr="00D02771">
        <w:rPr>
          <w:i/>
        </w:rPr>
        <w:t xml:space="preserve">Clin. </w:t>
      </w:r>
      <w:proofErr w:type="spellStart"/>
      <w:r w:rsidRPr="00D02771">
        <w:rPr>
          <w:i/>
        </w:rPr>
        <w:t>Diagn</w:t>
      </w:r>
      <w:proofErr w:type="spellEnd"/>
      <w:r w:rsidRPr="00D02771">
        <w:rPr>
          <w:i/>
        </w:rPr>
        <w:t xml:space="preserve">. Lab. </w:t>
      </w:r>
      <w:proofErr w:type="spellStart"/>
      <w:r w:rsidRPr="00D02771">
        <w:rPr>
          <w:i/>
        </w:rPr>
        <w:t>Immunol</w:t>
      </w:r>
      <w:proofErr w:type="spellEnd"/>
      <w:r w:rsidRPr="00D02771">
        <w:rPr>
          <w:i/>
        </w:rPr>
        <w:t>.</w:t>
      </w:r>
      <w:r w:rsidRPr="00420048">
        <w:t xml:space="preserve">, </w:t>
      </w:r>
      <w:r w:rsidRPr="00420048">
        <w:rPr>
          <w:b/>
        </w:rPr>
        <w:t>12</w:t>
      </w:r>
      <w:r w:rsidR="00974648" w:rsidRPr="00420048">
        <w:t>,</w:t>
      </w:r>
      <w:r w:rsidRPr="00420048">
        <w:t xml:space="preserve"> 1261–1268.</w:t>
      </w:r>
    </w:p>
    <w:p w14:paraId="3AA26DA7" w14:textId="77777777" w:rsidR="00B0416C" w:rsidRPr="004B64CE" w:rsidRDefault="00B0416C" w:rsidP="00DD0F67">
      <w:pPr>
        <w:pStyle w:val="Ref"/>
        <w:rPr>
          <w:lang w:val="en-IE"/>
        </w:rPr>
      </w:pPr>
      <w:r w:rsidRPr="004B64CE">
        <w:rPr>
          <w:smallCaps/>
        </w:rPr>
        <w:t>Florent</w:t>
      </w:r>
      <w:r w:rsidRPr="004B64CE">
        <w:t xml:space="preserve"> A. (195</w:t>
      </w:r>
      <w:r w:rsidR="00E91950" w:rsidRPr="004B64CE">
        <w:t>9</w:t>
      </w:r>
      <w:r w:rsidRPr="004B64CE">
        <w:t xml:space="preserve">). Les deux vibrioses génitales de la bête bovine : La vibriose vénérienne, due à </w:t>
      </w:r>
      <w:r w:rsidRPr="004B64CE">
        <w:rPr>
          <w:i/>
        </w:rPr>
        <w:t>Vibrio</w:t>
      </w:r>
      <w:r w:rsidRPr="004B64CE">
        <w:t xml:space="preserve"> </w:t>
      </w:r>
      <w:r w:rsidRPr="004B64CE">
        <w:rPr>
          <w:i/>
        </w:rPr>
        <w:t>fœtus</w:t>
      </w:r>
      <w:r w:rsidRPr="004B64CE">
        <w:t xml:space="preserve"> </w:t>
      </w:r>
      <w:proofErr w:type="spellStart"/>
      <w:r w:rsidRPr="004B64CE">
        <w:rPr>
          <w:i/>
        </w:rPr>
        <w:t>venerialis</w:t>
      </w:r>
      <w:proofErr w:type="spellEnd"/>
      <w:r w:rsidRPr="004B64CE">
        <w:t xml:space="preserve">, et la vibriose d'origine intestinale due à </w:t>
      </w:r>
      <w:r w:rsidRPr="004B64CE">
        <w:rPr>
          <w:i/>
        </w:rPr>
        <w:t>V. fœtus</w:t>
      </w:r>
      <w:r w:rsidRPr="004B64CE">
        <w:t xml:space="preserve"> </w:t>
      </w:r>
      <w:proofErr w:type="spellStart"/>
      <w:r w:rsidRPr="004B64CE">
        <w:rPr>
          <w:i/>
        </w:rPr>
        <w:t>intestinalis</w:t>
      </w:r>
      <w:proofErr w:type="spellEnd"/>
      <w:r w:rsidRPr="004B64CE">
        <w:rPr>
          <w:i/>
        </w:rPr>
        <w:t xml:space="preserve">. </w:t>
      </w:r>
      <w:r w:rsidRPr="004B64CE">
        <w:rPr>
          <w:i/>
          <w:lang w:val="en-IE"/>
        </w:rPr>
        <w:t>Proceedings</w:t>
      </w:r>
      <w:r w:rsidRPr="004B64CE">
        <w:rPr>
          <w:lang w:val="en-IE"/>
        </w:rPr>
        <w:t xml:space="preserve"> </w:t>
      </w:r>
      <w:r w:rsidRPr="004B64CE">
        <w:rPr>
          <w:i/>
          <w:lang w:val="en-IE"/>
        </w:rPr>
        <w:t>10th</w:t>
      </w:r>
      <w:r w:rsidRPr="004B64CE">
        <w:rPr>
          <w:lang w:val="en-IE"/>
        </w:rPr>
        <w:t xml:space="preserve"> </w:t>
      </w:r>
      <w:r w:rsidRPr="004B64CE">
        <w:rPr>
          <w:i/>
          <w:lang w:val="en-IE"/>
        </w:rPr>
        <w:t>International</w:t>
      </w:r>
      <w:r w:rsidRPr="004B64CE">
        <w:rPr>
          <w:lang w:val="en-IE"/>
        </w:rPr>
        <w:t xml:space="preserve"> </w:t>
      </w:r>
      <w:r w:rsidRPr="004B64CE">
        <w:rPr>
          <w:i/>
          <w:lang w:val="en-IE"/>
        </w:rPr>
        <w:t>Veterinary</w:t>
      </w:r>
      <w:r w:rsidRPr="004B64CE">
        <w:rPr>
          <w:lang w:val="en-IE"/>
        </w:rPr>
        <w:t xml:space="preserve"> </w:t>
      </w:r>
      <w:r w:rsidRPr="004B64CE">
        <w:rPr>
          <w:i/>
          <w:lang w:val="en-IE"/>
        </w:rPr>
        <w:t>Congress</w:t>
      </w:r>
      <w:r w:rsidRPr="004B64CE">
        <w:rPr>
          <w:lang w:val="en-IE"/>
        </w:rPr>
        <w:t xml:space="preserve"> </w:t>
      </w:r>
      <w:r w:rsidRPr="004B64CE">
        <w:rPr>
          <w:i/>
          <w:lang w:val="en-IE"/>
        </w:rPr>
        <w:t>Madrid</w:t>
      </w:r>
      <w:r w:rsidRPr="004B64CE">
        <w:rPr>
          <w:lang w:val="en-IE"/>
        </w:rPr>
        <w:t xml:space="preserve">, </w:t>
      </w:r>
      <w:r w:rsidRPr="004B64CE">
        <w:rPr>
          <w:b/>
          <w:lang w:val="en-IE"/>
        </w:rPr>
        <w:t>2</w:t>
      </w:r>
      <w:r w:rsidRPr="004B64CE">
        <w:rPr>
          <w:lang w:val="en-IE"/>
        </w:rPr>
        <w:t>, 953–957.</w:t>
      </w:r>
    </w:p>
    <w:p w14:paraId="045571CB" w14:textId="77777777" w:rsidR="00F96A96" w:rsidRPr="004B64CE" w:rsidRDefault="00D3231B" w:rsidP="00925D99">
      <w:pPr>
        <w:pStyle w:val="Ref"/>
        <w:spacing w:after="200"/>
        <w:rPr>
          <w:lang w:val="de-DE"/>
        </w:rPr>
      </w:pPr>
      <w:r w:rsidRPr="004B64CE">
        <w:rPr>
          <w:smallCaps/>
          <w:lang w:val="en-IE"/>
        </w:rPr>
        <w:t xml:space="preserve">Garcia M.M., </w:t>
      </w:r>
      <w:proofErr w:type="spellStart"/>
      <w:r w:rsidRPr="004B64CE">
        <w:rPr>
          <w:smallCaps/>
          <w:lang w:val="en-IE"/>
        </w:rPr>
        <w:t>Eaglesome</w:t>
      </w:r>
      <w:proofErr w:type="spellEnd"/>
      <w:r w:rsidRPr="004B64CE">
        <w:rPr>
          <w:smallCaps/>
          <w:lang w:val="en-IE"/>
        </w:rPr>
        <w:t xml:space="preserve"> M.D. &amp; Rigby C.</w:t>
      </w:r>
      <w:r w:rsidRPr="004B64CE">
        <w:rPr>
          <w:lang w:val="en-IE"/>
        </w:rPr>
        <w:t xml:space="preserve"> (1983). Campylobacters important to veterinary medicine. </w:t>
      </w:r>
      <w:r w:rsidRPr="004B64CE">
        <w:rPr>
          <w:i/>
          <w:lang w:val="de-DE"/>
        </w:rPr>
        <w:t>Vet. Bull.</w:t>
      </w:r>
      <w:r w:rsidRPr="004B64CE">
        <w:rPr>
          <w:lang w:val="de-DE"/>
        </w:rPr>
        <w:t xml:space="preserve">, </w:t>
      </w:r>
      <w:r w:rsidRPr="004B64CE">
        <w:rPr>
          <w:b/>
          <w:lang w:val="de-DE"/>
        </w:rPr>
        <w:t>53</w:t>
      </w:r>
      <w:r w:rsidRPr="004B64CE">
        <w:rPr>
          <w:lang w:val="de-DE"/>
        </w:rPr>
        <w:t>, 793–818</w:t>
      </w:r>
      <w:r w:rsidR="00F96A96" w:rsidRPr="004B64CE">
        <w:rPr>
          <w:lang w:val="de-DE"/>
        </w:rPr>
        <w:t>.</w:t>
      </w:r>
    </w:p>
    <w:p w14:paraId="5CFB2F38" w14:textId="77777777" w:rsidR="00F96A96" w:rsidRPr="004B64CE" w:rsidRDefault="00D3231B" w:rsidP="00925D99">
      <w:pPr>
        <w:pStyle w:val="Ref"/>
        <w:spacing w:after="200"/>
        <w:rPr>
          <w:lang w:val="de-DE"/>
        </w:rPr>
      </w:pPr>
      <w:r w:rsidRPr="004B64CE">
        <w:rPr>
          <w:smallCaps/>
          <w:lang w:val="de-DE"/>
        </w:rPr>
        <w:t xml:space="preserve">Garcia M.M., Stewart R.B. &amp; Ruckerbauer G.M. </w:t>
      </w:r>
      <w:r w:rsidRPr="004B64CE">
        <w:rPr>
          <w:lang w:val="de-DE"/>
        </w:rPr>
        <w:t xml:space="preserve">(1984). </w:t>
      </w:r>
      <w:r w:rsidRPr="004B64CE">
        <w:rPr>
          <w:lang w:val="en-IE"/>
        </w:rPr>
        <w:t xml:space="preserve">Quantitative evaluation of a transport-enrichment medium for </w:t>
      </w:r>
      <w:r w:rsidRPr="004B64CE">
        <w:rPr>
          <w:i/>
          <w:lang w:val="en-IE"/>
        </w:rPr>
        <w:t xml:space="preserve">Campylobacter </w:t>
      </w:r>
      <w:proofErr w:type="spellStart"/>
      <w:r w:rsidRPr="004B64CE">
        <w:rPr>
          <w:i/>
          <w:lang w:val="en-IE"/>
        </w:rPr>
        <w:t>fetus</w:t>
      </w:r>
      <w:proofErr w:type="spellEnd"/>
      <w:r w:rsidRPr="004B64CE">
        <w:rPr>
          <w:lang w:val="en-IE"/>
        </w:rPr>
        <w:t xml:space="preserve">. </w:t>
      </w:r>
      <w:r w:rsidR="00A0057C" w:rsidRPr="004B64CE">
        <w:rPr>
          <w:i/>
          <w:lang w:val="de-DE"/>
        </w:rPr>
        <w:t>Vet. Rec.</w:t>
      </w:r>
      <w:r w:rsidR="00A0057C" w:rsidRPr="004B64CE">
        <w:rPr>
          <w:lang w:val="de-DE"/>
        </w:rPr>
        <w:t xml:space="preserve">, </w:t>
      </w:r>
      <w:r w:rsidR="00A0057C" w:rsidRPr="004B64CE">
        <w:rPr>
          <w:b/>
          <w:lang w:val="de-DE"/>
        </w:rPr>
        <w:t>115</w:t>
      </w:r>
      <w:r w:rsidR="00A0057C" w:rsidRPr="004B64CE">
        <w:rPr>
          <w:lang w:val="de-DE"/>
        </w:rPr>
        <w:t>, 434–436.</w:t>
      </w:r>
    </w:p>
    <w:p w14:paraId="2B4F5335" w14:textId="5E74A672" w:rsidR="00F96A96" w:rsidRPr="004B64CE" w:rsidRDefault="00A0057C" w:rsidP="00925D99">
      <w:pPr>
        <w:pStyle w:val="Ref"/>
        <w:spacing w:after="200"/>
        <w:rPr>
          <w:lang w:val="en-IE"/>
        </w:rPr>
      </w:pPr>
      <w:r w:rsidRPr="004B64CE">
        <w:rPr>
          <w:lang w:val="de-DE"/>
        </w:rPr>
        <w:t>G</w:t>
      </w:r>
      <w:r w:rsidRPr="004B64CE">
        <w:rPr>
          <w:smallCaps/>
          <w:lang w:val="de-DE"/>
        </w:rPr>
        <w:t xml:space="preserve">orkiewicz </w:t>
      </w:r>
      <w:r w:rsidRPr="004B64CE">
        <w:rPr>
          <w:lang w:val="de-DE"/>
        </w:rPr>
        <w:t>G</w:t>
      </w:r>
      <w:r w:rsidRPr="004B64CE">
        <w:rPr>
          <w:smallCaps/>
          <w:lang w:val="de-DE"/>
        </w:rPr>
        <w:t>.</w:t>
      </w:r>
      <w:r w:rsidRPr="004B64CE">
        <w:rPr>
          <w:lang w:val="de-DE"/>
        </w:rPr>
        <w:t>, F</w:t>
      </w:r>
      <w:r w:rsidRPr="004B64CE">
        <w:rPr>
          <w:smallCaps/>
          <w:lang w:val="de-DE"/>
        </w:rPr>
        <w:t>eierl</w:t>
      </w:r>
      <w:r w:rsidRPr="004B64CE">
        <w:rPr>
          <w:lang w:val="de-DE"/>
        </w:rPr>
        <w:t xml:space="preserve"> G</w:t>
      </w:r>
      <w:r w:rsidRPr="004B64CE">
        <w:rPr>
          <w:smallCaps/>
          <w:lang w:val="de-DE"/>
        </w:rPr>
        <w:t>.</w:t>
      </w:r>
      <w:r w:rsidRPr="004B64CE">
        <w:rPr>
          <w:lang w:val="de-DE"/>
        </w:rPr>
        <w:t>, S</w:t>
      </w:r>
      <w:r w:rsidRPr="004B64CE">
        <w:rPr>
          <w:smallCaps/>
          <w:lang w:val="de-DE"/>
        </w:rPr>
        <w:t>chober</w:t>
      </w:r>
      <w:r w:rsidRPr="004B64CE">
        <w:rPr>
          <w:lang w:val="de-DE"/>
        </w:rPr>
        <w:t xml:space="preserve"> C</w:t>
      </w:r>
      <w:r w:rsidRPr="004B64CE">
        <w:rPr>
          <w:smallCaps/>
          <w:lang w:val="de-DE"/>
        </w:rPr>
        <w:t>.</w:t>
      </w:r>
      <w:r w:rsidRPr="004B64CE">
        <w:rPr>
          <w:lang w:val="de-DE"/>
        </w:rPr>
        <w:t>, D</w:t>
      </w:r>
      <w:r w:rsidRPr="004B64CE">
        <w:rPr>
          <w:smallCaps/>
          <w:lang w:val="de-DE"/>
        </w:rPr>
        <w:t>ieber</w:t>
      </w:r>
      <w:r w:rsidRPr="004B64CE">
        <w:rPr>
          <w:lang w:val="de-DE"/>
        </w:rPr>
        <w:t xml:space="preserve"> F</w:t>
      </w:r>
      <w:r w:rsidRPr="004B64CE">
        <w:rPr>
          <w:smallCaps/>
          <w:lang w:val="de-DE"/>
        </w:rPr>
        <w:t>.</w:t>
      </w:r>
      <w:r w:rsidRPr="004B64CE">
        <w:rPr>
          <w:lang w:val="de-DE"/>
        </w:rPr>
        <w:t>, K</w:t>
      </w:r>
      <w:r w:rsidRPr="004B64CE">
        <w:rPr>
          <w:smallCaps/>
          <w:lang w:val="de-DE"/>
        </w:rPr>
        <w:t>öfer</w:t>
      </w:r>
      <w:r w:rsidRPr="004B64CE">
        <w:rPr>
          <w:lang w:val="de-DE"/>
        </w:rPr>
        <w:t xml:space="preserve"> J</w:t>
      </w:r>
      <w:r w:rsidRPr="004B64CE">
        <w:rPr>
          <w:smallCaps/>
          <w:lang w:val="de-DE"/>
        </w:rPr>
        <w:t>.</w:t>
      </w:r>
      <w:r w:rsidRPr="004B64CE">
        <w:rPr>
          <w:lang w:val="de-DE"/>
        </w:rPr>
        <w:t>, Z</w:t>
      </w:r>
      <w:r w:rsidRPr="004B64CE">
        <w:rPr>
          <w:smallCaps/>
          <w:lang w:val="de-DE"/>
        </w:rPr>
        <w:t>echner</w:t>
      </w:r>
      <w:r w:rsidRPr="004B64CE">
        <w:rPr>
          <w:lang w:val="de-DE"/>
        </w:rPr>
        <w:t xml:space="preserve"> R</w:t>
      </w:r>
      <w:r w:rsidRPr="004B64CE">
        <w:rPr>
          <w:smallCaps/>
          <w:lang w:val="de-DE"/>
        </w:rPr>
        <w:t>.</w:t>
      </w:r>
      <w:r w:rsidRPr="004B64CE">
        <w:rPr>
          <w:lang w:val="de-DE"/>
        </w:rPr>
        <w:t xml:space="preserve"> &amp; Z</w:t>
      </w:r>
      <w:r w:rsidRPr="004B64CE">
        <w:rPr>
          <w:smallCaps/>
          <w:lang w:val="de-DE"/>
        </w:rPr>
        <w:t>echner</w:t>
      </w:r>
      <w:r w:rsidRPr="004B64CE">
        <w:rPr>
          <w:lang w:val="de-DE"/>
        </w:rPr>
        <w:t xml:space="preserve"> E</w:t>
      </w:r>
      <w:r w:rsidRPr="004B64CE">
        <w:rPr>
          <w:smallCaps/>
          <w:lang w:val="de-DE"/>
        </w:rPr>
        <w:t>.</w:t>
      </w:r>
      <w:r w:rsidRPr="004B64CE">
        <w:rPr>
          <w:lang w:val="de-DE"/>
        </w:rPr>
        <w:t>L</w:t>
      </w:r>
      <w:r w:rsidRPr="004B64CE">
        <w:rPr>
          <w:smallCaps/>
          <w:lang w:val="de-DE"/>
        </w:rPr>
        <w:t>.</w:t>
      </w:r>
      <w:r w:rsidRPr="004B64CE">
        <w:rPr>
          <w:lang w:val="de-DE"/>
        </w:rPr>
        <w:t xml:space="preserve"> (2003). </w:t>
      </w:r>
      <w:r w:rsidR="00F96A96" w:rsidRPr="004B64CE">
        <w:rPr>
          <w:lang w:val="en-IE"/>
        </w:rPr>
        <w:t xml:space="preserve">Species-specific identification of Campylobacters by partial 16S rRNA gene sequencing. </w:t>
      </w:r>
      <w:r w:rsidR="00F96A96" w:rsidRPr="004B64CE">
        <w:rPr>
          <w:i/>
          <w:iCs/>
          <w:lang w:val="en-IE"/>
        </w:rPr>
        <w:t xml:space="preserve">J. Clin. </w:t>
      </w:r>
      <w:proofErr w:type="spellStart"/>
      <w:r w:rsidR="00F96A96" w:rsidRPr="004B64CE">
        <w:rPr>
          <w:i/>
          <w:iCs/>
          <w:lang w:val="en-IE"/>
        </w:rPr>
        <w:t>Microbiol</w:t>
      </w:r>
      <w:proofErr w:type="spellEnd"/>
      <w:r w:rsidR="00F96A96" w:rsidRPr="004B64CE">
        <w:rPr>
          <w:i/>
          <w:iCs/>
          <w:lang w:val="en-IE"/>
        </w:rPr>
        <w:t>.</w:t>
      </w:r>
      <w:r w:rsidR="00D3231B" w:rsidRPr="004B64CE">
        <w:rPr>
          <w:i/>
          <w:iCs/>
          <w:lang w:val="en-IE"/>
        </w:rPr>
        <w:t>,</w:t>
      </w:r>
      <w:r w:rsidR="00D3231B" w:rsidRPr="004B64CE">
        <w:rPr>
          <w:lang w:val="en-IE"/>
        </w:rPr>
        <w:t xml:space="preserve"> </w:t>
      </w:r>
      <w:r w:rsidR="00F96A96" w:rsidRPr="004B64CE">
        <w:rPr>
          <w:b/>
          <w:lang w:val="en-IE"/>
        </w:rPr>
        <w:t>41</w:t>
      </w:r>
      <w:r w:rsidR="00D3231B" w:rsidRPr="004B64CE">
        <w:rPr>
          <w:bCs/>
          <w:lang w:val="en-IE"/>
        </w:rPr>
        <w:t xml:space="preserve">, </w:t>
      </w:r>
      <w:r w:rsidR="00F96A96" w:rsidRPr="004B64CE">
        <w:rPr>
          <w:lang w:val="en-IE"/>
        </w:rPr>
        <w:t>2537-2546.</w:t>
      </w:r>
    </w:p>
    <w:p w14:paraId="1D37E642" w14:textId="77777777" w:rsidR="00F96A96" w:rsidRPr="004B64CE" w:rsidRDefault="00F96A96" w:rsidP="00925D99">
      <w:pPr>
        <w:pStyle w:val="Ref"/>
        <w:spacing w:after="200"/>
        <w:rPr>
          <w:lang w:val="en-IE"/>
        </w:rPr>
      </w:pPr>
      <w:r w:rsidRPr="004B64CE">
        <w:rPr>
          <w:lang w:val="en-IE"/>
        </w:rPr>
        <w:t>H</w:t>
      </w:r>
      <w:r w:rsidR="00D3231B" w:rsidRPr="004B64CE">
        <w:rPr>
          <w:smallCaps/>
          <w:lang w:val="en-IE"/>
        </w:rPr>
        <w:t>arlow</w:t>
      </w:r>
      <w:r w:rsidRPr="004B64CE">
        <w:rPr>
          <w:smallCaps/>
          <w:lang w:val="en-IE"/>
        </w:rPr>
        <w:t xml:space="preserve"> </w:t>
      </w:r>
      <w:r w:rsidRPr="004B64CE">
        <w:rPr>
          <w:lang w:val="en-IE"/>
        </w:rPr>
        <w:t>E</w:t>
      </w:r>
      <w:r w:rsidRPr="004B64CE">
        <w:rPr>
          <w:smallCaps/>
          <w:lang w:val="en-IE"/>
        </w:rPr>
        <w:t>.</w:t>
      </w:r>
      <w:r w:rsidRPr="004B64CE">
        <w:rPr>
          <w:lang w:val="en-IE"/>
        </w:rPr>
        <w:t xml:space="preserve"> </w:t>
      </w:r>
      <w:r w:rsidR="00D3231B" w:rsidRPr="004B64CE">
        <w:rPr>
          <w:lang w:val="en-IE"/>
        </w:rPr>
        <w:t>&amp;</w:t>
      </w:r>
      <w:r w:rsidRPr="004B64CE">
        <w:rPr>
          <w:lang w:val="en-IE"/>
        </w:rPr>
        <w:t xml:space="preserve"> L</w:t>
      </w:r>
      <w:r w:rsidRPr="004B64CE">
        <w:rPr>
          <w:smallCaps/>
          <w:lang w:val="en-IE"/>
        </w:rPr>
        <w:t>ane</w:t>
      </w:r>
      <w:r w:rsidR="00D3231B" w:rsidRPr="004B64CE">
        <w:rPr>
          <w:lang w:val="en-IE"/>
        </w:rPr>
        <w:t xml:space="preserve"> D</w:t>
      </w:r>
      <w:r w:rsidRPr="004B64CE">
        <w:rPr>
          <w:lang w:val="en-IE"/>
        </w:rPr>
        <w:t>. (1988). Antibodies: A Laboratory Manual. Cold Spring Harbor, New York, USA.</w:t>
      </w:r>
    </w:p>
    <w:p w14:paraId="048928D4" w14:textId="46E366FE" w:rsidR="00F96A96" w:rsidRPr="004B64CE" w:rsidRDefault="00D3231B" w:rsidP="00925D99">
      <w:pPr>
        <w:pStyle w:val="Ref"/>
        <w:spacing w:after="200"/>
        <w:rPr>
          <w:lang w:val="en-IE"/>
        </w:rPr>
      </w:pPr>
      <w:r w:rsidRPr="004B64CE">
        <w:rPr>
          <w:smallCaps/>
          <w:lang w:val="en-IE"/>
        </w:rPr>
        <w:t xml:space="preserve">Harvey S.M. &amp; Greenwood J.R. </w:t>
      </w:r>
      <w:r w:rsidRPr="004B64CE">
        <w:rPr>
          <w:lang w:val="en-IE"/>
        </w:rPr>
        <w:t xml:space="preserve">(1983). Relationship among catalase-positive Campylobacters determined by deoxyribonucleic acid-deoxyribonucleic acid hybridisation. </w:t>
      </w:r>
      <w:r w:rsidRPr="004B64CE">
        <w:rPr>
          <w:i/>
          <w:lang w:val="en-IE"/>
        </w:rPr>
        <w:t xml:space="preserve">Int. J. Syst. </w:t>
      </w:r>
      <w:proofErr w:type="spellStart"/>
      <w:r w:rsidRPr="004B64CE">
        <w:rPr>
          <w:i/>
          <w:lang w:val="en-IE"/>
        </w:rPr>
        <w:t>Bacteriol</w:t>
      </w:r>
      <w:proofErr w:type="spellEnd"/>
      <w:r w:rsidRPr="004B64CE">
        <w:rPr>
          <w:i/>
          <w:lang w:val="en-IE"/>
        </w:rPr>
        <w:t>.</w:t>
      </w:r>
      <w:r w:rsidRPr="004B64CE">
        <w:rPr>
          <w:lang w:val="en-IE"/>
        </w:rPr>
        <w:t xml:space="preserve">, </w:t>
      </w:r>
      <w:r w:rsidRPr="004B64CE">
        <w:rPr>
          <w:b/>
          <w:lang w:val="en-IE"/>
        </w:rPr>
        <w:t>33</w:t>
      </w:r>
      <w:r w:rsidRPr="004B64CE">
        <w:rPr>
          <w:lang w:val="en-IE"/>
        </w:rPr>
        <w:t>, 275–284</w:t>
      </w:r>
      <w:r w:rsidR="00F96A96" w:rsidRPr="004B64CE">
        <w:rPr>
          <w:lang w:val="en-IE"/>
        </w:rPr>
        <w:t>.</w:t>
      </w:r>
    </w:p>
    <w:p w14:paraId="6C9581E4" w14:textId="69BA7CB7" w:rsidR="004B422F" w:rsidRPr="004B64CE" w:rsidRDefault="00130CD7" w:rsidP="00925D99">
      <w:pPr>
        <w:pStyle w:val="Ref"/>
        <w:spacing w:after="200"/>
        <w:rPr>
          <w:lang w:val="en-IE"/>
        </w:rPr>
      </w:pPr>
      <w:r w:rsidRPr="004B64CE">
        <w:rPr>
          <w:smallCaps/>
          <w:lang w:val="en-IE"/>
        </w:rPr>
        <w:t xml:space="preserve">Harwood L.J., Thomann A., </w:t>
      </w:r>
      <w:proofErr w:type="spellStart"/>
      <w:r w:rsidRPr="004B64CE">
        <w:rPr>
          <w:smallCaps/>
          <w:lang w:val="en-IE"/>
        </w:rPr>
        <w:t>Brodard</w:t>
      </w:r>
      <w:proofErr w:type="spellEnd"/>
      <w:r w:rsidRPr="004B64CE">
        <w:rPr>
          <w:smallCaps/>
          <w:lang w:val="en-IE"/>
        </w:rPr>
        <w:t xml:space="preserve"> I., Makaya P.V. &amp; </w:t>
      </w:r>
      <w:proofErr w:type="spellStart"/>
      <w:r w:rsidRPr="004B64CE">
        <w:rPr>
          <w:smallCaps/>
          <w:lang w:val="en-IE"/>
        </w:rPr>
        <w:t>Perreten</w:t>
      </w:r>
      <w:proofErr w:type="spellEnd"/>
      <w:r w:rsidRPr="004B64CE">
        <w:rPr>
          <w:smallCaps/>
          <w:lang w:val="en-IE"/>
        </w:rPr>
        <w:t xml:space="preserve"> V.</w:t>
      </w:r>
      <w:r w:rsidRPr="004B64CE">
        <w:rPr>
          <w:lang w:val="en-IE"/>
        </w:rPr>
        <w:t xml:space="preserve"> (2009). </w:t>
      </w:r>
      <w:r w:rsidRPr="004B64CE">
        <w:rPr>
          <w:i/>
          <w:lang w:val="en-IE"/>
        </w:rPr>
        <w:t xml:space="preserve">Campylobacter </w:t>
      </w:r>
      <w:proofErr w:type="spellStart"/>
      <w:r w:rsidRPr="004B64CE">
        <w:rPr>
          <w:i/>
          <w:lang w:val="en-IE"/>
        </w:rPr>
        <w:t>fetus</w:t>
      </w:r>
      <w:proofErr w:type="spellEnd"/>
      <w:r w:rsidRPr="004B64CE">
        <w:rPr>
          <w:lang w:val="en-IE"/>
        </w:rPr>
        <w:t xml:space="preserve"> subspecies </w:t>
      </w:r>
      <w:proofErr w:type="spellStart"/>
      <w:r w:rsidRPr="004B64CE">
        <w:rPr>
          <w:i/>
          <w:lang w:val="en-IE"/>
        </w:rPr>
        <w:t>venerealis</w:t>
      </w:r>
      <w:proofErr w:type="spellEnd"/>
      <w:r w:rsidRPr="004B64CE">
        <w:rPr>
          <w:lang w:val="en-IE"/>
        </w:rPr>
        <w:t xml:space="preserve"> transport medium for enrichment and PCR. </w:t>
      </w:r>
      <w:r w:rsidRPr="004B64CE">
        <w:rPr>
          <w:i/>
          <w:iCs/>
          <w:lang w:val="en-IE"/>
        </w:rPr>
        <w:t>Vet. Rec</w:t>
      </w:r>
      <w:r w:rsidR="004B422F" w:rsidRPr="004B64CE">
        <w:rPr>
          <w:lang w:val="en-IE"/>
        </w:rPr>
        <w:t>.</w:t>
      </w:r>
      <w:r w:rsidRPr="004B64CE">
        <w:rPr>
          <w:lang w:val="en-IE"/>
        </w:rPr>
        <w:t xml:space="preserve">, </w:t>
      </w:r>
      <w:r w:rsidRPr="004B64CE">
        <w:rPr>
          <w:b/>
          <w:lang w:val="en-IE"/>
        </w:rPr>
        <w:t>165</w:t>
      </w:r>
      <w:r w:rsidRPr="004B64CE">
        <w:rPr>
          <w:lang w:val="en-IE"/>
        </w:rPr>
        <w:t>, 507</w:t>
      </w:r>
      <w:r w:rsidR="004B422F" w:rsidRPr="004B64CE">
        <w:rPr>
          <w:lang w:val="en-IE"/>
        </w:rPr>
        <w:t>–</w:t>
      </w:r>
      <w:r w:rsidRPr="004B64CE">
        <w:rPr>
          <w:lang w:val="en-IE"/>
        </w:rPr>
        <w:t>508.</w:t>
      </w:r>
    </w:p>
    <w:p w14:paraId="1CEFFEFF" w14:textId="5F9EDD1D" w:rsidR="00F96A96" w:rsidRPr="004B64CE" w:rsidRDefault="00D3231B" w:rsidP="00925D99">
      <w:pPr>
        <w:pStyle w:val="Ref"/>
        <w:spacing w:after="200"/>
        <w:rPr>
          <w:lang w:val="en-IE"/>
        </w:rPr>
      </w:pPr>
      <w:r w:rsidRPr="004B64CE">
        <w:rPr>
          <w:smallCaps/>
          <w:lang w:val="de-DE"/>
        </w:rPr>
        <w:t>Hum S., Brunner J., McInnes A., Mendoza G. &amp; Stephens J.</w:t>
      </w:r>
      <w:r w:rsidRPr="004B64CE">
        <w:rPr>
          <w:lang w:val="de-DE"/>
        </w:rPr>
        <w:t xml:space="preserve"> (1994). </w:t>
      </w:r>
      <w:r w:rsidRPr="004B64CE">
        <w:rPr>
          <w:lang w:val="en-IE"/>
        </w:rPr>
        <w:t xml:space="preserve">Evaluation of cultural methods and selective media for the isolation of </w:t>
      </w:r>
      <w:r w:rsidRPr="004B64CE">
        <w:rPr>
          <w:i/>
          <w:lang w:val="en-IE"/>
        </w:rPr>
        <w:t xml:space="preserve">Campylobacter </w:t>
      </w:r>
      <w:proofErr w:type="spellStart"/>
      <w:r w:rsidRPr="004B64CE">
        <w:rPr>
          <w:i/>
          <w:lang w:val="en-IE"/>
        </w:rPr>
        <w:t>fetus</w:t>
      </w:r>
      <w:proofErr w:type="spellEnd"/>
      <w:r w:rsidRPr="004B64CE">
        <w:rPr>
          <w:lang w:val="en-IE"/>
        </w:rPr>
        <w:t xml:space="preserve"> subsp. </w:t>
      </w:r>
      <w:proofErr w:type="spellStart"/>
      <w:r w:rsidRPr="004B64CE">
        <w:rPr>
          <w:i/>
          <w:lang w:val="en-IE"/>
        </w:rPr>
        <w:t>venerealis</w:t>
      </w:r>
      <w:proofErr w:type="spellEnd"/>
      <w:r w:rsidRPr="004B64CE">
        <w:rPr>
          <w:lang w:val="en-IE"/>
        </w:rPr>
        <w:t xml:space="preserve"> from cattle. </w:t>
      </w:r>
      <w:r w:rsidRPr="004B64CE">
        <w:rPr>
          <w:i/>
          <w:lang w:val="en-IE"/>
        </w:rPr>
        <w:t>Aust. Vet. J.,</w:t>
      </w:r>
      <w:r w:rsidRPr="004B64CE">
        <w:rPr>
          <w:lang w:val="en-IE"/>
        </w:rPr>
        <w:t xml:space="preserve"> </w:t>
      </w:r>
      <w:r w:rsidRPr="004B64CE">
        <w:rPr>
          <w:b/>
          <w:lang w:val="en-IE"/>
        </w:rPr>
        <w:t>71</w:t>
      </w:r>
      <w:r w:rsidRPr="004B64CE">
        <w:rPr>
          <w:lang w:val="en-IE"/>
        </w:rPr>
        <w:t>, 184–186</w:t>
      </w:r>
      <w:r w:rsidR="00F96A96" w:rsidRPr="004B64CE">
        <w:rPr>
          <w:lang w:val="en-IE"/>
        </w:rPr>
        <w:t>.</w:t>
      </w:r>
    </w:p>
    <w:p w14:paraId="3E163608" w14:textId="77777777" w:rsidR="00F96A96" w:rsidRPr="004B64CE" w:rsidRDefault="00D3231B" w:rsidP="00925D99">
      <w:pPr>
        <w:pStyle w:val="Ref"/>
        <w:spacing w:after="200"/>
        <w:rPr>
          <w:lang w:val="de-DE"/>
        </w:rPr>
      </w:pPr>
      <w:r w:rsidRPr="004B64CE">
        <w:rPr>
          <w:smallCaps/>
          <w:lang w:val="en-IE"/>
        </w:rPr>
        <w:t>Hum S., Quinn K., Brunner J. &amp; On S.L.W.</w:t>
      </w:r>
      <w:r w:rsidRPr="004B64CE">
        <w:rPr>
          <w:lang w:val="en-IE"/>
        </w:rPr>
        <w:t xml:space="preserve"> (1997). Evaluation of a PCR assay for identification and differentiation of </w:t>
      </w:r>
      <w:r w:rsidRPr="004B64CE">
        <w:rPr>
          <w:i/>
          <w:lang w:val="en-IE"/>
        </w:rPr>
        <w:t xml:space="preserve">Campylobacter </w:t>
      </w:r>
      <w:proofErr w:type="spellStart"/>
      <w:r w:rsidRPr="004B64CE">
        <w:rPr>
          <w:i/>
          <w:lang w:val="en-IE"/>
        </w:rPr>
        <w:t>fetus</w:t>
      </w:r>
      <w:proofErr w:type="spellEnd"/>
      <w:r w:rsidRPr="004B64CE">
        <w:rPr>
          <w:lang w:val="en-IE"/>
        </w:rPr>
        <w:t xml:space="preserve"> subspecies. </w:t>
      </w:r>
      <w:r w:rsidRPr="004B64CE">
        <w:rPr>
          <w:i/>
          <w:lang w:val="de-DE"/>
        </w:rPr>
        <w:t>Aust. Vet. J</w:t>
      </w:r>
      <w:r w:rsidRPr="004B64CE">
        <w:rPr>
          <w:lang w:val="de-DE"/>
        </w:rPr>
        <w:t xml:space="preserve">., </w:t>
      </w:r>
      <w:r w:rsidRPr="004B64CE">
        <w:rPr>
          <w:b/>
          <w:lang w:val="de-DE"/>
        </w:rPr>
        <w:t>75</w:t>
      </w:r>
      <w:r w:rsidRPr="004B64CE">
        <w:rPr>
          <w:lang w:val="de-DE"/>
        </w:rPr>
        <w:t>, 827–831</w:t>
      </w:r>
      <w:r w:rsidR="00F96A96" w:rsidRPr="004B64CE">
        <w:rPr>
          <w:lang w:val="de-DE"/>
        </w:rPr>
        <w:t>.</w:t>
      </w:r>
    </w:p>
    <w:p w14:paraId="7523AFFD" w14:textId="77777777" w:rsidR="00F96A96" w:rsidRPr="00455A24" w:rsidRDefault="00D3231B" w:rsidP="00925D99">
      <w:pPr>
        <w:pStyle w:val="Ref"/>
        <w:spacing w:after="200"/>
        <w:rPr>
          <w:lang w:val="es-ES"/>
        </w:rPr>
      </w:pPr>
      <w:r w:rsidRPr="004B64CE">
        <w:rPr>
          <w:smallCaps/>
          <w:lang w:val="de-DE"/>
        </w:rPr>
        <w:t>Hum S., Stephens L.R. &amp; Quinn C.</w:t>
      </w:r>
      <w:r w:rsidRPr="004B64CE">
        <w:rPr>
          <w:lang w:val="de-DE"/>
        </w:rPr>
        <w:t xml:space="preserve"> (1991). </w:t>
      </w:r>
      <w:r w:rsidRPr="004B64CE">
        <w:rPr>
          <w:lang w:val="en-IE"/>
        </w:rPr>
        <w:t xml:space="preserve">Diagnosis by ELISA of bovine abortion due to </w:t>
      </w:r>
      <w:r w:rsidRPr="004B64CE">
        <w:rPr>
          <w:i/>
          <w:lang w:val="en-IE"/>
        </w:rPr>
        <w:t xml:space="preserve">Campylobacter </w:t>
      </w:r>
      <w:proofErr w:type="spellStart"/>
      <w:r w:rsidRPr="004B64CE">
        <w:rPr>
          <w:i/>
          <w:lang w:val="en-IE"/>
        </w:rPr>
        <w:t>fetus</w:t>
      </w:r>
      <w:proofErr w:type="spellEnd"/>
      <w:r w:rsidRPr="004B64CE">
        <w:rPr>
          <w:lang w:val="en-IE"/>
        </w:rPr>
        <w:t xml:space="preserve">. </w:t>
      </w:r>
      <w:proofErr w:type="spellStart"/>
      <w:r w:rsidRPr="00455A24">
        <w:rPr>
          <w:i/>
          <w:lang w:val="es-ES"/>
        </w:rPr>
        <w:t>Aust</w:t>
      </w:r>
      <w:proofErr w:type="spellEnd"/>
      <w:r w:rsidRPr="00455A24">
        <w:rPr>
          <w:i/>
          <w:lang w:val="es-ES"/>
        </w:rPr>
        <w:t xml:space="preserve">. </w:t>
      </w:r>
      <w:proofErr w:type="spellStart"/>
      <w:r w:rsidRPr="00455A24">
        <w:rPr>
          <w:i/>
          <w:lang w:val="es-ES"/>
        </w:rPr>
        <w:t>Vet</w:t>
      </w:r>
      <w:proofErr w:type="spellEnd"/>
      <w:r w:rsidRPr="00455A24">
        <w:rPr>
          <w:i/>
          <w:lang w:val="es-ES"/>
        </w:rPr>
        <w:t>. J</w:t>
      </w:r>
      <w:r w:rsidRPr="00455A24">
        <w:rPr>
          <w:lang w:val="es-ES"/>
        </w:rPr>
        <w:t xml:space="preserve">., </w:t>
      </w:r>
      <w:r w:rsidRPr="00455A24">
        <w:rPr>
          <w:b/>
          <w:lang w:val="es-ES"/>
        </w:rPr>
        <w:t>68</w:t>
      </w:r>
      <w:r w:rsidRPr="00455A24">
        <w:rPr>
          <w:lang w:val="es-ES"/>
        </w:rPr>
        <w:t>, 272–275.</w:t>
      </w:r>
    </w:p>
    <w:p w14:paraId="75236A01" w14:textId="77777777" w:rsidR="00AB24C3" w:rsidRPr="004B64CE" w:rsidRDefault="00AB24C3" w:rsidP="00F35661">
      <w:pPr>
        <w:pStyle w:val="Ref"/>
        <w:rPr>
          <w:lang w:val="en-IE"/>
        </w:rPr>
      </w:pPr>
      <w:r w:rsidRPr="00455A24">
        <w:rPr>
          <w:smallCaps/>
          <w:lang w:val="es-ES"/>
        </w:rPr>
        <w:t xml:space="preserve">Iraola G., Betancor L., Calleros L., Gadea P., </w:t>
      </w:r>
      <w:proofErr w:type="spellStart"/>
      <w:r w:rsidRPr="00455A24">
        <w:rPr>
          <w:smallCaps/>
          <w:lang w:val="es-ES"/>
        </w:rPr>
        <w:t>Algorta</w:t>
      </w:r>
      <w:proofErr w:type="spellEnd"/>
      <w:r w:rsidRPr="00455A24">
        <w:rPr>
          <w:smallCaps/>
          <w:lang w:val="es-ES"/>
        </w:rPr>
        <w:t xml:space="preserve"> G., Galeano S., </w:t>
      </w:r>
      <w:proofErr w:type="spellStart"/>
      <w:r w:rsidRPr="00455A24">
        <w:rPr>
          <w:smallCaps/>
          <w:lang w:val="es-ES"/>
        </w:rPr>
        <w:t>Muxi</w:t>
      </w:r>
      <w:proofErr w:type="spellEnd"/>
      <w:r w:rsidRPr="00455A24">
        <w:rPr>
          <w:smallCaps/>
          <w:lang w:val="es-ES"/>
        </w:rPr>
        <w:t xml:space="preserve"> P., </w:t>
      </w:r>
      <w:proofErr w:type="spellStart"/>
      <w:r w:rsidRPr="00455A24">
        <w:rPr>
          <w:smallCaps/>
          <w:lang w:val="es-ES"/>
        </w:rPr>
        <w:t>Greif</w:t>
      </w:r>
      <w:proofErr w:type="spellEnd"/>
      <w:r w:rsidRPr="00455A24">
        <w:rPr>
          <w:smallCaps/>
          <w:lang w:val="es-ES"/>
        </w:rPr>
        <w:t xml:space="preserve"> G.</w:t>
      </w:r>
      <w:r w:rsidR="009E3333" w:rsidRPr="00455A24">
        <w:rPr>
          <w:smallCaps/>
          <w:lang w:val="es-ES"/>
        </w:rPr>
        <w:t xml:space="preserve"> &amp; </w:t>
      </w:r>
      <w:proofErr w:type="spellStart"/>
      <w:r w:rsidRPr="00455A24">
        <w:rPr>
          <w:smallCaps/>
          <w:lang w:val="es-ES"/>
        </w:rPr>
        <w:t>Perez</w:t>
      </w:r>
      <w:proofErr w:type="spellEnd"/>
      <w:r w:rsidRPr="00455A24">
        <w:rPr>
          <w:smallCaps/>
          <w:lang w:val="es-ES"/>
        </w:rPr>
        <w:t xml:space="preserve"> R</w:t>
      </w:r>
      <w:r w:rsidRPr="00455A24">
        <w:rPr>
          <w:lang w:val="es-ES"/>
        </w:rPr>
        <w:t xml:space="preserve">. (2015). </w:t>
      </w:r>
      <w:r w:rsidRPr="004B64CE">
        <w:rPr>
          <w:lang w:val="en-IE"/>
        </w:rPr>
        <w:t xml:space="preserve">A rural worker infected with a bovine-prevalent genotype of </w:t>
      </w:r>
      <w:r w:rsidRPr="004B64CE">
        <w:rPr>
          <w:i/>
          <w:lang w:val="en-IE"/>
        </w:rPr>
        <w:t xml:space="preserve">Campylobacter </w:t>
      </w:r>
      <w:proofErr w:type="spellStart"/>
      <w:r w:rsidRPr="004B64CE">
        <w:rPr>
          <w:i/>
          <w:lang w:val="en-IE"/>
        </w:rPr>
        <w:t>fetus</w:t>
      </w:r>
      <w:proofErr w:type="spellEnd"/>
      <w:r w:rsidRPr="004B64CE">
        <w:rPr>
          <w:lang w:val="en-IE"/>
        </w:rPr>
        <w:t xml:space="preserve"> subsp.</w:t>
      </w:r>
      <w:r w:rsidRPr="004B64CE">
        <w:rPr>
          <w:i/>
          <w:lang w:val="en-IE"/>
        </w:rPr>
        <w:t xml:space="preserve"> </w:t>
      </w:r>
      <w:proofErr w:type="spellStart"/>
      <w:r w:rsidRPr="004B64CE">
        <w:rPr>
          <w:i/>
          <w:lang w:val="en-IE"/>
        </w:rPr>
        <w:t>fetus</w:t>
      </w:r>
      <w:proofErr w:type="spellEnd"/>
      <w:r w:rsidRPr="004B64CE">
        <w:rPr>
          <w:lang w:val="en-IE"/>
        </w:rPr>
        <w:t xml:space="preserve"> supports zoonotic transmission and inconsistency of MLST and whole-genome typing. </w:t>
      </w:r>
      <w:r w:rsidRPr="004B64CE">
        <w:rPr>
          <w:i/>
          <w:lang w:val="en-IE"/>
        </w:rPr>
        <w:t xml:space="preserve">Eur. J. Clin. </w:t>
      </w:r>
      <w:proofErr w:type="spellStart"/>
      <w:r w:rsidRPr="004B64CE">
        <w:rPr>
          <w:i/>
          <w:lang w:val="en-IE"/>
        </w:rPr>
        <w:t>Microbiol</w:t>
      </w:r>
      <w:proofErr w:type="spellEnd"/>
      <w:r w:rsidRPr="004B64CE">
        <w:rPr>
          <w:i/>
          <w:lang w:val="en-IE"/>
        </w:rPr>
        <w:t>. Infect. Dis.</w:t>
      </w:r>
      <w:r w:rsidRPr="004B64CE">
        <w:rPr>
          <w:lang w:val="en-IE"/>
        </w:rPr>
        <w:t xml:space="preserve">, </w:t>
      </w:r>
      <w:r w:rsidRPr="004B64CE">
        <w:rPr>
          <w:b/>
          <w:lang w:val="en-IE"/>
        </w:rPr>
        <w:t>34</w:t>
      </w:r>
      <w:r w:rsidRPr="004B64CE">
        <w:rPr>
          <w:lang w:val="en-IE"/>
        </w:rPr>
        <w:t>, 1593</w:t>
      </w:r>
      <w:r w:rsidR="009E3333" w:rsidRPr="004B64CE">
        <w:rPr>
          <w:lang w:val="en-IE"/>
        </w:rPr>
        <w:t>–</w:t>
      </w:r>
      <w:r w:rsidRPr="004B64CE">
        <w:rPr>
          <w:lang w:val="en-IE"/>
        </w:rPr>
        <w:t>1596.</w:t>
      </w:r>
    </w:p>
    <w:p w14:paraId="6AA6942F" w14:textId="77777777" w:rsidR="006638A5" w:rsidRPr="008A58BC" w:rsidRDefault="00307812" w:rsidP="00F35661">
      <w:pPr>
        <w:pStyle w:val="Ref"/>
        <w:rPr>
          <w:smallCaps/>
          <w:strike/>
          <w:lang w:val="en-IE"/>
        </w:rPr>
      </w:pPr>
      <w:r w:rsidRPr="008A58BC">
        <w:rPr>
          <w:smallCaps/>
          <w:strike/>
          <w:lang w:val="en-IE"/>
        </w:rPr>
        <w:t xml:space="preserve">McGoldrick A., Chanter J., Gale S., Parr J., </w:t>
      </w:r>
      <w:proofErr w:type="spellStart"/>
      <w:r w:rsidRPr="008A58BC">
        <w:rPr>
          <w:smallCaps/>
          <w:strike/>
          <w:lang w:val="en-IE"/>
        </w:rPr>
        <w:t>Toszeghy</w:t>
      </w:r>
      <w:proofErr w:type="spellEnd"/>
      <w:r w:rsidRPr="008A58BC">
        <w:rPr>
          <w:smallCaps/>
          <w:strike/>
          <w:lang w:val="en-IE"/>
        </w:rPr>
        <w:t xml:space="preserve"> M. &amp; Line K.</w:t>
      </w:r>
      <w:r w:rsidRPr="008A58BC">
        <w:rPr>
          <w:strike/>
          <w:lang w:val="en-IE"/>
        </w:rPr>
        <w:t xml:space="preserve"> (2013). Real Time PCR to detect and differentiate </w:t>
      </w:r>
      <w:r w:rsidRPr="008A58BC">
        <w:rPr>
          <w:i/>
          <w:strike/>
          <w:lang w:val="en-IE"/>
        </w:rPr>
        <w:t xml:space="preserve">Campylobacter </w:t>
      </w:r>
      <w:proofErr w:type="spellStart"/>
      <w:r w:rsidRPr="008A58BC">
        <w:rPr>
          <w:i/>
          <w:strike/>
          <w:lang w:val="en-IE"/>
        </w:rPr>
        <w:t>fetus</w:t>
      </w:r>
      <w:proofErr w:type="spellEnd"/>
      <w:r w:rsidRPr="008A58BC">
        <w:rPr>
          <w:i/>
          <w:strike/>
          <w:lang w:val="en-IE"/>
        </w:rPr>
        <w:t xml:space="preserve"> </w:t>
      </w:r>
      <w:r w:rsidRPr="008A58BC">
        <w:rPr>
          <w:strike/>
          <w:lang w:val="en-IE"/>
        </w:rPr>
        <w:t xml:space="preserve">subspecies </w:t>
      </w:r>
      <w:proofErr w:type="spellStart"/>
      <w:r w:rsidRPr="008A58BC">
        <w:rPr>
          <w:i/>
          <w:strike/>
          <w:lang w:val="en-IE"/>
        </w:rPr>
        <w:t>fetus</w:t>
      </w:r>
      <w:proofErr w:type="spellEnd"/>
      <w:r w:rsidRPr="008A58BC">
        <w:rPr>
          <w:strike/>
          <w:lang w:val="en-IE"/>
        </w:rPr>
        <w:t xml:space="preserve"> and </w:t>
      </w:r>
      <w:r w:rsidRPr="008A58BC">
        <w:rPr>
          <w:i/>
          <w:strike/>
          <w:lang w:val="en-IE"/>
        </w:rPr>
        <w:t xml:space="preserve">Campylobacter </w:t>
      </w:r>
      <w:proofErr w:type="spellStart"/>
      <w:r w:rsidRPr="008A58BC">
        <w:rPr>
          <w:i/>
          <w:strike/>
          <w:lang w:val="en-IE"/>
        </w:rPr>
        <w:t>fetus</w:t>
      </w:r>
      <w:proofErr w:type="spellEnd"/>
      <w:r w:rsidRPr="008A58BC">
        <w:rPr>
          <w:strike/>
          <w:lang w:val="en-IE"/>
        </w:rPr>
        <w:t xml:space="preserve"> subspecies </w:t>
      </w:r>
      <w:proofErr w:type="spellStart"/>
      <w:r w:rsidRPr="008A58BC">
        <w:rPr>
          <w:i/>
          <w:strike/>
          <w:lang w:val="en-IE"/>
        </w:rPr>
        <w:t>venerealis</w:t>
      </w:r>
      <w:proofErr w:type="spellEnd"/>
      <w:r w:rsidRPr="008A58BC">
        <w:rPr>
          <w:strike/>
          <w:lang w:val="en-IE"/>
        </w:rPr>
        <w:t xml:space="preserve">. </w:t>
      </w:r>
      <w:r w:rsidRPr="008A58BC">
        <w:rPr>
          <w:i/>
          <w:strike/>
          <w:lang w:val="en-IE"/>
        </w:rPr>
        <w:t xml:space="preserve">J. </w:t>
      </w:r>
      <w:proofErr w:type="spellStart"/>
      <w:r w:rsidRPr="008A58BC">
        <w:rPr>
          <w:i/>
          <w:strike/>
          <w:lang w:val="en-IE"/>
        </w:rPr>
        <w:t>Microbiol</w:t>
      </w:r>
      <w:proofErr w:type="spellEnd"/>
      <w:r w:rsidRPr="008A58BC">
        <w:rPr>
          <w:i/>
          <w:strike/>
          <w:lang w:val="en-IE"/>
        </w:rPr>
        <w:t>. Methods</w:t>
      </w:r>
      <w:r w:rsidRPr="008A58BC">
        <w:rPr>
          <w:strike/>
          <w:lang w:val="en-IE"/>
        </w:rPr>
        <w:t xml:space="preserve">, </w:t>
      </w:r>
      <w:r w:rsidRPr="008A58BC">
        <w:rPr>
          <w:b/>
          <w:strike/>
          <w:lang w:val="en-IE"/>
        </w:rPr>
        <w:t>94</w:t>
      </w:r>
      <w:r w:rsidRPr="008A58BC">
        <w:rPr>
          <w:strike/>
          <w:lang w:val="en-IE"/>
        </w:rPr>
        <w:t>, 199–204.</w:t>
      </w:r>
    </w:p>
    <w:p w14:paraId="138FB79A" w14:textId="77777777" w:rsidR="008A3602" w:rsidRPr="004B64CE" w:rsidRDefault="008A3602" w:rsidP="00F35661">
      <w:pPr>
        <w:pStyle w:val="Ref"/>
        <w:rPr>
          <w:lang w:val="en-IE"/>
        </w:rPr>
      </w:pPr>
      <w:r w:rsidRPr="004B64CE">
        <w:rPr>
          <w:smallCaps/>
          <w:lang w:val="en-IE"/>
        </w:rPr>
        <w:t>McMillen L., Fordyce G., Doogan V.J.</w:t>
      </w:r>
      <w:r w:rsidR="004B0768" w:rsidRPr="004B64CE">
        <w:rPr>
          <w:smallCaps/>
          <w:lang w:val="en-IE"/>
        </w:rPr>
        <w:t xml:space="preserve"> &amp;</w:t>
      </w:r>
      <w:r w:rsidRPr="004B64CE">
        <w:rPr>
          <w:smallCaps/>
          <w:lang w:val="en-IE"/>
        </w:rPr>
        <w:t xml:space="preserve"> Lew A.E.</w:t>
      </w:r>
      <w:r w:rsidRPr="004B64CE">
        <w:rPr>
          <w:lang w:val="en-IE"/>
        </w:rPr>
        <w:t xml:space="preserve"> (2006). Comparison of culture and a novel 5</w:t>
      </w:r>
      <w:r w:rsidR="004B0768" w:rsidRPr="004B64CE">
        <w:rPr>
          <w:lang w:val="en-IE"/>
        </w:rPr>
        <w:t>’</w:t>
      </w:r>
      <w:r w:rsidRPr="004B64CE">
        <w:rPr>
          <w:lang w:val="en-IE"/>
        </w:rPr>
        <w:t xml:space="preserve"> Taq nuclease assay for direct detection of </w:t>
      </w:r>
      <w:r w:rsidRPr="004B64CE">
        <w:rPr>
          <w:i/>
          <w:lang w:val="en-IE"/>
        </w:rPr>
        <w:t xml:space="preserve">Campylobacter </w:t>
      </w:r>
      <w:proofErr w:type="spellStart"/>
      <w:r w:rsidRPr="004B64CE">
        <w:rPr>
          <w:i/>
          <w:lang w:val="en-IE"/>
        </w:rPr>
        <w:t>fetus</w:t>
      </w:r>
      <w:proofErr w:type="spellEnd"/>
      <w:r w:rsidRPr="004B64CE">
        <w:rPr>
          <w:lang w:val="en-IE"/>
        </w:rPr>
        <w:t xml:space="preserve"> subsp. </w:t>
      </w:r>
      <w:proofErr w:type="spellStart"/>
      <w:r w:rsidRPr="004B64CE">
        <w:rPr>
          <w:i/>
          <w:lang w:val="en-IE"/>
        </w:rPr>
        <w:t>venerealis</w:t>
      </w:r>
      <w:proofErr w:type="spellEnd"/>
      <w:r w:rsidRPr="004B64CE">
        <w:rPr>
          <w:lang w:val="en-IE"/>
        </w:rPr>
        <w:t xml:space="preserve"> in clinical specimens from cattle. </w:t>
      </w:r>
      <w:r w:rsidRPr="004B64CE">
        <w:rPr>
          <w:i/>
          <w:lang w:val="en-IE"/>
        </w:rPr>
        <w:t xml:space="preserve">J. Clin. </w:t>
      </w:r>
      <w:proofErr w:type="spellStart"/>
      <w:r w:rsidRPr="004B64CE">
        <w:rPr>
          <w:i/>
          <w:lang w:val="en-IE"/>
        </w:rPr>
        <w:t>Microbiol</w:t>
      </w:r>
      <w:proofErr w:type="spellEnd"/>
      <w:r w:rsidRPr="004B64CE">
        <w:rPr>
          <w:lang w:val="en-IE"/>
        </w:rPr>
        <w:t>.</w:t>
      </w:r>
      <w:r w:rsidR="004B0768" w:rsidRPr="004B64CE">
        <w:rPr>
          <w:lang w:val="en-IE"/>
        </w:rPr>
        <w:t>,</w:t>
      </w:r>
      <w:r w:rsidRPr="004B64CE">
        <w:rPr>
          <w:lang w:val="en-IE"/>
        </w:rPr>
        <w:t xml:space="preserve"> </w:t>
      </w:r>
      <w:r w:rsidRPr="004B64CE">
        <w:rPr>
          <w:b/>
          <w:lang w:val="en-IE"/>
        </w:rPr>
        <w:t>44</w:t>
      </w:r>
      <w:r w:rsidRPr="004B64CE">
        <w:rPr>
          <w:lang w:val="en-IE"/>
        </w:rPr>
        <w:t>, 938</w:t>
      </w:r>
      <w:r w:rsidR="004B0768" w:rsidRPr="004B64CE">
        <w:rPr>
          <w:lang w:val="en-IE"/>
        </w:rPr>
        <w:t>–</w:t>
      </w:r>
      <w:r w:rsidRPr="004B64CE">
        <w:rPr>
          <w:lang w:val="en-IE"/>
        </w:rPr>
        <w:t xml:space="preserve">945. </w:t>
      </w:r>
    </w:p>
    <w:p w14:paraId="0B835156" w14:textId="77777777" w:rsidR="00F96A96" w:rsidRPr="004B64CE" w:rsidRDefault="00F96A96" w:rsidP="00925D99">
      <w:pPr>
        <w:pStyle w:val="Ref"/>
        <w:spacing w:after="200"/>
        <w:rPr>
          <w:lang w:val="en-IE"/>
        </w:rPr>
      </w:pPr>
      <w:r w:rsidRPr="004B64CE">
        <w:rPr>
          <w:lang w:val="en-IE"/>
        </w:rPr>
        <w:t>M</w:t>
      </w:r>
      <w:r w:rsidR="00D3231B" w:rsidRPr="004B64CE">
        <w:rPr>
          <w:smallCaps/>
          <w:lang w:val="en-IE"/>
        </w:rPr>
        <w:t>ellick</w:t>
      </w:r>
      <w:r w:rsidRPr="004B64CE">
        <w:rPr>
          <w:smallCaps/>
          <w:lang w:val="en-IE"/>
        </w:rPr>
        <w:t xml:space="preserve"> </w:t>
      </w:r>
      <w:r w:rsidRPr="004B64CE">
        <w:rPr>
          <w:lang w:val="en-IE"/>
        </w:rPr>
        <w:t>P</w:t>
      </w:r>
      <w:r w:rsidRPr="004B64CE">
        <w:rPr>
          <w:smallCaps/>
          <w:lang w:val="en-IE"/>
        </w:rPr>
        <w:t xml:space="preserve">. </w:t>
      </w:r>
      <w:r w:rsidRPr="004B64CE">
        <w:rPr>
          <w:lang w:val="en-IE"/>
        </w:rPr>
        <w:t>W</w:t>
      </w:r>
      <w:r w:rsidRPr="004B64CE">
        <w:rPr>
          <w:smallCaps/>
          <w:lang w:val="en-IE"/>
        </w:rPr>
        <w:t>.</w:t>
      </w:r>
      <w:r w:rsidRPr="004B64CE">
        <w:rPr>
          <w:lang w:val="en-IE"/>
        </w:rPr>
        <w:t>, W</w:t>
      </w:r>
      <w:r w:rsidRPr="004B64CE">
        <w:rPr>
          <w:smallCaps/>
          <w:lang w:val="en-IE"/>
        </w:rPr>
        <w:t>inter</w:t>
      </w:r>
      <w:r w:rsidR="00D3231B" w:rsidRPr="004B64CE">
        <w:rPr>
          <w:lang w:val="en-IE"/>
        </w:rPr>
        <w:t xml:space="preserve"> A</w:t>
      </w:r>
      <w:r w:rsidR="00D3231B" w:rsidRPr="004B64CE">
        <w:rPr>
          <w:smallCaps/>
          <w:lang w:val="en-IE"/>
        </w:rPr>
        <w:t>.</w:t>
      </w:r>
      <w:r w:rsidR="00D3231B" w:rsidRPr="004B64CE">
        <w:rPr>
          <w:lang w:val="en-IE"/>
        </w:rPr>
        <w:t>J</w:t>
      </w:r>
      <w:r w:rsidR="00D3231B" w:rsidRPr="004B64CE">
        <w:rPr>
          <w:smallCaps/>
          <w:lang w:val="en-IE"/>
        </w:rPr>
        <w:t>.</w:t>
      </w:r>
      <w:r w:rsidRPr="004B64CE">
        <w:rPr>
          <w:lang w:val="en-IE"/>
        </w:rPr>
        <w:t xml:space="preserve"> </w:t>
      </w:r>
      <w:r w:rsidR="00D3231B" w:rsidRPr="004B64CE">
        <w:rPr>
          <w:lang w:val="en-IE"/>
        </w:rPr>
        <w:t>&amp;</w:t>
      </w:r>
      <w:r w:rsidRPr="004B64CE">
        <w:rPr>
          <w:lang w:val="en-IE"/>
        </w:rPr>
        <w:t xml:space="preserve"> M</w:t>
      </w:r>
      <w:r w:rsidRPr="004B64CE">
        <w:rPr>
          <w:smallCaps/>
          <w:lang w:val="en-IE"/>
        </w:rPr>
        <w:t>c</w:t>
      </w:r>
      <w:r w:rsidRPr="004B64CE">
        <w:rPr>
          <w:lang w:val="en-IE"/>
        </w:rPr>
        <w:t>E</w:t>
      </w:r>
      <w:r w:rsidRPr="004B64CE">
        <w:rPr>
          <w:smallCaps/>
          <w:lang w:val="en-IE"/>
        </w:rPr>
        <w:t>ntee</w:t>
      </w:r>
      <w:r w:rsidR="00D3231B" w:rsidRPr="004B64CE">
        <w:rPr>
          <w:lang w:val="en-IE"/>
        </w:rPr>
        <w:t xml:space="preserve"> K</w:t>
      </w:r>
      <w:r w:rsidR="00D3231B" w:rsidRPr="004B64CE">
        <w:rPr>
          <w:smallCaps/>
          <w:lang w:val="en-IE"/>
        </w:rPr>
        <w:t>.</w:t>
      </w:r>
      <w:r w:rsidRPr="004B64CE">
        <w:rPr>
          <w:lang w:val="en-IE"/>
        </w:rPr>
        <w:t xml:space="preserve"> (1965). Diagnosis </w:t>
      </w:r>
      <w:r w:rsidR="00D3231B" w:rsidRPr="004B64CE">
        <w:rPr>
          <w:lang w:val="en-IE"/>
        </w:rPr>
        <w:t>of vibriosis in the bull by use of the fluorescent antibody technic</w:t>
      </w:r>
      <w:r w:rsidRPr="004B64CE">
        <w:rPr>
          <w:lang w:val="en-IE"/>
        </w:rPr>
        <w:t xml:space="preserve">. </w:t>
      </w:r>
      <w:r w:rsidRPr="004B64CE">
        <w:rPr>
          <w:i/>
          <w:iCs/>
          <w:lang w:val="en-IE"/>
        </w:rPr>
        <w:t>Cornell Vet.</w:t>
      </w:r>
      <w:r w:rsidR="00D3231B" w:rsidRPr="004B64CE">
        <w:rPr>
          <w:lang w:val="en-IE"/>
        </w:rPr>
        <w:t>,</w:t>
      </w:r>
      <w:r w:rsidRPr="004B64CE">
        <w:rPr>
          <w:lang w:val="en-IE"/>
        </w:rPr>
        <w:t xml:space="preserve"> </w:t>
      </w:r>
      <w:r w:rsidRPr="004B64CE">
        <w:rPr>
          <w:b/>
          <w:lang w:val="en-IE"/>
        </w:rPr>
        <w:t>55</w:t>
      </w:r>
      <w:r w:rsidR="00D3231B" w:rsidRPr="004B64CE">
        <w:rPr>
          <w:bCs/>
          <w:lang w:val="en-IE"/>
        </w:rPr>
        <w:t xml:space="preserve">, </w:t>
      </w:r>
      <w:r w:rsidRPr="004B64CE">
        <w:rPr>
          <w:lang w:val="en-IE"/>
        </w:rPr>
        <w:t>280</w:t>
      </w:r>
      <w:r w:rsidR="00D3231B" w:rsidRPr="004B64CE">
        <w:rPr>
          <w:lang w:val="en-IE"/>
        </w:rPr>
        <w:t>–2</w:t>
      </w:r>
      <w:r w:rsidRPr="004B64CE">
        <w:rPr>
          <w:lang w:val="en-IE"/>
        </w:rPr>
        <w:t>94.</w:t>
      </w:r>
    </w:p>
    <w:p w14:paraId="47D4012C" w14:textId="77777777" w:rsidR="00F96A96" w:rsidRPr="004B64CE" w:rsidRDefault="00D3231B" w:rsidP="00925D99">
      <w:pPr>
        <w:pStyle w:val="Ref"/>
        <w:spacing w:after="200"/>
        <w:rPr>
          <w:lang w:val="en-IE"/>
        </w:rPr>
      </w:pPr>
      <w:r w:rsidRPr="004B64CE">
        <w:rPr>
          <w:smallCaps/>
          <w:lang w:val="en-IE"/>
        </w:rPr>
        <w:t>Monke H.J., Love B.C., Wittum T.E., Monke D.R. &amp; Byrum B.A.</w:t>
      </w:r>
      <w:r w:rsidRPr="004B64CE">
        <w:rPr>
          <w:lang w:val="en-IE"/>
        </w:rPr>
        <w:t xml:space="preserve"> (2002). Effect of transport enrichment medium, transport time, and growth medium on the detection of </w:t>
      </w:r>
      <w:r w:rsidRPr="004B64CE">
        <w:rPr>
          <w:i/>
          <w:lang w:val="en-IE"/>
        </w:rPr>
        <w:t xml:space="preserve">Campylobacter </w:t>
      </w:r>
      <w:proofErr w:type="spellStart"/>
      <w:r w:rsidRPr="004B64CE">
        <w:rPr>
          <w:i/>
          <w:lang w:val="en-IE"/>
        </w:rPr>
        <w:t>fetus</w:t>
      </w:r>
      <w:proofErr w:type="spellEnd"/>
      <w:r w:rsidRPr="004B64CE">
        <w:rPr>
          <w:lang w:val="en-IE"/>
        </w:rPr>
        <w:t xml:space="preserve"> subsp. </w:t>
      </w:r>
      <w:proofErr w:type="spellStart"/>
      <w:r w:rsidRPr="004B64CE">
        <w:rPr>
          <w:i/>
          <w:lang w:val="en-IE"/>
        </w:rPr>
        <w:t>venerealis</w:t>
      </w:r>
      <w:proofErr w:type="spellEnd"/>
      <w:r w:rsidRPr="004B64CE">
        <w:rPr>
          <w:lang w:val="en-IE"/>
        </w:rPr>
        <w:t xml:space="preserve">. </w:t>
      </w:r>
      <w:r w:rsidRPr="004B64CE">
        <w:rPr>
          <w:i/>
          <w:iCs/>
          <w:lang w:val="en-IE"/>
        </w:rPr>
        <w:t>J. Vet. Invest.,</w:t>
      </w:r>
      <w:r w:rsidRPr="004B64CE">
        <w:rPr>
          <w:lang w:val="en-IE"/>
        </w:rPr>
        <w:t xml:space="preserve"> </w:t>
      </w:r>
      <w:r w:rsidRPr="004B64CE">
        <w:rPr>
          <w:b/>
          <w:bCs/>
          <w:lang w:val="en-IE"/>
        </w:rPr>
        <w:t>14</w:t>
      </w:r>
      <w:r w:rsidRPr="004B64CE">
        <w:rPr>
          <w:lang w:val="en-IE"/>
        </w:rPr>
        <w:t>, 35–39</w:t>
      </w:r>
    </w:p>
    <w:p w14:paraId="7AF8400F" w14:textId="77777777" w:rsidR="00F96A96" w:rsidRPr="00D70175" w:rsidRDefault="00D3231B" w:rsidP="00925D99">
      <w:pPr>
        <w:pStyle w:val="Ref"/>
        <w:spacing w:after="200"/>
        <w:rPr>
          <w:strike/>
          <w:lang w:val="it-IT"/>
        </w:rPr>
      </w:pPr>
      <w:r w:rsidRPr="00372E15">
        <w:rPr>
          <w:smallCaps/>
          <w:strike/>
          <w:lang w:val="en-IE"/>
        </w:rPr>
        <w:lastRenderedPageBreak/>
        <w:t>On S.L.W. &amp; Harrington C.S.</w:t>
      </w:r>
      <w:r w:rsidRPr="00372E15">
        <w:rPr>
          <w:strike/>
          <w:lang w:val="en-IE"/>
        </w:rPr>
        <w:t xml:space="preserve"> (2001). Evaluation of numerical analysis of PFGE-DNA profiles for differentiating </w:t>
      </w:r>
      <w:r w:rsidRPr="00372E15">
        <w:rPr>
          <w:i/>
          <w:strike/>
          <w:lang w:val="en-IE"/>
        </w:rPr>
        <w:t xml:space="preserve">Campylobacter </w:t>
      </w:r>
      <w:proofErr w:type="spellStart"/>
      <w:r w:rsidRPr="00372E15">
        <w:rPr>
          <w:i/>
          <w:strike/>
          <w:lang w:val="en-IE"/>
        </w:rPr>
        <w:t>fetus</w:t>
      </w:r>
      <w:proofErr w:type="spellEnd"/>
      <w:r w:rsidRPr="00372E15">
        <w:rPr>
          <w:strike/>
          <w:lang w:val="en-IE"/>
        </w:rPr>
        <w:t xml:space="preserve"> subspecies by comparison with phenotypic, PCR and 16s rDNA sequencing methods. </w:t>
      </w:r>
      <w:r w:rsidRPr="00D70175">
        <w:rPr>
          <w:i/>
          <w:strike/>
          <w:lang w:val="it-IT"/>
        </w:rPr>
        <w:t>J. Appl. Microbiol</w:t>
      </w:r>
      <w:r w:rsidRPr="00D70175">
        <w:rPr>
          <w:strike/>
          <w:lang w:val="it-IT"/>
        </w:rPr>
        <w:t xml:space="preserve">., </w:t>
      </w:r>
      <w:r w:rsidRPr="00D70175">
        <w:rPr>
          <w:b/>
          <w:strike/>
          <w:lang w:val="it-IT"/>
        </w:rPr>
        <w:t>90</w:t>
      </w:r>
      <w:r w:rsidRPr="00D70175">
        <w:rPr>
          <w:strike/>
          <w:lang w:val="it-IT"/>
        </w:rPr>
        <w:t>, 285–293</w:t>
      </w:r>
      <w:r w:rsidR="00F96A96" w:rsidRPr="00D70175">
        <w:rPr>
          <w:strike/>
          <w:lang w:val="it-IT"/>
        </w:rPr>
        <w:t>.</w:t>
      </w:r>
    </w:p>
    <w:p w14:paraId="42C21F0C" w14:textId="77777777" w:rsidR="00BB4E1E" w:rsidRPr="004B64CE" w:rsidRDefault="00D3231B" w:rsidP="00925D99">
      <w:pPr>
        <w:pStyle w:val="Ref"/>
        <w:spacing w:after="200"/>
        <w:rPr>
          <w:lang w:val="en-IE"/>
        </w:rPr>
      </w:pPr>
      <w:r w:rsidRPr="00B16E15">
        <w:rPr>
          <w:smallCaps/>
          <w:lang w:val="pt-BR"/>
        </w:rPr>
        <w:t>Salama S.M., Garcia M.M. &amp; Taylor D.E</w:t>
      </w:r>
      <w:r w:rsidRPr="00B16E15">
        <w:rPr>
          <w:lang w:val="pt-BR"/>
        </w:rPr>
        <w:t xml:space="preserve">. (1992). </w:t>
      </w:r>
      <w:r w:rsidRPr="004B64CE">
        <w:rPr>
          <w:lang w:val="en-IE"/>
        </w:rPr>
        <w:t xml:space="preserve">Differentiation of the subspecies of </w:t>
      </w:r>
      <w:r w:rsidRPr="004B64CE">
        <w:rPr>
          <w:i/>
          <w:lang w:val="en-IE"/>
        </w:rPr>
        <w:t xml:space="preserve">Campylobacter </w:t>
      </w:r>
      <w:proofErr w:type="spellStart"/>
      <w:r w:rsidRPr="004B64CE">
        <w:rPr>
          <w:i/>
          <w:lang w:val="en-IE"/>
        </w:rPr>
        <w:t>fetus</w:t>
      </w:r>
      <w:proofErr w:type="spellEnd"/>
      <w:r w:rsidRPr="004B64CE">
        <w:rPr>
          <w:lang w:val="en-IE"/>
        </w:rPr>
        <w:t xml:space="preserve"> by genomic sizing. </w:t>
      </w:r>
      <w:r w:rsidRPr="004B64CE">
        <w:rPr>
          <w:i/>
          <w:lang w:val="en-IE"/>
        </w:rPr>
        <w:t>Int. J. Syst. Bact</w:t>
      </w:r>
      <w:r w:rsidRPr="004B64CE">
        <w:rPr>
          <w:lang w:val="en-IE"/>
        </w:rPr>
        <w:t xml:space="preserve">., </w:t>
      </w:r>
      <w:r w:rsidRPr="004B64CE">
        <w:rPr>
          <w:b/>
          <w:lang w:val="en-IE"/>
        </w:rPr>
        <w:t>42,</w:t>
      </w:r>
      <w:r w:rsidRPr="004B64CE">
        <w:rPr>
          <w:lang w:val="en-IE"/>
        </w:rPr>
        <w:t xml:space="preserve"> 446–450</w:t>
      </w:r>
      <w:r w:rsidR="00BB4E1E" w:rsidRPr="004B64CE">
        <w:rPr>
          <w:lang w:val="en-IE"/>
        </w:rPr>
        <w:t>.</w:t>
      </w:r>
    </w:p>
    <w:p w14:paraId="438DC585" w14:textId="1101C106" w:rsidR="008A3602" w:rsidRPr="0014125E" w:rsidRDefault="008A3602" w:rsidP="00F35661">
      <w:pPr>
        <w:pStyle w:val="Ref"/>
        <w:rPr>
          <w:strike/>
          <w:lang w:val="en-IE"/>
        </w:rPr>
      </w:pPr>
      <w:r w:rsidRPr="0014125E">
        <w:rPr>
          <w:smallCaps/>
          <w:strike/>
          <w:lang w:val="en-IE"/>
        </w:rPr>
        <w:t>Spence R.P., Bruce I.R., McFadden A.M., Hill F.I., Tisdall D., Humphrey S., van der Graaf L., van Bergen M.A.</w:t>
      </w:r>
      <w:r w:rsidR="004B0768" w:rsidRPr="0014125E">
        <w:rPr>
          <w:smallCaps/>
          <w:strike/>
          <w:lang w:val="en-IE"/>
        </w:rPr>
        <w:t xml:space="preserve"> &amp;</w:t>
      </w:r>
      <w:r w:rsidRPr="0014125E">
        <w:rPr>
          <w:smallCaps/>
          <w:strike/>
          <w:lang w:val="en-IE"/>
        </w:rPr>
        <w:t xml:space="preserve"> Wagenaar J.A.</w:t>
      </w:r>
      <w:r w:rsidRPr="0014125E">
        <w:rPr>
          <w:strike/>
          <w:lang w:val="en-IE"/>
        </w:rPr>
        <w:t xml:space="preserve"> (2011). Cross-reaction of a </w:t>
      </w:r>
      <w:r w:rsidRPr="0014125E">
        <w:rPr>
          <w:i/>
          <w:strike/>
          <w:lang w:val="en-IE"/>
        </w:rPr>
        <w:t xml:space="preserve">Campylobacter </w:t>
      </w:r>
      <w:proofErr w:type="spellStart"/>
      <w:r w:rsidRPr="0014125E">
        <w:rPr>
          <w:i/>
          <w:strike/>
          <w:lang w:val="en-IE"/>
        </w:rPr>
        <w:t>fetus</w:t>
      </w:r>
      <w:proofErr w:type="spellEnd"/>
      <w:r w:rsidRPr="0014125E">
        <w:rPr>
          <w:strike/>
          <w:lang w:val="en-IE"/>
        </w:rPr>
        <w:t xml:space="preserve"> subspecies </w:t>
      </w:r>
      <w:proofErr w:type="spellStart"/>
      <w:r w:rsidRPr="0014125E">
        <w:rPr>
          <w:i/>
          <w:strike/>
          <w:lang w:val="en-IE"/>
        </w:rPr>
        <w:t>venerealis</w:t>
      </w:r>
      <w:proofErr w:type="spellEnd"/>
      <w:r w:rsidRPr="0014125E">
        <w:rPr>
          <w:strike/>
          <w:lang w:val="en-IE"/>
        </w:rPr>
        <w:t xml:space="preserve"> real-time PCR. </w:t>
      </w:r>
      <w:r w:rsidRPr="0014125E">
        <w:rPr>
          <w:i/>
          <w:strike/>
          <w:lang w:val="en-IE"/>
        </w:rPr>
        <w:t>Vet. Rec</w:t>
      </w:r>
      <w:r w:rsidRPr="0014125E">
        <w:rPr>
          <w:strike/>
          <w:lang w:val="en-IE"/>
        </w:rPr>
        <w:t>.</w:t>
      </w:r>
      <w:r w:rsidR="004B0768" w:rsidRPr="0014125E">
        <w:rPr>
          <w:strike/>
          <w:lang w:val="en-IE"/>
        </w:rPr>
        <w:t>,</w:t>
      </w:r>
      <w:r w:rsidRPr="0014125E">
        <w:rPr>
          <w:strike/>
          <w:lang w:val="en-IE"/>
        </w:rPr>
        <w:t xml:space="preserve"> 168</w:t>
      </w:r>
      <w:r w:rsidR="004B0768" w:rsidRPr="0014125E">
        <w:rPr>
          <w:strike/>
          <w:lang w:val="en-IE"/>
        </w:rPr>
        <w:t xml:space="preserve">, </w:t>
      </w:r>
      <w:r w:rsidRPr="0014125E">
        <w:rPr>
          <w:strike/>
          <w:lang w:val="en-IE"/>
        </w:rPr>
        <w:t xml:space="preserve">131. </w:t>
      </w:r>
    </w:p>
    <w:p w14:paraId="30DF6346" w14:textId="77777777" w:rsidR="006C5EA1" w:rsidRPr="004B64CE" w:rsidRDefault="006C5EA1" w:rsidP="00F35661">
      <w:pPr>
        <w:pStyle w:val="Ref"/>
        <w:rPr>
          <w:lang w:val="it-IT"/>
        </w:rPr>
      </w:pPr>
      <w:r w:rsidRPr="00455A24">
        <w:rPr>
          <w:smallCaps/>
          <w:lang w:val="nl-NL"/>
        </w:rPr>
        <w:t>Steele T.W.</w:t>
      </w:r>
      <w:r w:rsidR="0007741E" w:rsidRPr="00455A24">
        <w:rPr>
          <w:smallCaps/>
          <w:lang w:val="nl-NL"/>
        </w:rPr>
        <w:t xml:space="preserve"> &amp;</w:t>
      </w:r>
      <w:r w:rsidRPr="00455A24">
        <w:rPr>
          <w:smallCaps/>
          <w:lang w:val="nl-NL"/>
        </w:rPr>
        <w:t xml:space="preserve"> McDermott S.N. </w:t>
      </w:r>
      <w:r w:rsidR="0007741E" w:rsidRPr="00455A24">
        <w:rPr>
          <w:lang w:val="nl-NL"/>
        </w:rPr>
        <w:t xml:space="preserve">(1984). </w:t>
      </w:r>
      <w:r w:rsidRPr="004B64CE">
        <w:rPr>
          <w:lang w:val="en-IE"/>
        </w:rPr>
        <w:t xml:space="preserve">The use of membrane filters applied directly to the surface of agar plates for the isolation of </w:t>
      </w:r>
      <w:r w:rsidRPr="004B64CE">
        <w:rPr>
          <w:i/>
          <w:lang w:val="en-IE"/>
        </w:rPr>
        <w:t xml:space="preserve">Campylobacter </w:t>
      </w:r>
      <w:proofErr w:type="spellStart"/>
      <w:r w:rsidRPr="004B64CE">
        <w:rPr>
          <w:i/>
          <w:lang w:val="en-IE"/>
        </w:rPr>
        <w:t>jejuni</w:t>
      </w:r>
      <w:proofErr w:type="spellEnd"/>
      <w:r w:rsidRPr="004B64CE">
        <w:rPr>
          <w:lang w:val="en-IE"/>
        </w:rPr>
        <w:t xml:space="preserve"> from </w:t>
      </w:r>
      <w:proofErr w:type="spellStart"/>
      <w:r w:rsidRPr="004B64CE">
        <w:rPr>
          <w:lang w:val="en-IE"/>
        </w:rPr>
        <w:t>feces</w:t>
      </w:r>
      <w:proofErr w:type="spellEnd"/>
      <w:r w:rsidRPr="004B64CE">
        <w:rPr>
          <w:lang w:val="en-IE"/>
        </w:rPr>
        <w:t xml:space="preserve">. </w:t>
      </w:r>
      <w:r w:rsidRPr="004B64CE">
        <w:rPr>
          <w:i/>
          <w:lang w:val="it-IT"/>
        </w:rPr>
        <w:t>Pathology</w:t>
      </w:r>
      <w:r w:rsidRPr="004B64CE">
        <w:rPr>
          <w:lang w:val="it-IT"/>
        </w:rPr>
        <w:t xml:space="preserve">, </w:t>
      </w:r>
      <w:r w:rsidRPr="004B64CE">
        <w:rPr>
          <w:b/>
          <w:lang w:val="it-IT"/>
        </w:rPr>
        <w:t>16</w:t>
      </w:r>
      <w:r w:rsidRPr="004B64CE">
        <w:rPr>
          <w:lang w:val="it-IT"/>
        </w:rPr>
        <w:t>, 263</w:t>
      </w:r>
      <w:r w:rsidR="0007741E" w:rsidRPr="004B64CE">
        <w:rPr>
          <w:lang w:val="it-IT"/>
        </w:rPr>
        <w:t>–</w:t>
      </w:r>
      <w:r w:rsidRPr="004B64CE">
        <w:rPr>
          <w:lang w:val="it-IT"/>
        </w:rPr>
        <w:t>265.</w:t>
      </w:r>
    </w:p>
    <w:p w14:paraId="0DFDEC86" w14:textId="77777777" w:rsidR="00F96A96" w:rsidRPr="004B64CE" w:rsidRDefault="00D3231B" w:rsidP="00925D99">
      <w:pPr>
        <w:pStyle w:val="Ref"/>
        <w:spacing w:after="200"/>
        <w:rPr>
          <w:lang w:val="de-DE"/>
        </w:rPr>
      </w:pPr>
      <w:r w:rsidRPr="004B64CE">
        <w:rPr>
          <w:smallCaps/>
          <w:lang w:val="it-IT"/>
        </w:rPr>
        <w:t xml:space="preserve">Tedesco L.F., Errico F. &amp; Del Baglivi P.L. </w:t>
      </w:r>
      <w:r w:rsidRPr="004B64CE">
        <w:rPr>
          <w:lang w:val="it-IT"/>
        </w:rPr>
        <w:t xml:space="preserve">(1977). </w:t>
      </w:r>
      <w:r w:rsidRPr="004B64CE">
        <w:rPr>
          <w:lang w:val="en-IE"/>
        </w:rPr>
        <w:t xml:space="preserve">Comparison of three sampling methods for the diagnosis of genital vibriosis in the bull. </w:t>
      </w:r>
      <w:r w:rsidRPr="004B64CE">
        <w:rPr>
          <w:i/>
          <w:lang w:val="de-DE"/>
        </w:rPr>
        <w:t>Aust. Vet. J.</w:t>
      </w:r>
      <w:r w:rsidRPr="004B64CE">
        <w:rPr>
          <w:lang w:val="de-DE"/>
        </w:rPr>
        <w:t xml:space="preserve">, </w:t>
      </w:r>
      <w:r w:rsidRPr="004B64CE">
        <w:rPr>
          <w:b/>
          <w:lang w:val="de-DE"/>
        </w:rPr>
        <w:t>53</w:t>
      </w:r>
      <w:r w:rsidRPr="004B64CE">
        <w:rPr>
          <w:lang w:val="de-DE"/>
        </w:rPr>
        <w:t>, 470–472</w:t>
      </w:r>
      <w:r w:rsidR="00F96A96" w:rsidRPr="004B64CE">
        <w:rPr>
          <w:lang w:val="de-DE"/>
        </w:rPr>
        <w:t>.</w:t>
      </w:r>
    </w:p>
    <w:p w14:paraId="5B5CC32B" w14:textId="77777777" w:rsidR="00F96A96" w:rsidRPr="004B64CE" w:rsidRDefault="00F96A96" w:rsidP="00925D99">
      <w:pPr>
        <w:pStyle w:val="Ref"/>
        <w:spacing w:after="200"/>
        <w:rPr>
          <w:lang w:val="nl-NL"/>
        </w:rPr>
      </w:pPr>
      <w:r w:rsidRPr="004B64CE">
        <w:rPr>
          <w:lang w:val="de-DE"/>
        </w:rPr>
        <w:t>T</w:t>
      </w:r>
      <w:r w:rsidR="00D3231B" w:rsidRPr="004B64CE">
        <w:rPr>
          <w:smallCaps/>
          <w:lang w:val="de-DE"/>
        </w:rPr>
        <w:t>u</w:t>
      </w:r>
      <w:r w:rsidRPr="004B64CE">
        <w:rPr>
          <w:smallCaps/>
          <w:lang w:val="de-DE"/>
        </w:rPr>
        <w:t xml:space="preserve"> </w:t>
      </w:r>
      <w:r w:rsidRPr="004B64CE">
        <w:rPr>
          <w:lang w:val="de-DE"/>
        </w:rPr>
        <w:t>Z</w:t>
      </w:r>
      <w:r w:rsidR="00D3231B" w:rsidRPr="004B64CE">
        <w:rPr>
          <w:smallCaps/>
          <w:lang w:val="de-DE"/>
        </w:rPr>
        <w:t>.</w:t>
      </w:r>
      <w:r w:rsidRPr="004B64CE">
        <w:rPr>
          <w:lang w:val="de-DE"/>
        </w:rPr>
        <w:t>C</w:t>
      </w:r>
      <w:r w:rsidRPr="004B64CE">
        <w:rPr>
          <w:smallCaps/>
          <w:lang w:val="de-DE"/>
        </w:rPr>
        <w:t>.</w:t>
      </w:r>
      <w:r w:rsidRPr="004B64CE">
        <w:rPr>
          <w:lang w:val="de-DE"/>
        </w:rPr>
        <w:t>, E</w:t>
      </w:r>
      <w:r w:rsidRPr="004B64CE">
        <w:rPr>
          <w:smallCaps/>
          <w:lang w:val="de-DE"/>
        </w:rPr>
        <w:t>isner</w:t>
      </w:r>
      <w:r w:rsidR="00D3231B" w:rsidRPr="004B64CE">
        <w:rPr>
          <w:lang w:val="de-DE"/>
        </w:rPr>
        <w:t xml:space="preserve"> W</w:t>
      </w:r>
      <w:r w:rsidR="00D3231B" w:rsidRPr="004B64CE">
        <w:rPr>
          <w:smallCaps/>
          <w:lang w:val="de-DE"/>
        </w:rPr>
        <w:t>.</w:t>
      </w:r>
      <w:r w:rsidRPr="004B64CE">
        <w:rPr>
          <w:lang w:val="de-DE"/>
        </w:rPr>
        <w:t>, K</w:t>
      </w:r>
      <w:r w:rsidRPr="004B64CE">
        <w:rPr>
          <w:smallCaps/>
          <w:lang w:val="de-DE"/>
        </w:rPr>
        <w:t>reiswirth</w:t>
      </w:r>
      <w:r w:rsidR="00D3231B" w:rsidRPr="004B64CE">
        <w:rPr>
          <w:lang w:val="de-DE"/>
        </w:rPr>
        <w:t xml:space="preserve"> B</w:t>
      </w:r>
      <w:r w:rsidR="00D3231B" w:rsidRPr="004B64CE">
        <w:rPr>
          <w:smallCaps/>
          <w:lang w:val="de-DE"/>
        </w:rPr>
        <w:t>.</w:t>
      </w:r>
      <w:r w:rsidR="00D3231B" w:rsidRPr="004B64CE">
        <w:rPr>
          <w:lang w:val="de-DE"/>
        </w:rPr>
        <w:t>N</w:t>
      </w:r>
      <w:r w:rsidR="00D3231B" w:rsidRPr="004B64CE">
        <w:rPr>
          <w:smallCaps/>
          <w:lang w:val="de-DE"/>
        </w:rPr>
        <w:t>.</w:t>
      </w:r>
      <w:r w:rsidRPr="004B64CE">
        <w:rPr>
          <w:lang w:val="de-DE"/>
        </w:rPr>
        <w:t xml:space="preserve"> </w:t>
      </w:r>
      <w:r w:rsidR="00D3231B" w:rsidRPr="004B64CE">
        <w:rPr>
          <w:lang w:val="de-DE"/>
        </w:rPr>
        <w:t>&amp;</w:t>
      </w:r>
      <w:r w:rsidRPr="004B64CE">
        <w:rPr>
          <w:lang w:val="de-DE"/>
        </w:rPr>
        <w:t xml:space="preserve"> B</w:t>
      </w:r>
      <w:r w:rsidRPr="004B64CE">
        <w:rPr>
          <w:smallCaps/>
          <w:lang w:val="de-DE"/>
        </w:rPr>
        <w:t>laser</w:t>
      </w:r>
      <w:r w:rsidR="00D3231B" w:rsidRPr="004B64CE">
        <w:rPr>
          <w:lang w:val="de-DE"/>
        </w:rPr>
        <w:t xml:space="preserve"> M</w:t>
      </w:r>
      <w:r w:rsidR="00D3231B" w:rsidRPr="004B64CE">
        <w:rPr>
          <w:smallCaps/>
          <w:lang w:val="de-DE"/>
        </w:rPr>
        <w:t>.</w:t>
      </w:r>
      <w:r w:rsidR="00D3231B" w:rsidRPr="004B64CE">
        <w:rPr>
          <w:lang w:val="de-DE"/>
        </w:rPr>
        <w:t>J</w:t>
      </w:r>
      <w:r w:rsidR="00D3231B" w:rsidRPr="004B64CE">
        <w:rPr>
          <w:smallCaps/>
          <w:lang w:val="de-DE"/>
        </w:rPr>
        <w:t>.</w:t>
      </w:r>
      <w:r w:rsidRPr="004B64CE">
        <w:rPr>
          <w:lang w:val="de-DE"/>
        </w:rPr>
        <w:t xml:space="preserve"> (2005). </w:t>
      </w:r>
      <w:r w:rsidRPr="004B64CE">
        <w:rPr>
          <w:lang w:val="en-IE"/>
        </w:rPr>
        <w:t xml:space="preserve">Genetic divergence of </w:t>
      </w:r>
      <w:r w:rsidRPr="004B64CE">
        <w:rPr>
          <w:i/>
          <w:iCs/>
          <w:lang w:val="en-IE"/>
        </w:rPr>
        <w:t>Campylobacter</w:t>
      </w:r>
      <w:r w:rsidRPr="004B64CE">
        <w:rPr>
          <w:lang w:val="en-IE"/>
        </w:rPr>
        <w:t xml:space="preserve"> </w:t>
      </w:r>
      <w:proofErr w:type="spellStart"/>
      <w:r w:rsidRPr="004B64CE">
        <w:rPr>
          <w:i/>
          <w:iCs/>
          <w:lang w:val="en-IE"/>
        </w:rPr>
        <w:t>fetus</w:t>
      </w:r>
      <w:proofErr w:type="spellEnd"/>
      <w:r w:rsidRPr="004B64CE">
        <w:rPr>
          <w:lang w:val="en-IE"/>
        </w:rPr>
        <w:t xml:space="preserve"> strains of mammal and reptile origins. </w:t>
      </w:r>
      <w:r w:rsidR="00A0057C" w:rsidRPr="004B64CE">
        <w:rPr>
          <w:i/>
          <w:lang w:val="nl-NL"/>
        </w:rPr>
        <w:t xml:space="preserve">J. Clin. </w:t>
      </w:r>
      <w:r w:rsidR="00A0057C" w:rsidRPr="004B64CE">
        <w:rPr>
          <w:i/>
          <w:iCs/>
          <w:lang w:val="nl-NL"/>
        </w:rPr>
        <w:t>Microbiol.</w:t>
      </w:r>
      <w:r w:rsidR="00A0057C" w:rsidRPr="004B64CE">
        <w:rPr>
          <w:lang w:val="nl-NL"/>
        </w:rPr>
        <w:t xml:space="preserve">, </w:t>
      </w:r>
      <w:r w:rsidR="00A0057C" w:rsidRPr="004B64CE">
        <w:rPr>
          <w:b/>
          <w:lang w:val="nl-NL"/>
        </w:rPr>
        <w:t>43</w:t>
      </w:r>
      <w:r w:rsidR="00A0057C" w:rsidRPr="004B64CE">
        <w:rPr>
          <w:bCs/>
          <w:lang w:val="nl-NL"/>
        </w:rPr>
        <w:t xml:space="preserve">, </w:t>
      </w:r>
      <w:r w:rsidR="00A0057C" w:rsidRPr="004B64CE">
        <w:rPr>
          <w:lang w:val="nl-NL"/>
        </w:rPr>
        <w:t>3334–3340.</w:t>
      </w:r>
    </w:p>
    <w:p w14:paraId="10B82769" w14:textId="77777777" w:rsidR="00F96A96" w:rsidRPr="004B64CE" w:rsidRDefault="00A0057C" w:rsidP="00925D99">
      <w:pPr>
        <w:pStyle w:val="Ref"/>
        <w:spacing w:after="200"/>
        <w:rPr>
          <w:lang w:val="nl-NL"/>
        </w:rPr>
      </w:pPr>
      <w:r w:rsidRPr="004B64CE">
        <w:rPr>
          <w:smallCaps/>
          <w:lang w:val="nl-NL"/>
        </w:rPr>
        <w:t xml:space="preserve">van </w:t>
      </w:r>
      <w:r w:rsidRPr="004B64CE">
        <w:rPr>
          <w:lang w:val="nl-NL"/>
        </w:rPr>
        <w:t>B</w:t>
      </w:r>
      <w:r w:rsidRPr="004B64CE">
        <w:rPr>
          <w:smallCaps/>
          <w:lang w:val="nl-NL"/>
        </w:rPr>
        <w:t xml:space="preserve">ergen </w:t>
      </w:r>
      <w:r w:rsidRPr="004B64CE">
        <w:rPr>
          <w:lang w:val="nl-NL"/>
        </w:rPr>
        <w:t>M</w:t>
      </w:r>
      <w:r w:rsidRPr="004B64CE">
        <w:rPr>
          <w:smallCaps/>
          <w:lang w:val="nl-NL"/>
        </w:rPr>
        <w:t>.</w:t>
      </w:r>
      <w:r w:rsidRPr="004B64CE">
        <w:rPr>
          <w:lang w:val="nl-NL"/>
        </w:rPr>
        <w:t>A</w:t>
      </w:r>
      <w:r w:rsidRPr="004B64CE">
        <w:rPr>
          <w:smallCaps/>
          <w:lang w:val="nl-NL"/>
        </w:rPr>
        <w:t>.</w:t>
      </w:r>
      <w:r w:rsidRPr="004B64CE">
        <w:rPr>
          <w:lang w:val="nl-NL"/>
        </w:rPr>
        <w:t>P</w:t>
      </w:r>
      <w:r w:rsidRPr="004B64CE">
        <w:rPr>
          <w:smallCaps/>
          <w:lang w:val="nl-NL"/>
        </w:rPr>
        <w:t>.</w:t>
      </w:r>
      <w:r w:rsidRPr="004B64CE">
        <w:rPr>
          <w:lang w:val="nl-NL"/>
        </w:rPr>
        <w:t>, D</w:t>
      </w:r>
      <w:r w:rsidRPr="004B64CE">
        <w:rPr>
          <w:smallCaps/>
          <w:lang w:val="nl-NL"/>
        </w:rPr>
        <w:t>ingle</w:t>
      </w:r>
      <w:r w:rsidRPr="004B64CE">
        <w:rPr>
          <w:lang w:val="nl-NL"/>
        </w:rPr>
        <w:t xml:space="preserve"> K</w:t>
      </w:r>
      <w:r w:rsidRPr="004B64CE">
        <w:rPr>
          <w:smallCaps/>
          <w:lang w:val="nl-NL"/>
        </w:rPr>
        <w:t>.</w:t>
      </w:r>
      <w:r w:rsidRPr="004B64CE">
        <w:rPr>
          <w:lang w:val="nl-NL"/>
        </w:rPr>
        <w:t>E</w:t>
      </w:r>
      <w:r w:rsidRPr="004B64CE">
        <w:rPr>
          <w:smallCaps/>
          <w:lang w:val="nl-NL"/>
        </w:rPr>
        <w:t>.</w:t>
      </w:r>
      <w:r w:rsidRPr="004B64CE">
        <w:rPr>
          <w:lang w:val="nl-NL"/>
        </w:rPr>
        <w:t>, M</w:t>
      </w:r>
      <w:r w:rsidRPr="004B64CE">
        <w:rPr>
          <w:smallCaps/>
          <w:lang w:val="nl-NL"/>
        </w:rPr>
        <w:t>aiden</w:t>
      </w:r>
      <w:r w:rsidRPr="004B64CE">
        <w:rPr>
          <w:lang w:val="nl-NL"/>
        </w:rPr>
        <w:t xml:space="preserve"> M</w:t>
      </w:r>
      <w:r w:rsidRPr="004B64CE">
        <w:rPr>
          <w:smallCaps/>
          <w:lang w:val="nl-NL"/>
        </w:rPr>
        <w:t>.</w:t>
      </w:r>
      <w:r w:rsidRPr="004B64CE">
        <w:rPr>
          <w:lang w:val="nl-NL"/>
        </w:rPr>
        <w:t>C</w:t>
      </w:r>
      <w:r w:rsidRPr="004B64CE">
        <w:rPr>
          <w:smallCaps/>
          <w:lang w:val="nl-NL"/>
        </w:rPr>
        <w:t>.</w:t>
      </w:r>
      <w:r w:rsidRPr="004B64CE">
        <w:rPr>
          <w:lang w:val="nl-NL"/>
        </w:rPr>
        <w:t>, N</w:t>
      </w:r>
      <w:r w:rsidRPr="004B64CE">
        <w:rPr>
          <w:smallCaps/>
          <w:lang w:val="nl-NL"/>
        </w:rPr>
        <w:t>ewell</w:t>
      </w:r>
      <w:r w:rsidRPr="004B64CE">
        <w:rPr>
          <w:lang w:val="nl-NL"/>
        </w:rPr>
        <w:t xml:space="preserve"> D</w:t>
      </w:r>
      <w:r w:rsidRPr="004B64CE">
        <w:rPr>
          <w:smallCaps/>
          <w:lang w:val="nl-NL"/>
        </w:rPr>
        <w:t>.</w:t>
      </w:r>
      <w:r w:rsidRPr="004B64CE">
        <w:rPr>
          <w:lang w:val="nl-NL"/>
        </w:rPr>
        <w:t>G</w:t>
      </w:r>
      <w:r w:rsidRPr="004B64CE">
        <w:rPr>
          <w:smallCaps/>
          <w:lang w:val="nl-NL"/>
        </w:rPr>
        <w:t>.</w:t>
      </w:r>
      <w:r w:rsidRPr="004B64CE">
        <w:rPr>
          <w:lang w:val="nl-NL"/>
        </w:rPr>
        <w:t xml:space="preserve">, </w:t>
      </w:r>
      <w:r w:rsidRPr="004B64CE">
        <w:rPr>
          <w:smallCaps/>
          <w:lang w:val="nl-NL"/>
        </w:rPr>
        <w:t xml:space="preserve">van der </w:t>
      </w:r>
      <w:r w:rsidRPr="004B64CE">
        <w:rPr>
          <w:lang w:val="nl-NL"/>
        </w:rPr>
        <w:t>G</w:t>
      </w:r>
      <w:r w:rsidRPr="004B64CE">
        <w:rPr>
          <w:smallCaps/>
          <w:lang w:val="nl-NL"/>
        </w:rPr>
        <w:t>raaf-</w:t>
      </w:r>
      <w:r w:rsidRPr="004B64CE">
        <w:rPr>
          <w:lang w:val="nl-NL"/>
        </w:rPr>
        <w:t>V</w:t>
      </w:r>
      <w:r w:rsidRPr="004B64CE">
        <w:rPr>
          <w:smallCaps/>
          <w:lang w:val="nl-NL"/>
        </w:rPr>
        <w:t xml:space="preserve">an </w:t>
      </w:r>
      <w:r w:rsidRPr="004B64CE">
        <w:rPr>
          <w:lang w:val="nl-NL"/>
        </w:rPr>
        <w:t>B</w:t>
      </w:r>
      <w:r w:rsidRPr="004B64CE">
        <w:rPr>
          <w:smallCaps/>
          <w:lang w:val="nl-NL"/>
        </w:rPr>
        <w:t>loois</w:t>
      </w:r>
      <w:r w:rsidRPr="004B64CE">
        <w:rPr>
          <w:lang w:val="nl-NL"/>
        </w:rPr>
        <w:t xml:space="preserve"> L</w:t>
      </w:r>
      <w:r w:rsidRPr="004B64CE">
        <w:rPr>
          <w:smallCaps/>
          <w:lang w:val="nl-NL"/>
        </w:rPr>
        <w:t>.</w:t>
      </w:r>
      <w:r w:rsidRPr="004B64CE">
        <w:rPr>
          <w:lang w:val="nl-NL"/>
        </w:rPr>
        <w:t xml:space="preserve">, </w:t>
      </w:r>
      <w:r w:rsidRPr="004B64CE">
        <w:rPr>
          <w:smallCaps/>
          <w:lang w:val="nl-NL"/>
        </w:rPr>
        <w:t xml:space="preserve">van </w:t>
      </w:r>
      <w:r w:rsidRPr="004B64CE">
        <w:rPr>
          <w:lang w:val="nl-NL"/>
        </w:rPr>
        <w:t>P</w:t>
      </w:r>
      <w:r w:rsidRPr="004B64CE">
        <w:rPr>
          <w:smallCaps/>
          <w:lang w:val="nl-NL"/>
        </w:rPr>
        <w:t>utten</w:t>
      </w:r>
      <w:r w:rsidRPr="004B64CE">
        <w:rPr>
          <w:lang w:val="nl-NL"/>
        </w:rPr>
        <w:t xml:space="preserve"> J</w:t>
      </w:r>
      <w:r w:rsidRPr="004B64CE">
        <w:rPr>
          <w:smallCaps/>
          <w:lang w:val="nl-NL"/>
        </w:rPr>
        <w:t>.</w:t>
      </w:r>
      <w:r w:rsidRPr="004B64CE">
        <w:rPr>
          <w:lang w:val="nl-NL"/>
        </w:rPr>
        <w:t>P</w:t>
      </w:r>
      <w:r w:rsidRPr="004B64CE">
        <w:rPr>
          <w:smallCaps/>
          <w:lang w:val="nl-NL"/>
        </w:rPr>
        <w:t>.</w:t>
      </w:r>
      <w:r w:rsidRPr="004B64CE">
        <w:rPr>
          <w:lang w:val="nl-NL"/>
        </w:rPr>
        <w:t xml:space="preserve"> &amp; W</w:t>
      </w:r>
      <w:r w:rsidRPr="004B64CE">
        <w:rPr>
          <w:smallCaps/>
          <w:lang w:val="nl-NL"/>
        </w:rPr>
        <w:t>agenaar</w:t>
      </w:r>
      <w:r w:rsidRPr="004B64CE">
        <w:rPr>
          <w:lang w:val="nl-NL"/>
        </w:rPr>
        <w:t xml:space="preserve"> J</w:t>
      </w:r>
      <w:r w:rsidRPr="004B64CE">
        <w:rPr>
          <w:smallCaps/>
          <w:lang w:val="nl-NL"/>
        </w:rPr>
        <w:t>.</w:t>
      </w:r>
      <w:r w:rsidRPr="004B64CE">
        <w:rPr>
          <w:lang w:val="nl-NL"/>
        </w:rPr>
        <w:t>A</w:t>
      </w:r>
      <w:r w:rsidRPr="004B64CE">
        <w:rPr>
          <w:smallCaps/>
          <w:lang w:val="nl-NL"/>
        </w:rPr>
        <w:t>.</w:t>
      </w:r>
      <w:r w:rsidRPr="004B64CE">
        <w:rPr>
          <w:lang w:val="nl-NL"/>
        </w:rPr>
        <w:t xml:space="preserve"> (2005a). </w:t>
      </w:r>
      <w:r w:rsidR="00F96A96" w:rsidRPr="004B64CE">
        <w:rPr>
          <w:lang w:val="en-IE"/>
        </w:rPr>
        <w:t xml:space="preserve">Clonal nature of </w:t>
      </w:r>
      <w:r w:rsidR="00F96A96" w:rsidRPr="004B64CE">
        <w:rPr>
          <w:i/>
          <w:lang w:val="en-IE"/>
        </w:rPr>
        <w:t xml:space="preserve">Campylobacter </w:t>
      </w:r>
      <w:proofErr w:type="spellStart"/>
      <w:r w:rsidR="00F96A96" w:rsidRPr="004B64CE">
        <w:rPr>
          <w:i/>
          <w:lang w:val="en-IE"/>
        </w:rPr>
        <w:t>fetus</w:t>
      </w:r>
      <w:proofErr w:type="spellEnd"/>
      <w:r w:rsidR="00F96A96" w:rsidRPr="004B64CE">
        <w:rPr>
          <w:lang w:val="en-IE"/>
        </w:rPr>
        <w:t xml:space="preserve"> as defined by </w:t>
      </w:r>
      <w:proofErr w:type="spellStart"/>
      <w:r w:rsidR="00F96A96" w:rsidRPr="004B64CE">
        <w:rPr>
          <w:lang w:val="en-IE"/>
        </w:rPr>
        <w:t>multilocus</w:t>
      </w:r>
      <w:proofErr w:type="spellEnd"/>
      <w:r w:rsidR="00F96A96" w:rsidRPr="004B64CE">
        <w:rPr>
          <w:lang w:val="en-IE"/>
        </w:rPr>
        <w:t xml:space="preserve"> sequence typing. </w:t>
      </w:r>
      <w:r w:rsidRPr="004B64CE">
        <w:rPr>
          <w:i/>
          <w:lang w:val="nl-NL"/>
        </w:rPr>
        <w:t xml:space="preserve">J. Clin. </w:t>
      </w:r>
      <w:r w:rsidRPr="004B64CE">
        <w:rPr>
          <w:i/>
          <w:iCs/>
          <w:lang w:val="nl-NL"/>
        </w:rPr>
        <w:t xml:space="preserve">Microbiol., </w:t>
      </w:r>
      <w:r w:rsidRPr="004B64CE">
        <w:rPr>
          <w:b/>
          <w:lang w:val="nl-NL"/>
        </w:rPr>
        <w:t>43</w:t>
      </w:r>
      <w:r w:rsidRPr="004B64CE">
        <w:rPr>
          <w:bCs/>
          <w:lang w:val="nl-NL"/>
        </w:rPr>
        <w:t xml:space="preserve">, </w:t>
      </w:r>
      <w:r w:rsidRPr="004B64CE">
        <w:rPr>
          <w:lang w:val="nl-NL"/>
        </w:rPr>
        <w:t>5888–5898.</w:t>
      </w:r>
    </w:p>
    <w:p w14:paraId="03CC9202" w14:textId="77777777" w:rsidR="00F96A96" w:rsidRPr="004B64CE" w:rsidRDefault="00A0057C" w:rsidP="00925D99">
      <w:pPr>
        <w:pStyle w:val="Ref"/>
        <w:spacing w:after="200"/>
        <w:rPr>
          <w:lang w:val="nl-NL"/>
        </w:rPr>
      </w:pPr>
      <w:r w:rsidRPr="004B64CE">
        <w:rPr>
          <w:smallCaps/>
          <w:lang w:val="nl-NL"/>
        </w:rPr>
        <w:t xml:space="preserve">van </w:t>
      </w:r>
      <w:r w:rsidRPr="004B64CE">
        <w:rPr>
          <w:lang w:val="nl-NL"/>
        </w:rPr>
        <w:t>B</w:t>
      </w:r>
      <w:r w:rsidRPr="004B64CE">
        <w:rPr>
          <w:smallCaps/>
          <w:lang w:val="nl-NL"/>
        </w:rPr>
        <w:t xml:space="preserve">ergen, </w:t>
      </w:r>
      <w:r w:rsidRPr="004B64CE">
        <w:rPr>
          <w:lang w:val="nl-NL"/>
        </w:rPr>
        <w:t>M</w:t>
      </w:r>
      <w:r w:rsidRPr="004B64CE">
        <w:rPr>
          <w:smallCaps/>
          <w:lang w:val="nl-NL"/>
        </w:rPr>
        <w:t>.</w:t>
      </w:r>
      <w:r w:rsidRPr="004B64CE">
        <w:rPr>
          <w:lang w:val="nl-NL"/>
        </w:rPr>
        <w:t>A</w:t>
      </w:r>
      <w:r w:rsidRPr="004B64CE">
        <w:rPr>
          <w:smallCaps/>
          <w:lang w:val="nl-NL"/>
        </w:rPr>
        <w:t>.</w:t>
      </w:r>
      <w:r w:rsidRPr="004B64CE">
        <w:rPr>
          <w:lang w:val="nl-NL"/>
        </w:rPr>
        <w:t>P</w:t>
      </w:r>
      <w:r w:rsidRPr="004B64CE">
        <w:rPr>
          <w:smallCaps/>
          <w:lang w:val="nl-NL"/>
        </w:rPr>
        <w:t>.</w:t>
      </w:r>
      <w:r w:rsidRPr="004B64CE">
        <w:rPr>
          <w:lang w:val="nl-NL"/>
        </w:rPr>
        <w:t>, L</w:t>
      </w:r>
      <w:r w:rsidRPr="004B64CE">
        <w:rPr>
          <w:smallCaps/>
          <w:lang w:val="nl-NL"/>
        </w:rPr>
        <w:t>innane</w:t>
      </w:r>
      <w:r w:rsidRPr="004B64CE">
        <w:rPr>
          <w:lang w:val="nl-NL"/>
        </w:rPr>
        <w:t xml:space="preserve"> S</w:t>
      </w:r>
      <w:r w:rsidRPr="004B64CE">
        <w:rPr>
          <w:smallCaps/>
          <w:lang w:val="nl-NL"/>
        </w:rPr>
        <w:t>.</w:t>
      </w:r>
      <w:r w:rsidRPr="004B64CE">
        <w:rPr>
          <w:lang w:val="nl-NL"/>
        </w:rPr>
        <w:t xml:space="preserve">, </w:t>
      </w:r>
      <w:r w:rsidRPr="004B64CE">
        <w:rPr>
          <w:smallCaps/>
          <w:lang w:val="nl-NL"/>
        </w:rPr>
        <w:t xml:space="preserve">van </w:t>
      </w:r>
      <w:r w:rsidRPr="004B64CE">
        <w:rPr>
          <w:lang w:val="nl-NL"/>
        </w:rPr>
        <w:t>P</w:t>
      </w:r>
      <w:r w:rsidRPr="004B64CE">
        <w:rPr>
          <w:smallCaps/>
          <w:lang w:val="nl-NL"/>
        </w:rPr>
        <w:t>utten</w:t>
      </w:r>
      <w:r w:rsidRPr="004B64CE">
        <w:rPr>
          <w:lang w:val="nl-NL"/>
        </w:rPr>
        <w:t xml:space="preserve"> J</w:t>
      </w:r>
      <w:r w:rsidRPr="004B64CE">
        <w:rPr>
          <w:smallCaps/>
          <w:lang w:val="nl-NL"/>
        </w:rPr>
        <w:t>.</w:t>
      </w:r>
      <w:r w:rsidRPr="004B64CE">
        <w:rPr>
          <w:lang w:val="nl-NL"/>
        </w:rPr>
        <w:t>P</w:t>
      </w:r>
      <w:r w:rsidRPr="004B64CE">
        <w:rPr>
          <w:smallCaps/>
          <w:lang w:val="nl-NL"/>
        </w:rPr>
        <w:t>.</w:t>
      </w:r>
      <w:r w:rsidRPr="004B64CE">
        <w:rPr>
          <w:lang w:val="nl-NL"/>
        </w:rPr>
        <w:t xml:space="preserve"> &amp; W</w:t>
      </w:r>
      <w:r w:rsidRPr="004B64CE">
        <w:rPr>
          <w:smallCaps/>
          <w:lang w:val="nl-NL"/>
        </w:rPr>
        <w:t>agenaar</w:t>
      </w:r>
      <w:r w:rsidRPr="004B64CE">
        <w:rPr>
          <w:lang w:val="nl-NL"/>
        </w:rPr>
        <w:t xml:space="preserve"> J</w:t>
      </w:r>
      <w:r w:rsidRPr="004B64CE">
        <w:rPr>
          <w:smallCaps/>
          <w:lang w:val="nl-NL"/>
        </w:rPr>
        <w:t>.</w:t>
      </w:r>
      <w:r w:rsidRPr="004B64CE">
        <w:rPr>
          <w:lang w:val="nl-NL"/>
        </w:rPr>
        <w:t>A</w:t>
      </w:r>
      <w:r w:rsidRPr="004B64CE">
        <w:rPr>
          <w:smallCaps/>
          <w:lang w:val="nl-NL"/>
        </w:rPr>
        <w:t>.</w:t>
      </w:r>
      <w:r w:rsidRPr="004B64CE">
        <w:rPr>
          <w:lang w:val="nl-NL"/>
        </w:rPr>
        <w:t xml:space="preserve"> (2005b). </w:t>
      </w:r>
      <w:r w:rsidR="00F96A96" w:rsidRPr="004B64CE">
        <w:rPr>
          <w:lang w:val="en-IE"/>
        </w:rPr>
        <w:t xml:space="preserve">Global detection and identification of </w:t>
      </w:r>
      <w:r w:rsidR="00F96A96" w:rsidRPr="004B64CE">
        <w:rPr>
          <w:i/>
          <w:lang w:val="en-IE"/>
        </w:rPr>
        <w:t xml:space="preserve">Campylobacter </w:t>
      </w:r>
      <w:proofErr w:type="spellStart"/>
      <w:r w:rsidR="00F96A96" w:rsidRPr="004B64CE">
        <w:rPr>
          <w:i/>
          <w:lang w:val="en-IE"/>
        </w:rPr>
        <w:t>fetus</w:t>
      </w:r>
      <w:proofErr w:type="spellEnd"/>
      <w:r w:rsidR="00F96A96" w:rsidRPr="004B64CE">
        <w:rPr>
          <w:lang w:val="en-IE"/>
        </w:rPr>
        <w:t xml:space="preserve"> subsp. </w:t>
      </w:r>
      <w:proofErr w:type="spellStart"/>
      <w:r w:rsidR="00F96A96" w:rsidRPr="004B64CE">
        <w:rPr>
          <w:i/>
          <w:lang w:val="en-IE"/>
        </w:rPr>
        <w:t>venerealis</w:t>
      </w:r>
      <w:proofErr w:type="spellEnd"/>
      <w:r w:rsidR="00F96A96" w:rsidRPr="004B64CE">
        <w:rPr>
          <w:lang w:val="en-IE"/>
        </w:rPr>
        <w:t xml:space="preserve">. </w:t>
      </w:r>
      <w:bookmarkStart w:id="5" w:name="OLE_LINK2"/>
      <w:r w:rsidR="003F7B46" w:rsidRPr="004B64CE">
        <w:rPr>
          <w:i/>
          <w:lang w:val="en-IE"/>
        </w:rPr>
        <w:t xml:space="preserve">Rev. sci. tech. </w:t>
      </w:r>
      <w:r w:rsidRPr="004B64CE">
        <w:rPr>
          <w:i/>
          <w:iCs/>
          <w:lang w:val="nl-NL"/>
        </w:rPr>
        <w:t>Off. int. Epiz.</w:t>
      </w:r>
      <w:bookmarkEnd w:id="5"/>
      <w:r w:rsidRPr="004B64CE">
        <w:rPr>
          <w:lang w:val="nl-NL"/>
        </w:rPr>
        <w:t xml:space="preserve">, </w:t>
      </w:r>
      <w:r w:rsidRPr="004B64CE">
        <w:rPr>
          <w:b/>
          <w:lang w:val="nl-NL"/>
        </w:rPr>
        <w:t>24</w:t>
      </w:r>
      <w:r w:rsidRPr="004B64CE">
        <w:rPr>
          <w:bCs/>
          <w:lang w:val="nl-NL"/>
        </w:rPr>
        <w:t xml:space="preserve">, </w:t>
      </w:r>
      <w:r w:rsidRPr="004B64CE">
        <w:rPr>
          <w:lang w:val="nl-NL"/>
        </w:rPr>
        <w:t>1017–1026.</w:t>
      </w:r>
    </w:p>
    <w:p w14:paraId="5A0A064E" w14:textId="77777777" w:rsidR="00F96A96" w:rsidRPr="004B64CE" w:rsidRDefault="00A0057C" w:rsidP="00925D99">
      <w:pPr>
        <w:pStyle w:val="Ref"/>
        <w:spacing w:after="200"/>
        <w:rPr>
          <w:lang w:val="en-IE"/>
        </w:rPr>
      </w:pPr>
      <w:r w:rsidRPr="004B64CE">
        <w:rPr>
          <w:smallCaps/>
          <w:lang w:val="nl-NL"/>
        </w:rPr>
        <w:t xml:space="preserve">van </w:t>
      </w:r>
      <w:r w:rsidRPr="004B64CE">
        <w:rPr>
          <w:lang w:val="nl-NL"/>
        </w:rPr>
        <w:t>B</w:t>
      </w:r>
      <w:r w:rsidRPr="004B64CE">
        <w:rPr>
          <w:smallCaps/>
          <w:lang w:val="nl-NL"/>
        </w:rPr>
        <w:t xml:space="preserve">ergen </w:t>
      </w:r>
      <w:r w:rsidRPr="004B64CE">
        <w:rPr>
          <w:lang w:val="nl-NL"/>
        </w:rPr>
        <w:t>M</w:t>
      </w:r>
      <w:r w:rsidRPr="004B64CE">
        <w:rPr>
          <w:smallCaps/>
          <w:lang w:val="nl-NL"/>
        </w:rPr>
        <w:t xml:space="preserve">. </w:t>
      </w:r>
      <w:r w:rsidRPr="004B64CE">
        <w:rPr>
          <w:lang w:val="nl-NL"/>
        </w:rPr>
        <w:t>A</w:t>
      </w:r>
      <w:r w:rsidRPr="004B64CE">
        <w:rPr>
          <w:smallCaps/>
          <w:lang w:val="nl-NL"/>
        </w:rPr>
        <w:t xml:space="preserve">. </w:t>
      </w:r>
      <w:r w:rsidRPr="004B64CE">
        <w:rPr>
          <w:lang w:val="nl-NL"/>
        </w:rPr>
        <w:t>P</w:t>
      </w:r>
      <w:r w:rsidRPr="004B64CE">
        <w:rPr>
          <w:smallCaps/>
          <w:lang w:val="nl-NL"/>
        </w:rPr>
        <w:t>.</w:t>
      </w:r>
      <w:r w:rsidRPr="004B64CE">
        <w:rPr>
          <w:lang w:val="nl-NL"/>
        </w:rPr>
        <w:t>, S</w:t>
      </w:r>
      <w:r w:rsidRPr="004B64CE">
        <w:rPr>
          <w:smallCaps/>
          <w:lang w:val="nl-NL"/>
        </w:rPr>
        <w:t>imons</w:t>
      </w:r>
      <w:r w:rsidRPr="004B64CE">
        <w:rPr>
          <w:lang w:val="nl-NL"/>
        </w:rPr>
        <w:t xml:space="preserve"> G</w:t>
      </w:r>
      <w:r w:rsidRPr="004B64CE">
        <w:rPr>
          <w:smallCaps/>
          <w:lang w:val="nl-NL"/>
        </w:rPr>
        <w:t>.</w:t>
      </w:r>
      <w:r w:rsidRPr="004B64CE">
        <w:rPr>
          <w:lang w:val="nl-NL"/>
        </w:rPr>
        <w:t xml:space="preserve">, </w:t>
      </w:r>
      <w:r w:rsidRPr="004B64CE">
        <w:rPr>
          <w:smallCaps/>
          <w:lang w:val="nl-NL"/>
        </w:rPr>
        <w:t xml:space="preserve">van der </w:t>
      </w:r>
      <w:r w:rsidRPr="004B64CE">
        <w:rPr>
          <w:lang w:val="nl-NL"/>
        </w:rPr>
        <w:t>G</w:t>
      </w:r>
      <w:r w:rsidRPr="004B64CE">
        <w:rPr>
          <w:smallCaps/>
          <w:lang w:val="nl-NL"/>
        </w:rPr>
        <w:t xml:space="preserve">raaf-van </w:t>
      </w:r>
      <w:r w:rsidRPr="004B64CE">
        <w:rPr>
          <w:lang w:val="nl-NL"/>
        </w:rPr>
        <w:t>B</w:t>
      </w:r>
      <w:r w:rsidRPr="004B64CE">
        <w:rPr>
          <w:smallCaps/>
          <w:lang w:val="nl-NL"/>
        </w:rPr>
        <w:t>loois</w:t>
      </w:r>
      <w:r w:rsidRPr="004B64CE">
        <w:rPr>
          <w:lang w:val="nl-NL"/>
        </w:rPr>
        <w:t xml:space="preserve"> L</w:t>
      </w:r>
      <w:r w:rsidRPr="004B64CE">
        <w:rPr>
          <w:smallCaps/>
          <w:lang w:val="nl-NL"/>
        </w:rPr>
        <w:t>.</w:t>
      </w:r>
      <w:r w:rsidRPr="004B64CE">
        <w:rPr>
          <w:lang w:val="nl-NL"/>
        </w:rPr>
        <w:t xml:space="preserve">, </w:t>
      </w:r>
      <w:r w:rsidRPr="004B64CE">
        <w:rPr>
          <w:smallCaps/>
          <w:lang w:val="nl-NL"/>
        </w:rPr>
        <w:t xml:space="preserve">van </w:t>
      </w:r>
      <w:r w:rsidRPr="004B64CE">
        <w:rPr>
          <w:lang w:val="nl-NL"/>
        </w:rPr>
        <w:t>P</w:t>
      </w:r>
      <w:r w:rsidRPr="004B64CE">
        <w:rPr>
          <w:smallCaps/>
          <w:lang w:val="nl-NL"/>
        </w:rPr>
        <w:t>utten</w:t>
      </w:r>
      <w:r w:rsidRPr="004B64CE">
        <w:rPr>
          <w:lang w:val="nl-NL"/>
        </w:rPr>
        <w:t xml:space="preserve"> J</w:t>
      </w:r>
      <w:r w:rsidRPr="004B64CE">
        <w:rPr>
          <w:smallCaps/>
          <w:lang w:val="nl-NL"/>
        </w:rPr>
        <w:t>.</w:t>
      </w:r>
      <w:r w:rsidRPr="004B64CE">
        <w:rPr>
          <w:lang w:val="nl-NL"/>
        </w:rPr>
        <w:t>P</w:t>
      </w:r>
      <w:r w:rsidRPr="004B64CE">
        <w:rPr>
          <w:smallCaps/>
          <w:lang w:val="nl-NL"/>
        </w:rPr>
        <w:t>.</w:t>
      </w:r>
      <w:r w:rsidRPr="004B64CE">
        <w:rPr>
          <w:lang w:val="nl-NL"/>
        </w:rPr>
        <w:t>, R</w:t>
      </w:r>
      <w:r w:rsidRPr="004B64CE">
        <w:rPr>
          <w:smallCaps/>
          <w:lang w:val="nl-NL"/>
        </w:rPr>
        <w:t>ombout</w:t>
      </w:r>
      <w:r w:rsidRPr="004B64CE">
        <w:rPr>
          <w:lang w:val="nl-NL"/>
        </w:rPr>
        <w:t xml:space="preserve"> J</w:t>
      </w:r>
      <w:r w:rsidRPr="004B64CE">
        <w:rPr>
          <w:smallCaps/>
          <w:lang w:val="nl-NL"/>
        </w:rPr>
        <w:t>.</w:t>
      </w:r>
      <w:r w:rsidRPr="004B64CE">
        <w:rPr>
          <w:lang w:val="nl-NL"/>
        </w:rPr>
        <w:t>, W</w:t>
      </w:r>
      <w:r w:rsidRPr="004B64CE">
        <w:rPr>
          <w:smallCaps/>
          <w:lang w:val="nl-NL"/>
        </w:rPr>
        <w:t>esley</w:t>
      </w:r>
      <w:r w:rsidRPr="004B64CE">
        <w:rPr>
          <w:lang w:val="nl-NL"/>
        </w:rPr>
        <w:t xml:space="preserve"> I</w:t>
      </w:r>
      <w:r w:rsidRPr="004B64CE">
        <w:rPr>
          <w:smallCaps/>
          <w:lang w:val="nl-NL"/>
        </w:rPr>
        <w:t>.</w:t>
      </w:r>
      <w:r w:rsidRPr="004B64CE">
        <w:rPr>
          <w:lang w:val="nl-NL"/>
        </w:rPr>
        <w:t xml:space="preserve"> &amp; J</w:t>
      </w:r>
      <w:r w:rsidRPr="004B64CE">
        <w:rPr>
          <w:smallCaps/>
          <w:lang w:val="nl-NL"/>
        </w:rPr>
        <w:t xml:space="preserve">. </w:t>
      </w:r>
      <w:r w:rsidRPr="004B64CE">
        <w:rPr>
          <w:lang w:val="nl-NL"/>
        </w:rPr>
        <w:t>W</w:t>
      </w:r>
      <w:r w:rsidRPr="004B64CE">
        <w:rPr>
          <w:smallCaps/>
          <w:lang w:val="nl-NL"/>
        </w:rPr>
        <w:t>agenaar</w:t>
      </w:r>
      <w:r w:rsidRPr="004B64CE">
        <w:rPr>
          <w:lang w:val="nl-NL"/>
        </w:rPr>
        <w:t xml:space="preserve"> J.A. (2005c). </w:t>
      </w:r>
      <w:r w:rsidR="00F96A96" w:rsidRPr="004B64CE">
        <w:rPr>
          <w:lang w:val="en-IE"/>
        </w:rPr>
        <w:t xml:space="preserve">Amplified fragment length </w:t>
      </w:r>
      <w:proofErr w:type="gramStart"/>
      <w:r w:rsidR="00F96A96" w:rsidRPr="004B64CE">
        <w:rPr>
          <w:lang w:val="en-IE"/>
        </w:rPr>
        <w:t>polymorphism based</w:t>
      </w:r>
      <w:proofErr w:type="gramEnd"/>
      <w:r w:rsidR="00F96A96" w:rsidRPr="004B64CE">
        <w:rPr>
          <w:lang w:val="en-IE"/>
        </w:rPr>
        <w:t xml:space="preserve"> identification of genetic markers and novel PCR assay for differentiation of </w:t>
      </w:r>
      <w:r w:rsidR="00F96A96" w:rsidRPr="004B64CE">
        <w:rPr>
          <w:i/>
          <w:lang w:val="en-IE"/>
        </w:rPr>
        <w:t xml:space="preserve">Campylobacter </w:t>
      </w:r>
      <w:proofErr w:type="spellStart"/>
      <w:r w:rsidR="00F96A96" w:rsidRPr="004B64CE">
        <w:rPr>
          <w:i/>
          <w:lang w:val="en-IE"/>
        </w:rPr>
        <w:t>fetus</w:t>
      </w:r>
      <w:proofErr w:type="spellEnd"/>
      <w:r w:rsidR="00F96A96" w:rsidRPr="004B64CE">
        <w:rPr>
          <w:lang w:val="en-IE"/>
        </w:rPr>
        <w:t xml:space="preserve"> subspecies. </w:t>
      </w:r>
      <w:r w:rsidR="00F96A96" w:rsidRPr="004B64CE">
        <w:rPr>
          <w:i/>
          <w:iCs/>
          <w:lang w:val="en-IE"/>
        </w:rPr>
        <w:t xml:space="preserve">J. Med. </w:t>
      </w:r>
      <w:proofErr w:type="spellStart"/>
      <w:r w:rsidR="00F96A96" w:rsidRPr="004B64CE">
        <w:rPr>
          <w:i/>
          <w:iCs/>
          <w:lang w:val="en-IE"/>
        </w:rPr>
        <w:t>Microbiol</w:t>
      </w:r>
      <w:proofErr w:type="spellEnd"/>
      <w:r w:rsidR="00F96A96" w:rsidRPr="004B64CE">
        <w:rPr>
          <w:i/>
          <w:iCs/>
          <w:lang w:val="en-IE"/>
        </w:rPr>
        <w:t>.</w:t>
      </w:r>
      <w:r w:rsidR="00DC5A0C" w:rsidRPr="004B64CE">
        <w:rPr>
          <w:lang w:val="en-IE"/>
        </w:rPr>
        <w:t>,</w:t>
      </w:r>
      <w:r w:rsidR="00F96A96" w:rsidRPr="004B64CE">
        <w:rPr>
          <w:lang w:val="en-IE"/>
        </w:rPr>
        <w:t xml:space="preserve"> </w:t>
      </w:r>
      <w:r w:rsidR="00F96A96" w:rsidRPr="004B64CE">
        <w:rPr>
          <w:b/>
          <w:lang w:val="en-IE"/>
        </w:rPr>
        <w:t>54</w:t>
      </w:r>
      <w:r w:rsidR="003F7B46" w:rsidRPr="004B64CE">
        <w:rPr>
          <w:bCs/>
          <w:lang w:val="en-IE"/>
        </w:rPr>
        <w:t xml:space="preserve">, </w:t>
      </w:r>
      <w:r w:rsidR="00F96A96" w:rsidRPr="004B64CE">
        <w:rPr>
          <w:lang w:val="en-IE"/>
        </w:rPr>
        <w:t>1217</w:t>
      </w:r>
      <w:r w:rsidR="00DC5A0C" w:rsidRPr="004B64CE">
        <w:rPr>
          <w:lang w:val="en-IE"/>
        </w:rPr>
        <w:t>–12</w:t>
      </w:r>
      <w:r w:rsidR="00F96A96" w:rsidRPr="004B64CE">
        <w:rPr>
          <w:lang w:val="en-IE"/>
        </w:rPr>
        <w:t>24.</w:t>
      </w:r>
    </w:p>
    <w:p w14:paraId="4DA0C549" w14:textId="77777777" w:rsidR="00F96A96" w:rsidRPr="004B64CE" w:rsidRDefault="00F96A96" w:rsidP="00925D99">
      <w:pPr>
        <w:pStyle w:val="Ref"/>
        <w:spacing w:after="200"/>
        <w:rPr>
          <w:lang w:val="en-IE"/>
        </w:rPr>
      </w:pPr>
      <w:r w:rsidRPr="004B64CE">
        <w:rPr>
          <w:lang w:val="en-IE"/>
        </w:rPr>
        <w:t>V</w:t>
      </w:r>
      <w:r w:rsidR="00F93848" w:rsidRPr="004B64CE">
        <w:rPr>
          <w:smallCaps/>
          <w:lang w:val="en-IE"/>
        </w:rPr>
        <w:t>andamme</w:t>
      </w:r>
      <w:r w:rsidRPr="004B64CE">
        <w:rPr>
          <w:smallCaps/>
          <w:lang w:val="en-IE"/>
        </w:rPr>
        <w:t xml:space="preserve"> </w:t>
      </w:r>
      <w:r w:rsidRPr="004B64CE">
        <w:rPr>
          <w:lang w:val="en-IE"/>
        </w:rPr>
        <w:t>P</w:t>
      </w:r>
      <w:r w:rsidRPr="004B64CE">
        <w:rPr>
          <w:smallCaps/>
          <w:lang w:val="en-IE"/>
        </w:rPr>
        <w:t>.</w:t>
      </w:r>
      <w:r w:rsidRPr="004B64CE">
        <w:rPr>
          <w:lang w:val="en-IE"/>
        </w:rPr>
        <w:t xml:space="preserve"> (2000). Taxonomy of the family </w:t>
      </w:r>
      <w:proofErr w:type="spellStart"/>
      <w:r w:rsidRPr="004B64CE">
        <w:rPr>
          <w:iCs/>
          <w:lang w:val="en-IE"/>
        </w:rPr>
        <w:t>Campylobacteraceae</w:t>
      </w:r>
      <w:proofErr w:type="spellEnd"/>
      <w:r w:rsidR="00F93848" w:rsidRPr="004B64CE">
        <w:rPr>
          <w:i/>
          <w:lang w:val="en-IE"/>
        </w:rPr>
        <w:t>.</w:t>
      </w:r>
      <w:r w:rsidRPr="004B64CE">
        <w:rPr>
          <w:lang w:val="en-IE"/>
        </w:rPr>
        <w:t xml:space="preserve"> </w:t>
      </w:r>
      <w:r w:rsidRPr="004B64CE">
        <w:rPr>
          <w:i/>
          <w:lang w:val="en-IE"/>
        </w:rPr>
        <w:t>In</w:t>
      </w:r>
      <w:r w:rsidR="00F93848" w:rsidRPr="004B64CE">
        <w:rPr>
          <w:i/>
          <w:lang w:val="en-IE"/>
        </w:rPr>
        <w:t>:</w:t>
      </w:r>
      <w:r w:rsidRPr="004B64CE">
        <w:rPr>
          <w:lang w:val="en-IE"/>
        </w:rPr>
        <w:t xml:space="preserve"> Campylobacter, </w:t>
      </w:r>
      <w:r w:rsidR="00F93848" w:rsidRPr="004B64CE">
        <w:rPr>
          <w:lang w:val="en-IE"/>
        </w:rPr>
        <w:t>Second Edition Nachamkin I. &amp; Blaser M.J., eds. ASM Press, Washington DC, USA, 3–26.</w:t>
      </w:r>
    </w:p>
    <w:p w14:paraId="2BBD7164" w14:textId="77777777" w:rsidR="00F96A96" w:rsidRPr="004B64CE" w:rsidRDefault="007A5A70" w:rsidP="00925D99">
      <w:pPr>
        <w:pStyle w:val="Ref"/>
        <w:spacing w:after="200"/>
        <w:rPr>
          <w:lang w:val="nl-NL"/>
        </w:rPr>
      </w:pPr>
      <w:r w:rsidRPr="004B64CE">
        <w:rPr>
          <w:smallCaps/>
          <w:lang w:val="nl-NL"/>
        </w:rPr>
        <w:t>Vandamme P., Pot B., Falsen E., Kersters K. &amp; De Ley J.</w:t>
      </w:r>
      <w:r w:rsidRPr="004B64CE">
        <w:rPr>
          <w:lang w:val="nl-NL"/>
        </w:rPr>
        <w:t xml:space="preserve"> (1990). </w:t>
      </w:r>
      <w:r w:rsidR="00DC5A0C" w:rsidRPr="004B64CE">
        <w:rPr>
          <w:lang w:val="en-IE"/>
        </w:rPr>
        <w:t xml:space="preserve">Intra- and interspecific relationships of veterinary </w:t>
      </w:r>
      <w:r w:rsidR="00DC5A0C" w:rsidRPr="004B64CE">
        <w:rPr>
          <w:i/>
          <w:lang w:val="en-IE"/>
        </w:rPr>
        <w:t>Campylobacters</w:t>
      </w:r>
      <w:r w:rsidR="00DC5A0C" w:rsidRPr="004B64CE">
        <w:rPr>
          <w:lang w:val="en-IE"/>
        </w:rPr>
        <w:t xml:space="preserve"> revealed by numerical analysis of electrophoretic protein profiles and </w:t>
      </w:r>
      <w:proofErr w:type="gramStart"/>
      <w:r w:rsidR="00DC5A0C" w:rsidRPr="004B64CE">
        <w:rPr>
          <w:lang w:val="en-IE"/>
        </w:rPr>
        <w:t>DNA:DNA</w:t>
      </w:r>
      <w:proofErr w:type="gramEnd"/>
      <w:r w:rsidR="00DC5A0C" w:rsidRPr="004B64CE">
        <w:rPr>
          <w:lang w:val="en-IE"/>
        </w:rPr>
        <w:t xml:space="preserve"> hybridizations. </w:t>
      </w:r>
      <w:r w:rsidR="00A0057C" w:rsidRPr="004B64CE">
        <w:rPr>
          <w:i/>
          <w:lang w:val="nl-NL"/>
        </w:rPr>
        <w:t>System. Appl. Microbiol</w:t>
      </w:r>
      <w:r w:rsidR="00A0057C" w:rsidRPr="004B64CE">
        <w:rPr>
          <w:lang w:val="nl-NL"/>
        </w:rPr>
        <w:t xml:space="preserve">., </w:t>
      </w:r>
      <w:r w:rsidR="00A0057C" w:rsidRPr="004B64CE">
        <w:rPr>
          <w:b/>
          <w:lang w:val="nl-NL"/>
        </w:rPr>
        <w:t>13</w:t>
      </w:r>
      <w:r w:rsidR="00A0057C" w:rsidRPr="004B64CE">
        <w:rPr>
          <w:lang w:val="nl-NL"/>
        </w:rPr>
        <w:t>, 295–303.</w:t>
      </w:r>
    </w:p>
    <w:p w14:paraId="17931A64" w14:textId="4ACE9A26" w:rsidR="00105B7A" w:rsidRPr="00963182" w:rsidRDefault="00105B7A" w:rsidP="00105B7A">
      <w:pPr>
        <w:pStyle w:val="Ref"/>
        <w:spacing w:after="200"/>
        <w:rPr>
          <w:u w:val="double"/>
          <w:lang w:val="nl-NL"/>
        </w:rPr>
      </w:pPr>
      <w:r w:rsidRPr="00963182">
        <w:rPr>
          <w:smallCaps/>
          <w:u w:val="double"/>
          <w:lang w:val="nl-NL"/>
        </w:rPr>
        <w:t>Van Der Graaf-Van Bloois L</w:t>
      </w:r>
      <w:r>
        <w:rPr>
          <w:smallCaps/>
          <w:u w:val="double"/>
          <w:lang w:val="nl-NL"/>
        </w:rPr>
        <w:t>.</w:t>
      </w:r>
      <w:r w:rsidRPr="00963182">
        <w:rPr>
          <w:smallCaps/>
          <w:u w:val="double"/>
          <w:lang w:val="nl-NL"/>
        </w:rPr>
        <w:t>, Duim B</w:t>
      </w:r>
      <w:r>
        <w:rPr>
          <w:smallCaps/>
          <w:u w:val="double"/>
          <w:lang w:val="nl-NL"/>
        </w:rPr>
        <w:t>.</w:t>
      </w:r>
      <w:r w:rsidRPr="00963182">
        <w:rPr>
          <w:smallCaps/>
          <w:u w:val="double"/>
          <w:lang w:val="nl-NL"/>
        </w:rPr>
        <w:t>, Looft T</w:t>
      </w:r>
      <w:r>
        <w:rPr>
          <w:smallCaps/>
          <w:u w:val="double"/>
          <w:lang w:val="nl-NL"/>
        </w:rPr>
        <w:t>.</w:t>
      </w:r>
      <w:r w:rsidRPr="00963182">
        <w:rPr>
          <w:smallCaps/>
          <w:u w:val="double"/>
          <w:lang w:val="nl-NL"/>
        </w:rPr>
        <w:t>, Veldman K</w:t>
      </w:r>
      <w:r>
        <w:rPr>
          <w:smallCaps/>
          <w:u w:val="double"/>
          <w:lang w:val="nl-NL"/>
        </w:rPr>
        <w:t>.T.</w:t>
      </w:r>
      <w:r w:rsidRPr="00963182">
        <w:rPr>
          <w:smallCaps/>
          <w:u w:val="double"/>
          <w:lang w:val="nl-NL"/>
        </w:rPr>
        <w:t>, Zomer A</w:t>
      </w:r>
      <w:r>
        <w:rPr>
          <w:smallCaps/>
          <w:u w:val="double"/>
          <w:lang w:val="nl-NL"/>
        </w:rPr>
        <w:t>.L.</w:t>
      </w:r>
      <w:r w:rsidRPr="00963182">
        <w:rPr>
          <w:smallCaps/>
          <w:u w:val="double"/>
          <w:lang w:val="nl-NL"/>
        </w:rPr>
        <w:t xml:space="preserve"> &amp; Wagenaar J</w:t>
      </w:r>
      <w:r>
        <w:rPr>
          <w:smallCaps/>
          <w:u w:val="double"/>
          <w:lang w:val="nl-NL"/>
        </w:rPr>
        <w:t>.A.</w:t>
      </w:r>
      <w:r w:rsidRPr="00963182">
        <w:rPr>
          <w:smallCaps/>
          <w:u w:val="double"/>
          <w:lang w:val="nl-NL"/>
        </w:rPr>
        <w:t xml:space="preserve"> (2023). </w:t>
      </w:r>
      <w:r w:rsidRPr="00963182">
        <w:rPr>
          <w:u w:val="double"/>
          <w:lang w:val="en-IE"/>
        </w:rPr>
        <w:t xml:space="preserve">Antimicrobial resistance in </w:t>
      </w:r>
      <w:r w:rsidRPr="00963182">
        <w:rPr>
          <w:i/>
          <w:iCs/>
          <w:u w:val="double"/>
          <w:lang w:val="en-IE"/>
        </w:rPr>
        <w:t xml:space="preserve">Campylobacter </w:t>
      </w:r>
      <w:proofErr w:type="spellStart"/>
      <w:r w:rsidRPr="00963182">
        <w:rPr>
          <w:i/>
          <w:iCs/>
          <w:u w:val="double"/>
          <w:lang w:val="en-IE"/>
        </w:rPr>
        <w:t>fetus</w:t>
      </w:r>
      <w:proofErr w:type="spellEnd"/>
      <w:r w:rsidRPr="00105B7A">
        <w:rPr>
          <w:i/>
          <w:iCs/>
          <w:u w:val="double"/>
          <w:lang w:val="en-IE"/>
        </w:rPr>
        <w:t xml:space="preserve">: </w:t>
      </w:r>
      <w:r w:rsidRPr="00963182">
        <w:rPr>
          <w:u w:val="double"/>
          <w:lang w:val="en-IE"/>
        </w:rPr>
        <w:t xml:space="preserve">emergence and genomic evolution. </w:t>
      </w:r>
      <w:proofErr w:type="spellStart"/>
      <w:r w:rsidRPr="005D0B58">
        <w:rPr>
          <w:i/>
          <w:iCs/>
          <w:u w:val="double"/>
          <w:lang w:val="en-IE"/>
        </w:rPr>
        <w:t>Microb</w:t>
      </w:r>
      <w:proofErr w:type="spellEnd"/>
      <w:r w:rsidRPr="005D0B58">
        <w:rPr>
          <w:i/>
          <w:iCs/>
          <w:u w:val="double"/>
          <w:lang w:val="en-IE"/>
        </w:rPr>
        <w:t xml:space="preserve">. </w:t>
      </w:r>
      <w:r w:rsidRPr="0059792F">
        <w:rPr>
          <w:i/>
          <w:iCs/>
          <w:u w:val="double"/>
          <w:lang w:val="nl-NL"/>
        </w:rPr>
        <w:t>Genom</w:t>
      </w:r>
      <w:r w:rsidRPr="0059792F">
        <w:rPr>
          <w:u w:val="double"/>
          <w:lang w:val="nl-NL"/>
        </w:rPr>
        <w:t xml:space="preserve">., </w:t>
      </w:r>
      <w:r w:rsidR="00BE7465" w:rsidRPr="0059792F">
        <w:rPr>
          <w:u w:val="double"/>
          <w:lang w:val="nl-NL"/>
        </w:rPr>
        <w:t>Mar;</w:t>
      </w:r>
      <w:r w:rsidRPr="00963182">
        <w:rPr>
          <w:u w:val="double"/>
          <w:lang w:val="nl-NL"/>
        </w:rPr>
        <w:t>9(3):mgen000934. doi: 10.1099/mgen.0.000934</w:t>
      </w:r>
    </w:p>
    <w:p w14:paraId="553A983D" w14:textId="77777777" w:rsidR="0059792F" w:rsidRPr="005D0B58" w:rsidRDefault="0059792F" w:rsidP="0059792F">
      <w:pPr>
        <w:pStyle w:val="Ref"/>
        <w:rPr>
          <w:lang w:val="nl-NL"/>
        </w:rPr>
      </w:pPr>
      <w:r w:rsidRPr="00B75027">
        <w:rPr>
          <w:smallCaps/>
          <w:lang w:val="nl-NL"/>
        </w:rPr>
        <w:t>van der Graaf-van Bloois L., Miller W.G., Yee E., Rijnsburger M., Wagenaar J.A. &amp; Duim B.</w:t>
      </w:r>
      <w:r w:rsidRPr="00B75027">
        <w:rPr>
          <w:lang w:val="nl-NL"/>
        </w:rPr>
        <w:t xml:space="preserve"> (2014). </w:t>
      </w:r>
      <w:r w:rsidRPr="004B64CE">
        <w:rPr>
          <w:lang w:val="en-IE"/>
        </w:rPr>
        <w:t xml:space="preserve">Inconsistency of phenotypic and genomic characteristics of </w:t>
      </w:r>
      <w:r w:rsidRPr="004B64CE">
        <w:rPr>
          <w:i/>
          <w:lang w:val="en-IE"/>
        </w:rPr>
        <w:t xml:space="preserve">Campylobacter </w:t>
      </w:r>
      <w:proofErr w:type="spellStart"/>
      <w:r w:rsidRPr="004B64CE">
        <w:rPr>
          <w:i/>
          <w:lang w:val="en-IE"/>
        </w:rPr>
        <w:t>fetus</w:t>
      </w:r>
      <w:proofErr w:type="spellEnd"/>
      <w:r w:rsidRPr="004B64CE">
        <w:rPr>
          <w:lang w:val="en-IE"/>
        </w:rPr>
        <w:t xml:space="preserve"> subspecies requires re-evaluation of current diagnostics. </w:t>
      </w:r>
      <w:r w:rsidRPr="005D0B58">
        <w:rPr>
          <w:i/>
          <w:lang w:val="nl-NL"/>
        </w:rPr>
        <w:t xml:space="preserve">J. Clin. Microbiol., </w:t>
      </w:r>
      <w:r w:rsidRPr="005D0B58">
        <w:rPr>
          <w:b/>
          <w:lang w:val="nl-NL"/>
        </w:rPr>
        <w:t>52</w:t>
      </w:r>
      <w:r w:rsidRPr="005D0B58">
        <w:rPr>
          <w:lang w:val="nl-NL"/>
        </w:rPr>
        <w:t>, 4183–4188.</w:t>
      </w:r>
    </w:p>
    <w:p w14:paraId="1DB3C413" w14:textId="053335BD" w:rsidR="00D73B86" w:rsidRPr="004B64CE" w:rsidRDefault="00A0057C" w:rsidP="00925D99">
      <w:pPr>
        <w:pStyle w:val="Ref"/>
        <w:spacing w:after="200"/>
        <w:rPr>
          <w:lang w:val="nl-NL"/>
        </w:rPr>
      </w:pPr>
      <w:r w:rsidRPr="004B64CE">
        <w:rPr>
          <w:smallCaps/>
          <w:lang w:val="nl-NL"/>
        </w:rPr>
        <w:t xml:space="preserve">van der Graaf-van Bloois L., van Bergen M.A.P., van der Wal F.J., de Boer A.G., Duim B., Schmidt T &amp; Wagenaar J.A. </w:t>
      </w:r>
      <w:r w:rsidRPr="004B64CE">
        <w:rPr>
          <w:lang w:val="nl-NL"/>
        </w:rPr>
        <w:t xml:space="preserve">(2013). </w:t>
      </w:r>
      <w:r w:rsidR="00D73B86" w:rsidRPr="004B64CE">
        <w:rPr>
          <w:lang w:val="en-IE"/>
        </w:rPr>
        <w:t xml:space="preserve">Evaluation of molecular assays for identification </w:t>
      </w:r>
      <w:r w:rsidR="00D73B86" w:rsidRPr="004B64CE">
        <w:rPr>
          <w:i/>
          <w:lang w:val="en-IE"/>
        </w:rPr>
        <w:t xml:space="preserve">Campylobacter </w:t>
      </w:r>
      <w:proofErr w:type="spellStart"/>
      <w:r w:rsidR="00D73B86" w:rsidRPr="004B64CE">
        <w:rPr>
          <w:i/>
          <w:lang w:val="en-IE"/>
        </w:rPr>
        <w:t>fetus</w:t>
      </w:r>
      <w:proofErr w:type="spellEnd"/>
      <w:r w:rsidR="00D73B86" w:rsidRPr="004B64CE">
        <w:rPr>
          <w:lang w:val="en-IE"/>
        </w:rPr>
        <w:t xml:space="preserve"> species and subspecies and development of a </w:t>
      </w:r>
      <w:r w:rsidR="00D73B86" w:rsidRPr="004B64CE">
        <w:rPr>
          <w:i/>
          <w:lang w:val="en-IE"/>
        </w:rPr>
        <w:t xml:space="preserve">C. </w:t>
      </w:r>
      <w:proofErr w:type="spellStart"/>
      <w:r w:rsidR="00D73B86" w:rsidRPr="004B64CE">
        <w:rPr>
          <w:i/>
          <w:lang w:val="en-IE"/>
        </w:rPr>
        <w:t>fetus</w:t>
      </w:r>
      <w:proofErr w:type="spellEnd"/>
      <w:r w:rsidR="00D73B86" w:rsidRPr="004B64CE">
        <w:rPr>
          <w:lang w:val="en-IE"/>
        </w:rPr>
        <w:t xml:space="preserve"> specific real-time PCR assay. </w:t>
      </w:r>
      <w:r w:rsidRPr="004B64CE">
        <w:rPr>
          <w:i/>
          <w:lang w:val="nl-NL"/>
        </w:rPr>
        <w:t>J. Microbiol. Methods</w:t>
      </w:r>
      <w:r w:rsidRPr="004B64CE">
        <w:rPr>
          <w:lang w:val="nl-NL"/>
        </w:rPr>
        <w:t xml:space="preserve">, </w:t>
      </w:r>
      <w:r w:rsidRPr="004B64CE">
        <w:rPr>
          <w:b/>
          <w:lang w:val="nl-NL"/>
        </w:rPr>
        <w:t>95</w:t>
      </w:r>
      <w:r w:rsidRPr="004B64CE">
        <w:rPr>
          <w:lang w:val="nl-NL"/>
        </w:rPr>
        <w:t>, 93–97.</w:t>
      </w:r>
    </w:p>
    <w:p w14:paraId="16CC460C" w14:textId="5FB9259D" w:rsidR="00963182" w:rsidRPr="00963182" w:rsidRDefault="00BE7465" w:rsidP="00963182">
      <w:pPr>
        <w:pStyle w:val="Ref"/>
        <w:spacing w:after="200"/>
        <w:rPr>
          <w:smallCaps/>
          <w:u w:val="double"/>
          <w:lang w:val="en-IE"/>
        </w:rPr>
      </w:pPr>
      <w:r w:rsidRPr="00963182">
        <w:rPr>
          <w:smallCaps/>
          <w:u w:val="double"/>
          <w:lang w:val="nl-NL"/>
        </w:rPr>
        <w:t xml:space="preserve">Van Der Graaf-Van Bloois </w:t>
      </w:r>
      <w:r w:rsidR="00963182" w:rsidRPr="00963182">
        <w:rPr>
          <w:smallCaps/>
          <w:u w:val="double"/>
          <w:lang w:val="nl-NL"/>
        </w:rPr>
        <w:t xml:space="preserve">L., </w:t>
      </w:r>
      <w:r w:rsidRPr="00963182">
        <w:rPr>
          <w:smallCaps/>
          <w:u w:val="double"/>
          <w:lang w:val="nl-NL"/>
        </w:rPr>
        <w:t xml:space="preserve">Zomer </w:t>
      </w:r>
      <w:r w:rsidR="00963182" w:rsidRPr="00963182">
        <w:rPr>
          <w:smallCaps/>
          <w:u w:val="double"/>
          <w:lang w:val="nl-NL"/>
        </w:rPr>
        <w:t xml:space="preserve">A.L., </w:t>
      </w:r>
      <w:r w:rsidRPr="00963182">
        <w:rPr>
          <w:smallCaps/>
          <w:u w:val="double"/>
          <w:lang w:val="nl-NL"/>
        </w:rPr>
        <w:t xml:space="preserve">Duim </w:t>
      </w:r>
      <w:r w:rsidR="00963182" w:rsidRPr="00963182">
        <w:rPr>
          <w:smallCaps/>
          <w:u w:val="double"/>
          <w:lang w:val="nl-NL"/>
        </w:rPr>
        <w:t xml:space="preserve">B. &amp; </w:t>
      </w:r>
      <w:r w:rsidRPr="00963182">
        <w:rPr>
          <w:smallCaps/>
          <w:u w:val="double"/>
          <w:lang w:val="nl-NL"/>
        </w:rPr>
        <w:t xml:space="preserve">Wagenaar </w:t>
      </w:r>
      <w:r w:rsidR="00963182" w:rsidRPr="00963182">
        <w:rPr>
          <w:smallCaps/>
          <w:u w:val="double"/>
          <w:lang w:val="nl-NL"/>
        </w:rPr>
        <w:t>J.A</w:t>
      </w:r>
      <w:r w:rsidR="008A58BC">
        <w:rPr>
          <w:smallCaps/>
          <w:u w:val="double"/>
          <w:lang w:val="nl-NL"/>
        </w:rPr>
        <w:t>.</w:t>
      </w:r>
      <w:r w:rsidR="00963182" w:rsidRPr="00963182">
        <w:rPr>
          <w:smallCaps/>
          <w:u w:val="double"/>
          <w:lang w:val="nl-NL"/>
        </w:rPr>
        <w:t xml:space="preserve"> (2024). </w:t>
      </w:r>
      <w:r w:rsidR="00963182" w:rsidRPr="0059792F">
        <w:rPr>
          <w:i/>
          <w:iCs/>
          <w:u w:val="double"/>
          <w:lang w:val="en-IE"/>
        </w:rPr>
        <w:t xml:space="preserve">Campylobacter </w:t>
      </w:r>
      <w:proofErr w:type="spellStart"/>
      <w:r w:rsidR="00963182" w:rsidRPr="0059792F">
        <w:rPr>
          <w:i/>
          <w:iCs/>
          <w:u w:val="double"/>
          <w:lang w:val="en-IE"/>
        </w:rPr>
        <w:t>fetus</w:t>
      </w:r>
      <w:proofErr w:type="spellEnd"/>
      <w:r w:rsidR="00963182" w:rsidRPr="00963182">
        <w:rPr>
          <w:u w:val="double"/>
          <w:lang w:val="en-IE"/>
        </w:rPr>
        <w:t xml:space="preserve"> subspecies specific PCR assays inferred from comparative genomic analysis for accurate subspecies identification. </w:t>
      </w:r>
      <w:r w:rsidR="00963182" w:rsidRPr="0059792F">
        <w:rPr>
          <w:i/>
          <w:iCs/>
          <w:u w:val="double"/>
          <w:lang w:val="en-IE"/>
        </w:rPr>
        <w:t xml:space="preserve">J. </w:t>
      </w:r>
      <w:proofErr w:type="spellStart"/>
      <w:r w:rsidR="00963182" w:rsidRPr="0059792F">
        <w:rPr>
          <w:i/>
          <w:iCs/>
          <w:u w:val="double"/>
          <w:lang w:val="en-IE"/>
        </w:rPr>
        <w:t>Microbiol</w:t>
      </w:r>
      <w:proofErr w:type="spellEnd"/>
      <w:r w:rsidR="00963182" w:rsidRPr="0059792F">
        <w:rPr>
          <w:i/>
          <w:iCs/>
          <w:u w:val="double"/>
          <w:lang w:val="en-IE"/>
        </w:rPr>
        <w:t>. Methods</w:t>
      </w:r>
      <w:r w:rsidR="00963182" w:rsidRPr="00963182">
        <w:rPr>
          <w:u w:val="double"/>
          <w:lang w:val="en-IE"/>
        </w:rPr>
        <w:t xml:space="preserve">, </w:t>
      </w:r>
      <w:r w:rsidR="00963182" w:rsidRPr="0059792F">
        <w:rPr>
          <w:b/>
          <w:bCs/>
          <w:u w:val="double"/>
          <w:lang w:val="en-IE"/>
        </w:rPr>
        <w:t>226</w:t>
      </w:r>
      <w:r w:rsidR="00963182" w:rsidRPr="00963182">
        <w:rPr>
          <w:u w:val="double"/>
          <w:lang w:val="en-IE"/>
        </w:rPr>
        <w:t>, 107049.</w:t>
      </w:r>
    </w:p>
    <w:p w14:paraId="06B80004" w14:textId="1732E6C8" w:rsidR="00F96A96" w:rsidRPr="004B64CE" w:rsidRDefault="00DC5A0C" w:rsidP="00925D99">
      <w:pPr>
        <w:pStyle w:val="Ref"/>
        <w:spacing w:after="200"/>
        <w:rPr>
          <w:lang w:val="en-IE"/>
        </w:rPr>
      </w:pPr>
      <w:r w:rsidRPr="004B64CE">
        <w:rPr>
          <w:smallCaps/>
          <w:lang w:val="en-IE"/>
        </w:rPr>
        <w:t>V</w:t>
      </w:r>
      <w:r w:rsidR="0088461C" w:rsidRPr="004B64CE">
        <w:rPr>
          <w:smallCaps/>
          <w:lang w:val="en-IE"/>
        </w:rPr>
        <w:t>e</w:t>
      </w:r>
      <w:r w:rsidRPr="004B64CE">
        <w:rPr>
          <w:smallCaps/>
          <w:lang w:val="en-IE"/>
        </w:rPr>
        <w:t>ron M. &amp; Chatelain R</w:t>
      </w:r>
      <w:r w:rsidRPr="004B64CE">
        <w:rPr>
          <w:lang w:val="en-IE"/>
        </w:rPr>
        <w:t xml:space="preserve">. (1973). Taxonomic study of the genus </w:t>
      </w:r>
      <w:r w:rsidRPr="004B64CE">
        <w:rPr>
          <w:i/>
          <w:lang w:val="en-IE"/>
        </w:rPr>
        <w:t>Campylobacter</w:t>
      </w:r>
      <w:r w:rsidRPr="004B64CE">
        <w:rPr>
          <w:lang w:val="en-IE"/>
        </w:rPr>
        <w:t xml:space="preserve"> Sebald and Véron and designation of the neotype strain for the type species </w:t>
      </w:r>
      <w:r w:rsidRPr="004B64CE">
        <w:rPr>
          <w:i/>
          <w:lang w:val="en-IE"/>
        </w:rPr>
        <w:t xml:space="preserve">Campylobacter </w:t>
      </w:r>
      <w:proofErr w:type="spellStart"/>
      <w:r w:rsidRPr="004B64CE">
        <w:rPr>
          <w:i/>
          <w:lang w:val="en-IE"/>
        </w:rPr>
        <w:t>fetus</w:t>
      </w:r>
      <w:proofErr w:type="spellEnd"/>
      <w:r w:rsidRPr="004B64CE">
        <w:rPr>
          <w:lang w:val="en-IE"/>
        </w:rPr>
        <w:t xml:space="preserve"> (Smith and Taylor) Sebald and Véron. </w:t>
      </w:r>
      <w:r w:rsidR="00A0057C" w:rsidRPr="004B64CE">
        <w:rPr>
          <w:i/>
          <w:lang w:val="en-IE"/>
        </w:rPr>
        <w:t xml:space="preserve">Int. J. Syst. </w:t>
      </w:r>
      <w:proofErr w:type="spellStart"/>
      <w:r w:rsidR="00A0057C" w:rsidRPr="004B64CE">
        <w:rPr>
          <w:i/>
          <w:lang w:val="en-IE"/>
        </w:rPr>
        <w:t>Bacteriol</w:t>
      </w:r>
      <w:proofErr w:type="spellEnd"/>
      <w:r w:rsidR="00A0057C" w:rsidRPr="004B64CE">
        <w:rPr>
          <w:i/>
          <w:lang w:val="en-IE"/>
        </w:rPr>
        <w:t>.</w:t>
      </w:r>
      <w:r w:rsidR="00A0057C" w:rsidRPr="004B64CE">
        <w:rPr>
          <w:lang w:val="en-IE"/>
        </w:rPr>
        <w:t xml:space="preserve">, </w:t>
      </w:r>
      <w:r w:rsidR="00A0057C" w:rsidRPr="004B64CE">
        <w:rPr>
          <w:b/>
          <w:lang w:val="en-IE"/>
        </w:rPr>
        <w:t>23</w:t>
      </w:r>
      <w:r w:rsidR="00A0057C" w:rsidRPr="004B64CE">
        <w:rPr>
          <w:lang w:val="en-IE"/>
        </w:rPr>
        <w:t>, 122–134.</w:t>
      </w:r>
    </w:p>
    <w:p w14:paraId="5BE53F4A" w14:textId="32CAFDB5" w:rsidR="009E3333" w:rsidRPr="00455A24" w:rsidRDefault="00A0057C" w:rsidP="00925D99">
      <w:pPr>
        <w:pStyle w:val="Ref"/>
        <w:spacing w:after="200"/>
        <w:rPr>
          <w:lang w:val="nl-NL"/>
        </w:rPr>
      </w:pPr>
      <w:r w:rsidRPr="004B64CE">
        <w:rPr>
          <w:smallCaps/>
          <w:lang w:val="en-IE"/>
        </w:rPr>
        <w:t xml:space="preserve">Wagenaar J.A., Van Bergen M.A.P., Blaser M.J., </w:t>
      </w:r>
      <w:proofErr w:type="spellStart"/>
      <w:r w:rsidRPr="004B64CE">
        <w:rPr>
          <w:smallCaps/>
          <w:lang w:val="en-IE"/>
        </w:rPr>
        <w:t>Tauxe</w:t>
      </w:r>
      <w:proofErr w:type="spellEnd"/>
      <w:r w:rsidRPr="004B64CE">
        <w:rPr>
          <w:smallCaps/>
          <w:lang w:val="en-IE"/>
        </w:rPr>
        <w:t xml:space="preserve"> R.V., Newell D.G. &amp; Van Putten J.P.M</w:t>
      </w:r>
      <w:r w:rsidRPr="004B64CE">
        <w:rPr>
          <w:lang w:val="en-IE"/>
        </w:rPr>
        <w:t xml:space="preserve">. (2014). </w:t>
      </w:r>
      <w:r w:rsidR="009E3333" w:rsidRPr="004B64CE">
        <w:rPr>
          <w:i/>
          <w:lang w:val="en-IE"/>
        </w:rPr>
        <w:t xml:space="preserve">Campylobacter </w:t>
      </w:r>
      <w:proofErr w:type="spellStart"/>
      <w:r w:rsidR="009E3333" w:rsidRPr="004B64CE">
        <w:rPr>
          <w:i/>
          <w:lang w:val="en-IE"/>
        </w:rPr>
        <w:t>fetus</w:t>
      </w:r>
      <w:proofErr w:type="spellEnd"/>
      <w:r w:rsidR="009E3333" w:rsidRPr="004B64CE">
        <w:rPr>
          <w:i/>
          <w:lang w:val="en-IE"/>
        </w:rPr>
        <w:t xml:space="preserve"> </w:t>
      </w:r>
      <w:r w:rsidR="009E3333" w:rsidRPr="004B64CE">
        <w:rPr>
          <w:lang w:val="en-IE"/>
        </w:rPr>
        <w:t xml:space="preserve">infections in humans: exposure and disease. </w:t>
      </w:r>
      <w:r w:rsidR="009E3333" w:rsidRPr="004B64CE">
        <w:rPr>
          <w:i/>
          <w:lang w:val="en-IE"/>
        </w:rPr>
        <w:t xml:space="preserve">Clin. Infect. </w:t>
      </w:r>
      <w:r w:rsidRPr="00455A24">
        <w:rPr>
          <w:i/>
          <w:lang w:val="nl-NL"/>
        </w:rPr>
        <w:t>Dis</w:t>
      </w:r>
      <w:r w:rsidRPr="00455A24">
        <w:rPr>
          <w:lang w:val="nl-NL"/>
        </w:rPr>
        <w:t xml:space="preserve">., </w:t>
      </w:r>
      <w:r w:rsidRPr="00455A24">
        <w:rPr>
          <w:b/>
          <w:lang w:val="nl-NL"/>
        </w:rPr>
        <w:t>58</w:t>
      </w:r>
      <w:r w:rsidR="00244679" w:rsidRPr="00455A24">
        <w:rPr>
          <w:lang w:val="nl-NL"/>
        </w:rPr>
        <w:t>,</w:t>
      </w:r>
      <w:r w:rsidRPr="00455A24">
        <w:rPr>
          <w:lang w:val="nl-NL"/>
        </w:rPr>
        <w:t xml:space="preserve"> 1579–1586. </w:t>
      </w:r>
    </w:p>
    <w:p w14:paraId="04B9EFAD" w14:textId="3905DD64" w:rsidR="00F96A96" w:rsidRPr="00EC3C25" w:rsidRDefault="00A0057C" w:rsidP="00925D99">
      <w:pPr>
        <w:pStyle w:val="Ref"/>
        <w:spacing w:after="200"/>
        <w:rPr>
          <w:strike/>
          <w:lang w:val="en-IE"/>
        </w:rPr>
      </w:pPr>
      <w:r w:rsidRPr="00455A24">
        <w:rPr>
          <w:smallCaps/>
          <w:strike/>
          <w:lang w:val="nl-NL"/>
        </w:rPr>
        <w:t>Wagenaar J.A., Van Bergen M.A.P., Newell D.G., Grogono-Thomas R. &amp; Duim B.</w:t>
      </w:r>
      <w:r w:rsidRPr="00455A24">
        <w:rPr>
          <w:strike/>
          <w:lang w:val="nl-NL"/>
        </w:rPr>
        <w:t xml:space="preserve"> (2001). </w:t>
      </w:r>
      <w:r w:rsidR="00DC5A0C" w:rsidRPr="00EC3C25">
        <w:rPr>
          <w:strike/>
          <w:lang w:val="en-IE"/>
        </w:rPr>
        <w:t xml:space="preserve">Comparative study using amplified fragment length polymorphism fingerprinting and phenotyping to differentiate </w:t>
      </w:r>
      <w:r w:rsidR="00DC5A0C" w:rsidRPr="00EC3C25">
        <w:rPr>
          <w:i/>
          <w:strike/>
          <w:lang w:val="en-IE"/>
        </w:rPr>
        <w:t>Campylobacter</w:t>
      </w:r>
      <w:r w:rsidR="00DC5A0C" w:rsidRPr="00EC3C25">
        <w:rPr>
          <w:strike/>
          <w:lang w:val="en-IE"/>
        </w:rPr>
        <w:t xml:space="preserve"> </w:t>
      </w:r>
      <w:proofErr w:type="spellStart"/>
      <w:r w:rsidR="00DC5A0C" w:rsidRPr="00EC3C25">
        <w:rPr>
          <w:i/>
          <w:strike/>
          <w:lang w:val="en-IE"/>
        </w:rPr>
        <w:t>fetus</w:t>
      </w:r>
      <w:proofErr w:type="spellEnd"/>
      <w:r w:rsidR="00DC5A0C" w:rsidRPr="00EC3C25">
        <w:rPr>
          <w:strike/>
          <w:lang w:val="en-IE"/>
        </w:rPr>
        <w:t xml:space="preserve"> strains isolated from animals. </w:t>
      </w:r>
      <w:r w:rsidR="00DC5A0C" w:rsidRPr="00EC3C25">
        <w:rPr>
          <w:i/>
          <w:strike/>
          <w:lang w:val="en-IE"/>
        </w:rPr>
        <w:t xml:space="preserve">J. Clin. </w:t>
      </w:r>
      <w:proofErr w:type="spellStart"/>
      <w:r w:rsidR="00DC5A0C" w:rsidRPr="00EC3C25">
        <w:rPr>
          <w:i/>
          <w:strike/>
          <w:lang w:val="en-IE"/>
        </w:rPr>
        <w:t>Microbiol</w:t>
      </w:r>
      <w:proofErr w:type="spellEnd"/>
      <w:r w:rsidR="00DC5A0C" w:rsidRPr="00EC3C25">
        <w:rPr>
          <w:strike/>
          <w:lang w:val="en-IE"/>
        </w:rPr>
        <w:t xml:space="preserve">., </w:t>
      </w:r>
      <w:r w:rsidR="00DC5A0C" w:rsidRPr="00EC3C25">
        <w:rPr>
          <w:b/>
          <w:strike/>
          <w:lang w:val="en-IE"/>
        </w:rPr>
        <w:t>39</w:t>
      </w:r>
      <w:r w:rsidR="00DC5A0C" w:rsidRPr="00EC3C25">
        <w:rPr>
          <w:strike/>
          <w:lang w:val="en-IE"/>
        </w:rPr>
        <w:t>, 2283–2286.</w:t>
      </w:r>
    </w:p>
    <w:p w14:paraId="310B26E3" w14:textId="29D800A6" w:rsidR="00D06E31" w:rsidRPr="004B64CE" w:rsidRDefault="00D06E31" w:rsidP="00925D99">
      <w:pPr>
        <w:pStyle w:val="Ref"/>
        <w:spacing w:after="200"/>
        <w:rPr>
          <w:lang w:val="en-IE"/>
        </w:rPr>
      </w:pPr>
      <w:r w:rsidRPr="000860F1">
        <w:rPr>
          <w:smallCaps/>
          <w:lang w:val="en-IE"/>
        </w:rPr>
        <w:t xml:space="preserve">Waldner C.L., Parker S., </w:t>
      </w:r>
      <w:proofErr w:type="spellStart"/>
      <w:r w:rsidRPr="000860F1">
        <w:rPr>
          <w:smallCaps/>
          <w:lang w:val="en-IE"/>
        </w:rPr>
        <w:t>Gesy</w:t>
      </w:r>
      <w:proofErr w:type="spellEnd"/>
      <w:r w:rsidRPr="000860F1">
        <w:rPr>
          <w:smallCaps/>
          <w:lang w:val="en-IE"/>
        </w:rPr>
        <w:t xml:space="preserve"> K.M., Waugh T., Lanigan E. &amp; Campbell J.R</w:t>
      </w:r>
      <w:r w:rsidRPr="000860F1">
        <w:rPr>
          <w:lang w:val="en-IE"/>
        </w:rPr>
        <w:t xml:space="preserve">. (2017). </w:t>
      </w:r>
      <w:r w:rsidRPr="000860F1">
        <w:rPr>
          <w:lang w:val="en-GB"/>
        </w:rPr>
        <w:t xml:space="preserve">Application of direct polymerase chain reaction assays for </w:t>
      </w:r>
      <w:r w:rsidRPr="000860F1">
        <w:rPr>
          <w:i/>
          <w:iCs/>
          <w:lang w:val="en-GB"/>
        </w:rPr>
        <w:t xml:space="preserve">Campylobacter </w:t>
      </w:r>
      <w:proofErr w:type="spellStart"/>
      <w:r w:rsidRPr="000860F1">
        <w:rPr>
          <w:i/>
          <w:iCs/>
          <w:lang w:val="en-GB"/>
        </w:rPr>
        <w:t>fetus</w:t>
      </w:r>
      <w:proofErr w:type="spellEnd"/>
      <w:r w:rsidRPr="000860F1">
        <w:rPr>
          <w:lang w:val="en-GB"/>
        </w:rPr>
        <w:t xml:space="preserve"> subsp. </w:t>
      </w:r>
      <w:proofErr w:type="spellStart"/>
      <w:r w:rsidRPr="000860F1">
        <w:rPr>
          <w:i/>
          <w:iCs/>
          <w:lang w:val="en-GB"/>
        </w:rPr>
        <w:t>venerealis</w:t>
      </w:r>
      <w:proofErr w:type="spellEnd"/>
      <w:r w:rsidRPr="000860F1">
        <w:rPr>
          <w:lang w:val="en-GB"/>
        </w:rPr>
        <w:t xml:space="preserve"> and </w:t>
      </w:r>
      <w:proofErr w:type="spellStart"/>
      <w:r w:rsidRPr="000860F1">
        <w:rPr>
          <w:i/>
          <w:iCs/>
          <w:lang w:val="en-GB"/>
        </w:rPr>
        <w:t>Tritrichomonas</w:t>
      </w:r>
      <w:proofErr w:type="spellEnd"/>
      <w:r w:rsidRPr="000860F1">
        <w:rPr>
          <w:i/>
          <w:iCs/>
          <w:lang w:val="en-GB"/>
        </w:rPr>
        <w:t xml:space="preserve"> foetus</w:t>
      </w:r>
      <w:r w:rsidRPr="000860F1">
        <w:rPr>
          <w:lang w:val="en-GB"/>
        </w:rPr>
        <w:t xml:space="preserve"> to screen preputial samples from breeding bulls in cow-calf herds in western Canada. </w:t>
      </w:r>
      <w:r w:rsidRPr="000860F1">
        <w:rPr>
          <w:i/>
          <w:iCs/>
          <w:lang w:val="en-GB"/>
        </w:rPr>
        <w:t>Can. J. Vet. Res</w:t>
      </w:r>
      <w:r w:rsidRPr="000860F1">
        <w:rPr>
          <w:lang w:val="en-GB"/>
        </w:rPr>
        <w:t xml:space="preserve">., </w:t>
      </w:r>
      <w:r w:rsidRPr="000860F1">
        <w:rPr>
          <w:b/>
          <w:bCs/>
          <w:lang w:val="en-GB"/>
        </w:rPr>
        <w:t>81</w:t>
      </w:r>
      <w:r w:rsidRPr="000860F1">
        <w:rPr>
          <w:lang w:val="en-GB"/>
        </w:rPr>
        <w:t>, 91–99.</w:t>
      </w:r>
    </w:p>
    <w:p w14:paraId="6C2C61A3" w14:textId="77777777" w:rsidR="00F96A96" w:rsidRPr="004B64CE" w:rsidRDefault="00DC5A0C" w:rsidP="00925D99">
      <w:pPr>
        <w:pStyle w:val="Ref"/>
        <w:spacing w:after="200"/>
        <w:rPr>
          <w:lang w:val="en-IE"/>
        </w:rPr>
      </w:pPr>
      <w:r w:rsidRPr="004B64CE">
        <w:rPr>
          <w:smallCaps/>
          <w:lang w:val="en-IE"/>
        </w:rPr>
        <w:lastRenderedPageBreak/>
        <w:t xml:space="preserve">Wang G., Clark C.G., Taylor T.M., </w:t>
      </w:r>
      <w:proofErr w:type="spellStart"/>
      <w:r w:rsidRPr="004B64CE">
        <w:rPr>
          <w:smallCaps/>
          <w:lang w:val="en-IE"/>
        </w:rPr>
        <w:t>Pucknell</w:t>
      </w:r>
      <w:proofErr w:type="spellEnd"/>
      <w:r w:rsidRPr="004B64CE">
        <w:rPr>
          <w:smallCaps/>
          <w:lang w:val="en-IE"/>
        </w:rPr>
        <w:t xml:space="preserve"> C., Barton C., Price L., Woodward D.L. &amp; Rodgers F.G.</w:t>
      </w:r>
      <w:r w:rsidRPr="004B64CE">
        <w:rPr>
          <w:lang w:val="en-IE"/>
        </w:rPr>
        <w:t xml:space="preserve"> (2002). Colony multiplex PCR assay for the identification and differentiation of </w:t>
      </w:r>
      <w:r w:rsidRPr="004B64CE">
        <w:rPr>
          <w:i/>
          <w:lang w:val="en-IE"/>
        </w:rPr>
        <w:t xml:space="preserve">Campylobacter </w:t>
      </w:r>
      <w:proofErr w:type="spellStart"/>
      <w:r w:rsidRPr="004B64CE">
        <w:rPr>
          <w:i/>
          <w:lang w:val="en-IE"/>
        </w:rPr>
        <w:t>jejuni</w:t>
      </w:r>
      <w:proofErr w:type="spellEnd"/>
      <w:r w:rsidRPr="004B64CE">
        <w:rPr>
          <w:i/>
          <w:lang w:val="en-IE"/>
        </w:rPr>
        <w:t xml:space="preserve">, C. coli, C. </w:t>
      </w:r>
      <w:proofErr w:type="spellStart"/>
      <w:r w:rsidRPr="004B64CE">
        <w:rPr>
          <w:i/>
          <w:lang w:val="en-IE"/>
        </w:rPr>
        <w:t>lari</w:t>
      </w:r>
      <w:proofErr w:type="spellEnd"/>
      <w:r w:rsidRPr="004B64CE">
        <w:rPr>
          <w:i/>
          <w:lang w:val="en-IE"/>
        </w:rPr>
        <w:t>, C.</w:t>
      </w:r>
      <w:r w:rsidR="008C57F7" w:rsidRPr="004B64CE">
        <w:rPr>
          <w:i/>
          <w:lang w:val="en-IE"/>
        </w:rPr>
        <w:t> </w:t>
      </w:r>
      <w:proofErr w:type="spellStart"/>
      <w:r w:rsidRPr="004B64CE">
        <w:rPr>
          <w:i/>
          <w:lang w:val="en-IE"/>
        </w:rPr>
        <w:t>upsaliensis</w:t>
      </w:r>
      <w:proofErr w:type="spellEnd"/>
      <w:r w:rsidRPr="004B64CE">
        <w:rPr>
          <w:lang w:val="en-IE"/>
        </w:rPr>
        <w:t xml:space="preserve">, and </w:t>
      </w:r>
      <w:r w:rsidRPr="004B64CE">
        <w:rPr>
          <w:i/>
          <w:lang w:val="en-IE"/>
        </w:rPr>
        <w:t xml:space="preserve">C. </w:t>
      </w:r>
      <w:proofErr w:type="spellStart"/>
      <w:r w:rsidRPr="004B64CE">
        <w:rPr>
          <w:i/>
          <w:lang w:val="en-IE"/>
        </w:rPr>
        <w:t>fetus</w:t>
      </w:r>
      <w:proofErr w:type="spellEnd"/>
      <w:r w:rsidRPr="004B64CE">
        <w:rPr>
          <w:lang w:val="en-IE"/>
        </w:rPr>
        <w:t xml:space="preserve"> subsp. </w:t>
      </w:r>
      <w:proofErr w:type="spellStart"/>
      <w:r w:rsidRPr="004B64CE">
        <w:rPr>
          <w:i/>
          <w:lang w:val="en-IE"/>
        </w:rPr>
        <w:t>fetus</w:t>
      </w:r>
      <w:proofErr w:type="spellEnd"/>
      <w:r w:rsidRPr="004B64CE">
        <w:rPr>
          <w:lang w:val="en-IE"/>
        </w:rPr>
        <w:t xml:space="preserve">. </w:t>
      </w:r>
      <w:r w:rsidRPr="004B64CE">
        <w:rPr>
          <w:i/>
          <w:iCs/>
          <w:lang w:val="en-IE"/>
        </w:rPr>
        <w:t xml:space="preserve">J. Clin. </w:t>
      </w:r>
      <w:proofErr w:type="spellStart"/>
      <w:r w:rsidRPr="004B64CE">
        <w:rPr>
          <w:i/>
          <w:iCs/>
          <w:lang w:val="en-IE"/>
        </w:rPr>
        <w:t>Microbiol</w:t>
      </w:r>
      <w:proofErr w:type="spellEnd"/>
      <w:r w:rsidRPr="004B64CE">
        <w:rPr>
          <w:i/>
          <w:iCs/>
          <w:lang w:val="en-IE"/>
        </w:rPr>
        <w:t>.,</w:t>
      </w:r>
      <w:r w:rsidRPr="004B64CE">
        <w:rPr>
          <w:lang w:val="en-IE"/>
        </w:rPr>
        <w:t xml:space="preserve"> </w:t>
      </w:r>
      <w:r w:rsidRPr="004B64CE">
        <w:rPr>
          <w:b/>
          <w:bCs/>
          <w:lang w:val="en-IE"/>
        </w:rPr>
        <w:t>40</w:t>
      </w:r>
      <w:r w:rsidRPr="004B64CE">
        <w:rPr>
          <w:lang w:val="en-IE"/>
        </w:rPr>
        <w:t>, 4744–4747</w:t>
      </w:r>
      <w:r w:rsidR="00F96A96" w:rsidRPr="004B64CE">
        <w:rPr>
          <w:lang w:val="en-IE"/>
        </w:rPr>
        <w:t>.</w:t>
      </w:r>
    </w:p>
    <w:p w14:paraId="7DAAA757" w14:textId="3BDC2F64" w:rsidR="00A21335" w:rsidRPr="00C45919" w:rsidRDefault="00A21335" w:rsidP="00925D99">
      <w:pPr>
        <w:pStyle w:val="Ref"/>
        <w:spacing w:after="200"/>
        <w:rPr>
          <w:strike/>
          <w:lang w:val="en-IE"/>
        </w:rPr>
      </w:pPr>
      <w:r w:rsidRPr="00C45919">
        <w:rPr>
          <w:smallCaps/>
          <w:strike/>
          <w:lang w:val="en-IE"/>
        </w:rPr>
        <w:t xml:space="preserve">Willoughby K., Nettleton P.F., </w:t>
      </w:r>
      <w:proofErr w:type="spellStart"/>
      <w:r w:rsidRPr="00C45919">
        <w:rPr>
          <w:smallCaps/>
          <w:strike/>
          <w:lang w:val="en-IE"/>
        </w:rPr>
        <w:t>Quirie</w:t>
      </w:r>
      <w:proofErr w:type="spellEnd"/>
      <w:r w:rsidRPr="00C45919">
        <w:rPr>
          <w:smallCaps/>
          <w:strike/>
          <w:lang w:val="en-IE"/>
        </w:rPr>
        <w:t xml:space="preserve"> M., Maley M.A., Foster G., </w:t>
      </w:r>
      <w:proofErr w:type="spellStart"/>
      <w:r w:rsidRPr="00C45919">
        <w:rPr>
          <w:smallCaps/>
          <w:strike/>
          <w:lang w:val="en-IE"/>
        </w:rPr>
        <w:t>Toszeghy</w:t>
      </w:r>
      <w:proofErr w:type="spellEnd"/>
      <w:r w:rsidRPr="00C45919">
        <w:rPr>
          <w:smallCaps/>
          <w:strike/>
          <w:lang w:val="en-IE"/>
        </w:rPr>
        <w:t xml:space="preserve"> M. &amp; Newell D.G.</w:t>
      </w:r>
      <w:r w:rsidRPr="00C45919">
        <w:rPr>
          <w:strike/>
          <w:lang w:val="en-IE"/>
        </w:rPr>
        <w:t xml:space="preserve"> (2005). A multiplex polymerase chain reaction to detect and differentiate </w:t>
      </w:r>
      <w:r w:rsidRPr="00C45919">
        <w:rPr>
          <w:i/>
          <w:iCs/>
          <w:strike/>
          <w:lang w:val="en-IE"/>
        </w:rPr>
        <w:t xml:space="preserve">Campylobacter </w:t>
      </w:r>
      <w:proofErr w:type="spellStart"/>
      <w:r w:rsidRPr="00C45919">
        <w:rPr>
          <w:i/>
          <w:iCs/>
          <w:strike/>
          <w:lang w:val="en-IE"/>
        </w:rPr>
        <w:t>fetus</w:t>
      </w:r>
      <w:proofErr w:type="spellEnd"/>
      <w:r w:rsidRPr="00C45919">
        <w:rPr>
          <w:strike/>
          <w:lang w:val="en-IE"/>
        </w:rPr>
        <w:t xml:space="preserve"> subspecies </w:t>
      </w:r>
      <w:proofErr w:type="spellStart"/>
      <w:r w:rsidRPr="00C45919">
        <w:rPr>
          <w:i/>
          <w:iCs/>
          <w:strike/>
          <w:lang w:val="en-IE"/>
        </w:rPr>
        <w:t>fetus</w:t>
      </w:r>
      <w:proofErr w:type="spellEnd"/>
      <w:r w:rsidRPr="00C45919">
        <w:rPr>
          <w:strike/>
          <w:lang w:val="en-IE"/>
        </w:rPr>
        <w:t xml:space="preserve"> and </w:t>
      </w:r>
      <w:r w:rsidRPr="00C45919">
        <w:rPr>
          <w:i/>
          <w:iCs/>
          <w:strike/>
          <w:lang w:val="en-IE"/>
        </w:rPr>
        <w:t xml:space="preserve">Campylobacter </w:t>
      </w:r>
      <w:proofErr w:type="spellStart"/>
      <w:r w:rsidRPr="00C45919">
        <w:rPr>
          <w:i/>
          <w:iCs/>
          <w:strike/>
          <w:lang w:val="en-IE"/>
        </w:rPr>
        <w:t>fetus</w:t>
      </w:r>
      <w:proofErr w:type="spellEnd"/>
      <w:r w:rsidRPr="00C45919">
        <w:rPr>
          <w:strike/>
          <w:lang w:val="en-IE"/>
        </w:rPr>
        <w:t xml:space="preserve"> species </w:t>
      </w:r>
      <w:proofErr w:type="spellStart"/>
      <w:r w:rsidRPr="00C45919">
        <w:rPr>
          <w:strike/>
          <w:lang w:val="en-IE"/>
        </w:rPr>
        <w:t>venerealis</w:t>
      </w:r>
      <w:proofErr w:type="spellEnd"/>
      <w:r w:rsidRPr="00C45919">
        <w:rPr>
          <w:strike/>
          <w:lang w:val="en-IE"/>
        </w:rPr>
        <w:t xml:space="preserve">: use on UK isolates of </w:t>
      </w:r>
      <w:r w:rsidRPr="00C45919">
        <w:rPr>
          <w:i/>
          <w:iCs/>
          <w:strike/>
          <w:lang w:val="en-IE"/>
        </w:rPr>
        <w:t xml:space="preserve">C. </w:t>
      </w:r>
      <w:proofErr w:type="spellStart"/>
      <w:r w:rsidRPr="00C45919">
        <w:rPr>
          <w:i/>
          <w:iCs/>
          <w:strike/>
          <w:lang w:val="en-IE"/>
        </w:rPr>
        <w:t>fetus</w:t>
      </w:r>
      <w:proofErr w:type="spellEnd"/>
      <w:r w:rsidRPr="00C45919">
        <w:rPr>
          <w:strike/>
          <w:lang w:val="en-IE"/>
        </w:rPr>
        <w:t xml:space="preserve"> and other </w:t>
      </w:r>
      <w:r w:rsidRPr="00C45919">
        <w:rPr>
          <w:i/>
          <w:iCs/>
          <w:strike/>
          <w:lang w:val="en-IE"/>
        </w:rPr>
        <w:t>Campylobacter spp</w:t>
      </w:r>
      <w:r w:rsidRPr="00C45919">
        <w:rPr>
          <w:strike/>
          <w:lang w:val="en-IE"/>
        </w:rPr>
        <w:t xml:space="preserve">. </w:t>
      </w:r>
      <w:r w:rsidRPr="00C45919">
        <w:rPr>
          <w:i/>
          <w:iCs/>
          <w:strike/>
          <w:lang w:val="en-IE"/>
        </w:rPr>
        <w:t xml:space="preserve">J. Appl. </w:t>
      </w:r>
      <w:proofErr w:type="spellStart"/>
      <w:r w:rsidRPr="00C45919">
        <w:rPr>
          <w:i/>
          <w:iCs/>
          <w:strike/>
          <w:lang w:val="en-IE"/>
        </w:rPr>
        <w:t>Microbiol</w:t>
      </w:r>
      <w:proofErr w:type="spellEnd"/>
      <w:r w:rsidRPr="00C45919">
        <w:rPr>
          <w:i/>
          <w:iCs/>
          <w:strike/>
          <w:lang w:val="en-IE"/>
        </w:rPr>
        <w:t>.,</w:t>
      </w:r>
      <w:r w:rsidRPr="00C45919">
        <w:rPr>
          <w:strike/>
          <w:lang w:val="en-IE"/>
        </w:rPr>
        <w:t xml:space="preserve"> </w:t>
      </w:r>
      <w:r w:rsidRPr="00C45919">
        <w:rPr>
          <w:b/>
          <w:bCs/>
          <w:strike/>
          <w:lang w:val="en-IE"/>
        </w:rPr>
        <w:t>99</w:t>
      </w:r>
      <w:r w:rsidRPr="00C45919">
        <w:rPr>
          <w:strike/>
          <w:lang w:val="en-IE"/>
        </w:rPr>
        <w:t>, 758</w:t>
      </w:r>
      <w:r w:rsidR="008A0E14" w:rsidRPr="00C45919">
        <w:rPr>
          <w:strike/>
          <w:lang w:val="en-IE"/>
        </w:rPr>
        <w:t>–</w:t>
      </w:r>
      <w:r w:rsidRPr="00C45919">
        <w:rPr>
          <w:strike/>
          <w:lang w:val="en-IE"/>
        </w:rPr>
        <w:t>766.</w:t>
      </w:r>
    </w:p>
    <w:p w14:paraId="16E2C1FF" w14:textId="77777777" w:rsidR="00F96A96" w:rsidRPr="00F35661" w:rsidRDefault="00F96A96" w:rsidP="00DC5A0C">
      <w:pPr>
        <w:pStyle w:val="Ref"/>
        <w:jc w:val="center"/>
        <w:rPr>
          <w:rFonts w:cs="Times New Roman"/>
          <w:lang w:val="en-IE"/>
        </w:rPr>
      </w:pPr>
      <w:r w:rsidRPr="00F35661">
        <w:rPr>
          <w:rFonts w:cs="Times New Roman"/>
          <w:lang w:val="en-IE"/>
        </w:rPr>
        <w:t>*</w:t>
      </w:r>
      <w:r w:rsidRPr="00F35661">
        <w:rPr>
          <w:rFonts w:cs="Times New Roman"/>
          <w:lang w:val="en-IE"/>
        </w:rPr>
        <w:br/>
        <w:t>*</w:t>
      </w:r>
      <w:r w:rsidR="005D0B65" w:rsidRPr="00F35661">
        <w:rPr>
          <w:rFonts w:cs="Times New Roman"/>
          <w:lang w:val="en-IE"/>
        </w:rPr>
        <w:t xml:space="preserve"> </w:t>
      </w:r>
      <w:r w:rsidRPr="00F35661">
        <w:rPr>
          <w:rFonts w:cs="Times New Roman"/>
          <w:lang w:val="en-IE"/>
        </w:rPr>
        <w:t xml:space="preserve"> </w:t>
      </w:r>
      <w:r w:rsidR="005D0B65" w:rsidRPr="00F35661">
        <w:rPr>
          <w:rFonts w:cs="Times New Roman"/>
          <w:lang w:val="en-IE"/>
        </w:rPr>
        <w:t xml:space="preserve"> </w:t>
      </w:r>
      <w:r w:rsidRPr="00F35661">
        <w:rPr>
          <w:rFonts w:cs="Times New Roman"/>
          <w:lang w:val="en-IE"/>
        </w:rPr>
        <w:t>*</w:t>
      </w:r>
    </w:p>
    <w:p w14:paraId="14392430" w14:textId="667FB7A2" w:rsidR="00674947" w:rsidRPr="00BB2535" w:rsidRDefault="00674947" w:rsidP="00295B1A">
      <w:pPr>
        <w:pStyle w:val="Reflabnote"/>
        <w:spacing w:after="240"/>
        <w:rPr>
          <w:rFonts w:ascii="Söhne" w:hAnsi="Söhne"/>
          <w:lang w:val="en-IE"/>
        </w:rPr>
      </w:pPr>
      <w:r w:rsidRPr="00BB2535">
        <w:rPr>
          <w:rFonts w:ascii="Söhne" w:hAnsi="Söhne"/>
          <w:b/>
          <w:bCs/>
          <w:lang w:val="en-IE"/>
        </w:rPr>
        <w:t>NB:</w:t>
      </w:r>
      <w:r w:rsidRPr="00BB2535">
        <w:rPr>
          <w:rFonts w:ascii="Söhne" w:hAnsi="Söhne"/>
          <w:lang w:val="en-IE"/>
        </w:rPr>
        <w:t xml:space="preserve"> There is a </w:t>
      </w:r>
      <w:r w:rsidR="00F35661" w:rsidRPr="00BB2535">
        <w:rPr>
          <w:rFonts w:ascii="Söhne" w:hAnsi="Söhne"/>
          <w:lang w:val="en-IE"/>
        </w:rPr>
        <w:t>WOAH</w:t>
      </w:r>
      <w:r w:rsidRPr="00BB2535">
        <w:rPr>
          <w:rFonts w:ascii="Söhne" w:hAnsi="Söhne"/>
          <w:lang w:val="en-IE"/>
        </w:rPr>
        <w:t xml:space="preserve"> Reference Laboratory for campylobacteriosis</w:t>
      </w:r>
      <w:r w:rsidR="00F072B5" w:rsidRPr="00BB2535">
        <w:rPr>
          <w:rFonts w:ascii="Söhne" w:hAnsi="Söhne"/>
          <w:lang w:val="en-IE"/>
        </w:rPr>
        <w:t xml:space="preserve"> </w:t>
      </w:r>
      <w:bookmarkStart w:id="6" w:name="_Hlk86330785"/>
      <w:r w:rsidR="00EB1ABF" w:rsidRPr="00BB2535">
        <w:rPr>
          <w:rStyle w:val="ReflabnoteCar"/>
          <w:rFonts w:ascii="Söhne" w:hAnsi="Söhne"/>
          <w:lang w:val="en-GB"/>
        </w:rPr>
        <w:t xml:space="preserve">(please consult the </w:t>
      </w:r>
      <w:r w:rsidR="00F35661" w:rsidRPr="00BB2535">
        <w:rPr>
          <w:rStyle w:val="ReflabnoteCar"/>
          <w:rFonts w:ascii="Söhne" w:hAnsi="Söhne"/>
          <w:lang w:val="en-GB"/>
        </w:rPr>
        <w:t>WOAH</w:t>
      </w:r>
      <w:r w:rsidR="00EB1ABF" w:rsidRPr="00BB2535">
        <w:rPr>
          <w:rStyle w:val="ReflabnoteCar"/>
          <w:rFonts w:ascii="Söhne" w:hAnsi="Söhne"/>
          <w:lang w:val="en-GB"/>
        </w:rPr>
        <w:t xml:space="preserve"> Web site: </w:t>
      </w:r>
      <w:r w:rsidR="00EB1ABF" w:rsidRPr="00BB2535">
        <w:rPr>
          <w:rStyle w:val="ReflabnoteCar"/>
          <w:rFonts w:ascii="Söhne" w:hAnsi="Söhne"/>
          <w:lang w:val="en-GB"/>
        </w:rPr>
        <w:br/>
      </w:r>
      <w:bookmarkEnd w:id="6"/>
      <w:r w:rsidR="00BB2535" w:rsidRPr="00FB03AD">
        <w:fldChar w:fldCharType="begin"/>
      </w:r>
      <w:r w:rsidR="00BB2535" w:rsidRPr="00FB03AD">
        <w:rPr>
          <w:rFonts w:ascii="Söhne" w:hAnsi="Söhne"/>
          <w:u w:val="single"/>
          <w:lang w:val="en-GB"/>
        </w:rPr>
        <w:instrText>HYPERLINK "https://www.woah.org/en/what-we-offer/expertise-network/reference-laboratories/" \l "ui-id-3"</w:instrText>
      </w:r>
      <w:r w:rsidR="00BB2535" w:rsidRPr="00FB03AD">
        <w:fldChar w:fldCharType="separate"/>
      </w:r>
      <w:r w:rsidR="00BB2535" w:rsidRPr="00FB03AD">
        <w:rPr>
          <w:rStyle w:val="Hyperlink"/>
          <w:rFonts w:ascii="Söhne" w:hAnsi="Söhne"/>
          <w:u w:val="single"/>
          <w:lang w:val="en-GB"/>
        </w:rPr>
        <w:t>https://www.woah.org/en/what-we-offer/expertise-network/reference-laboratories/#ui-id-3</w:t>
      </w:r>
      <w:r w:rsidR="00BB2535" w:rsidRPr="00FB03AD">
        <w:rPr>
          <w:rStyle w:val="Hyperlink"/>
          <w:rFonts w:ascii="Söhne" w:hAnsi="Söhne"/>
          <w:u w:val="single"/>
        </w:rPr>
        <w:fldChar w:fldCharType="end"/>
      </w:r>
      <w:r w:rsidR="00BB2535" w:rsidRPr="00BB2535">
        <w:rPr>
          <w:rStyle w:val="ReflabnoteCar"/>
          <w:rFonts w:ascii="Söhne" w:hAnsi="Söhne"/>
          <w:lang w:val="en-IE"/>
        </w:rPr>
        <w:t xml:space="preserve">). </w:t>
      </w:r>
      <w:r w:rsidR="00BB2535" w:rsidRPr="00BB2535">
        <w:rPr>
          <w:rStyle w:val="ReflabnoteCar"/>
          <w:rFonts w:ascii="Söhne" w:hAnsi="Söhne"/>
          <w:lang w:val="en-IE"/>
        </w:rPr>
        <w:br/>
      </w:r>
      <w:r w:rsidRPr="00BB2535">
        <w:rPr>
          <w:rFonts w:ascii="Söhne" w:hAnsi="Söhne"/>
          <w:lang w:val="en-IE"/>
        </w:rPr>
        <w:t xml:space="preserve">Please contact the </w:t>
      </w:r>
      <w:r w:rsidR="00BB2535">
        <w:rPr>
          <w:rFonts w:ascii="Söhne" w:hAnsi="Söhne"/>
          <w:lang w:val="en-IE"/>
        </w:rPr>
        <w:t>WOAH</w:t>
      </w:r>
      <w:r w:rsidRPr="00BB2535">
        <w:rPr>
          <w:rFonts w:ascii="Söhne" w:hAnsi="Söhne"/>
          <w:lang w:val="en-IE"/>
        </w:rPr>
        <w:t xml:space="preserve"> Reference Laboratories for any further information on </w:t>
      </w:r>
      <w:r w:rsidRPr="00BB2535">
        <w:rPr>
          <w:rFonts w:ascii="Söhne" w:hAnsi="Söhne"/>
          <w:lang w:val="en-IE"/>
        </w:rPr>
        <w:br/>
        <w:t>diagnostic tests, reagents and vaccines for bovine genital campylobacteriosis</w:t>
      </w:r>
    </w:p>
    <w:p w14:paraId="6C0C9B01" w14:textId="5E30D094" w:rsidR="003D68D9" w:rsidRPr="00F35661" w:rsidRDefault="00295B1A" w:rsidP="00563A41">
      <w:pPr>
        <w:spacing w:after="240" w:line="240" w:lineRule="auto"/>
        <w:jc w:val="center"/>
        <w:rPr>
          <w:rFonts w:ascii="Söhne" w:hAnsi="Söhne" w:cs="Arial"/>
          <w:sz w:val="18"/>
          <w:szCs w:val="18"/>
          <w:lang w:val="en-IE"/>
        </w:rPr>
      </w:pPr>
      <w:r w:rsidRPr="00F35661">
        <w:rPr>
          <w:rFonts w:ascii="Söhne" w:hAnsi="Söhne"/>
          <w:b/>
          <w:smallCaps/>
          <w:sz w:val="18"/>
          <w:lang w:val="en-IE"/>
        </w:rPr>
        <w:t>NB:</w:t>
      </w:r>
      <w:r w:rsidRPr="00F35661">
        <w:rPr>
          <w:rFonts w:ascii="Söhne" w:hAnsi="Söhne"/>
          <w:smallCaps/>
          <w:sz w:val="18"/>
          <w:lang w:val="en-IE"/>
        </w:rPr>
        <w:t xml:space="preserve"> First adopted in 1990</w:t>
      </w:r>
      <w:r w:rsidR="007E583B" w:rsidRPr="00F35661">
        <w:rPr>
          <w:rFonts w:ascii="Söhne" w:hAnsi="Söhne"/>
          <w:smallCaps/>
          <w:sz w:val="18"/>
          <w:lang w:val="en-IE"/>
        </w:rPr>
        <w:t>.</w:t>
      </w:r>
      <w:r w:rsidR="00925D99" w:rsidRPr="00F35661">
        <w:rPr>
          <w:rFonts w:ascii="Söhne" w:hAnsi="Söhne" w:cs="Arial"/>
          <w:smallCaps/>
          <w:sz w:val="18"/>
          <w:szCs w:val="18"/>
          <w:lang w:val="en-IE"/>
        </w:rPr>
        <w:t xml:space="preserve"> </w:t>
      </w:r>
      <w:r w:rsidRPr="00F35661">
        <w:rPr>
          <w:rFonts w:ascii="Söhne" w:hAnsi="Söhne"/>
          <w:smallCaps/>
          <w:sz w:val="18"/>
          <w:lang w:val="en-IE"/>
        </w:rPr>
        <w:t xml:space="preserve">Most recent updates adopted in </w:t>
      </w:r>
      <w:r w:rsidR="00BC3CBF" w:rsidRPr="00F35661">
        <w:rPr>
          <w:rFonts w:ascii="Söhne" w:hAnsi="Söhne"/>
          <w:smallCaps/>
          <w:sz w:val="18"/>
          <w:lang w:val="en-IE"/>
        </w:rPr>
        <w:t>20</w:t>
      </w:r>
      <w:r w:rsidR="004B64CE" w:rsidRPr="00F35661">
        <w:rPr>
          <w:rFonts w:ascii="Söhne" w:hAnsi="Söhne"/>
          <w:smallCaps/>
          <w:sz w:val="18"/>
          <w:lang w:val="en-IE"/>
        </w:rPr>
        <w:t>21</w:t>
      </w:r>
      <w:r w:rsidR="00925D99" w:rsidRPr="00F35661">
        <w:rPr>
          <w:rFonts w:ascii="Söhne" w:hAnsi="Söhne"/>
          <w:smallCaps/>
          <w:sz w:val="18"/>
          <w:lang w:val="en-IE"/>
        </w:rPr>
        <w:t>.</w:t>
      </w:r>
    </w:p>
    <w:sectPr w:rsidR="003D68D9" w:rsidRPr="00F35661" w:rsidSect="00B95F15">
      <w:headerReference w:type="even" r:id="rId23"/>
      <w:headerReference w:type="default" r:id="rId24"/>
      <w:footerReference w:type="even" r:id="rId25"/>
      <w:footerReference w:type="default" r:id="rId26"/>
      <w:headerReference w:type="first" r:id="rId27"/>
      <w:footerReference w:type="first" r:id="rId28"/>
      <w:pgSz w:w="11907" w:h="16840" w:code="9"/>
      <w:pgMar w:top="1418" w:right="1418" w:bottom="1418" w:left="1418" w:header="567" w:footer="567" w:gutter="0"/>
      <w:cols w:space="708"/>
      <w:titlePg/>
      <w:docGrid w:linePitch="299"/>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1" w:author="chymann@gmail.com" w:date="2025-09-09T15:09:00Z" w:initials="ch">
    <w:p w14:paraId="5ED3C6D4" w14:textId="768C4CC1" w:rsidR="005F79C9" w:rsidRDefault="004A451A">
      <w:r>
        <w:annotationRef/>
      </w:r>
      <w:r w:rsidRPr="3451975E">
        <w:t>Detection and Identification of the agent</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5ED3C6D4" w15:done="1"/>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cr w16du wp14">
  <w16cex:commentExtensible w16cex:durableId="45A01382" w16cex:dateUtc="2025-09-09T13:09: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5ED3C6D4" w16cid:durableId="45A01382"/>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95CB030" w14:textId="77777777" w:rsidR="005D12EA" w:rsidRDefault="005D12EA">
      <w:r>
        <w:separator/>
      </w:r>
    </w:p>
  </w:endnote>
  <w:endnote w:type="continuationSeparator" w:id="0">
    <w:p w14:paraId="7539E9AA" w14:textId="77777777" w:rsidR="005D12EA" w:rsidRDefault="005D12EA">
      <w:r>
        <w:continuationSeparator/>
      </w:r>
    </w:p>
  </w:endnote>
  <w:endnote w:type="continuationNotice" w:id="1">
    <w:p w14:paraId="4F0C2738" w14:textId="77777777" w:rsidR="005D12EA" w:rsidRDefault="005D12EA">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Söhne">
    <w:altName w:val="Calibri"/>
    <w:panose1 w:val="00000000000000000000"/>
    <w:charset w:val="00"/>
    <w:family w:val="swiss"/>
    <w:notTrueType/>
    <w:pitch w:val="variable"/>
    <w:sig w:usb0="20000007" w:usb1="10000001" w:usb2="00000000" w:usb3="00000000" w:csb0="00000193" w:csb1="00000000"/>
  </w:font>
  <w:font w:name="MS Mincho">
    <w:altName w:val="ＭＳ 明朝"/>
    <w:panose1 w:val="02020609040205080304"/>
    <w:charset w:val="80"/>
    <w:family w:val="modern"/>
    <w:pitch w:val="fixed"/>
    <w:sig w:usb0="E00002FF" w:usb1="6AC7FDFB" w:usb2="08000012" w:usb3="00000000" w:csb0="0002009F" w:csb1="00000000"/>
  </w:font>
  <w:font w:name="Ottawa">
    <w:altName w:val="Calibri"/>
    <w:charset w:val="00"/>
    <w:family w:val="swiss"/>
    <w:pitch w:val="variable"/>
    <w:sig w:usb0="00000003" w:usb1="00000000" w:usb2="00000000" w:usb3="00000000" w:csb0="00000001" w:csb1="00000000"/>
  </w:font>
  <w:font w:name="Söhne Halbfett">
    <w:altName w:val="Calibri"/>
    <w:panose1 w:val="00000000000000000000"/>
    <w:charset w:val="00"/>
    <w:family w:val="swiss"/>
    <w:notTrueType/>
    <w:pitch w:val="variable"/>
    <w:sig w:usb0="20000007" w:usb1="10000001" w:usb2="00000000" w:usb3="00000000" w:csb0="00000193" w:csb1="00000000"/>
  </w:font>
  <w:font w:name="Söhne Kräftig">
    <w:altName w:val="Calibri"/>
    <w:panose1 w:val="00000000000000000000"/>
    <w:charset w:val="00"/>
    <w:family w:val="swiss"/>
    <w:notTrueType/>
    <w:pitch w:val="variable"/>
    <w:sig w:usb0="20000007" w:usb1="10000001" w:usb2="00000000" w:usb3="00000000" w:csb0="00000193" w:csb1="00000000"/>
  </w:font>
  <w:font w:name="Tahoma">
    <w:panose1 w:val="020B0604030504040204"/>
    <w:charset w:val="00"/>
    <w:family w:val="swiss"/>
    <w:pitch w:val="variable"/>
    <w:sig w:usb0="E1002EFF" w:usb1="C000605B" w:usb2="00000029" w:usb3="00000000" w:csb0="000101FF" w:csb1="00000000"/>
  </w:font>
  <w:font w:name="SimSun">
    <w:altName w:val="宋体"/>
    <w:panose1 w:val="02010600030101010101"/>
    <w:charset w:val="86"/>
    <w:family w:val="auto"/>
    <w:pitch w:val="variable"/>
    <w:sig w:usb0="00000203" w:usb1="288F0000" w:usb2="00000016" w:usb3="00000000" w:csb0="00040001" w:csb1="00000000"/>
  </w:font>
  <w:font w:name="Segoe UI Symbol">
    <w:panose1 w:val="020B0502040204020203"/>
    <w:charset w:val="00"/>
    <w:family w:val="swiss"/>
    <w:pitch w:val="variable"/>
    <w:sig w:usb0="800001E3" w:usb1="1200FFEF" w:usb2="00040000" w:usb3="00000000" w:csb0="00000001" w:csb1="00000000"/>
  </w:font>
  <w:font w:name="Segoe UI">
    <w:panose1 w:val="020B0502040204020203"/>
    <w:charset w:val="00"/>
    <w:family w:val="swiss"/>
    <w:pitch w:val="variable"/>
    <w:sig w:usb0="E4002EFF" w:usb1="C000E47F" w:usb2="00000009" w:usb3="00000000" w:csb0="000001FF" w:csb1="00000000"/>
  </w:font>
  <w:font w:name="AdvTT5235d5a9">
    <w:altName w:val="Cambria"/>
    <w:panose1 w:val="00000000000000000000"/>
    <w:charset w:val="00"/>
    <w:family w:val="roman"/>
    <w:notTrueType/>
    <w:pitch w:val="default"/>
    <w:sig w:usb0="00000003" w:usb1="00000000" w:usb2="00000000" w:usb3="00000000" w:csb0="00000001" w:csb1="00000000"/>
  </w:font>
  <w:font w:name="AdvTT94c8263f.I">
    <w:altName w:val="Cambria"/>
    <w:panose1 w:val="00000000000000000000"/>
    <w:charset w:val="00"/>
    <w:family w:val="roman"/>
    <w:notTrueType/>
    <w:pitch w:val="default"/>
    <w:sig w:usb0="00000003" w:usb1="00000000" w:usb2="0000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BBF3F0" w14:textId="7473244E" w:rsidR="0081124C" w:rsidRPr="0081124C" w:rsidRDefault="0081124C" w:rsidP="0081124C">
    <w:pPr>
      <w:pStyle w:val="Footer"/>
      <w:tabs>
        <w:tab w:val="clear" w:pos="9072"/>
        <w:tab w:val="right" w:pos="14175"/>
      </w:tabs>
    </w:pPr>
    <w:r>
      <w:fldChar w:fldCharType="begin"/>
    </w:r>
    <w:r>
      <w:instrText>PAGE</w:instrText>
    </w:r>
    <w:r>
      <w:fldChar w:fldCharType="separate"/>
    </w:r>
    <w:r>
      <w:t>1</w:t>
    </w:r>
    <w:r>
      <w:fldChar w:fldCharType="end"/>
    </w:r>
    <w:r>
      <w:tab/>
      <w:t xml:space="preserve">WOAH </w:t>
    </w:r>
    <w:r w:rsidRPr="009B6AC2">
      <w:rPr>
        <w:i/>
        <w:iCs/>
      </w:rPr>
      <w:t>Terrestrial</w:t>
    </w:r>
    <w:r>
      <w:t xml:space="preserve"> </w:t>
    </w:r>
    <w:r>
      <w:rPr>
        <w:i/>
      </w:rPr>
      <w:t>Manual</w:t>
    </w:r>
    <w:r>
      <w:t xml:space="preserve"> 2025</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FC7C67" w14:textId="01BBEA5D" w:rsidR="00905573" w:rsidRPr="006B2BDD" w:rsidRDefault="00905573" w:rsidP="00905573">
    <w:pPr>
      <w:pStyle w:val="Footer"/>
      <w:tabs>
        <w:tab w:val="clear" w:pos="9072"/>
        <w:tab w:val="right" w:pos="14175"/>
      </w:tabs>
    </w:pPr>
    <w:r>
      <w:t xml:space="preserve">WOAH </w:t>
    </w:r>
    <w:r w:rsidRPr="009B6AC2">
      <w:rPr>
        <w:i/>
        <w:iCs/>
      </w:rPr>
      <w:t>Terrestrial</w:t>
    </w:r>
    <w:r>
      <w:t xml:space="preserve"> </w:t>
    </w:r>
    <w:r>
      <w:rPr>
        <w:i/>
      </w:rPr>
      <w:t>Manual</w:t>
    </w:r>
    <w:r>
      <w:t xml:space="preserve"> 202</w:t>
    </w:r>
    <w:r w:rsidR="00385FAF">
      <w:t>5</w:t>
    </w:r>
    <w:r>
      <w:tab/>
    </w:r>
    <w:r>
      <w:fldChar w:fldCharType="begin"/>
    </w:r>
    <w:r>
      <w:instrText>PAGE</w:instrText>
    </w:r>
    <w:r>
      <w:fldChar w:fldCharType="separate"/>
    </w:r>
    <w:r>
      <w:rPr>
        <w:noProof/>
      </w:rPr>
      <w:t>11</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D631A1" w14:textId="7E4B0CD3" w:rsidR="00905573" w:rsidRDefault="0081124C" w:rsidP="00905573">
    <w:pPr>
      <w:pStyle w:val="Footer"/>
      <w:tabs>
        <w:tab w:val="clear" w:pos="9072"/>
        <w:tab w:val="right" w:pos="14175"/>
      </w:tabs>
    </w:pPr>
    <w:r>
      <w:t xml:space="preserve">WOAH </w:t>
    </w:r>
    <w:r w:rsidRPr="009B6AC2">
      <w:rPr>
        <w:i/>
        <w:iCs/>
      </w:rPr>
      <w:t>Terrestrial</w:t>
    </w:r>
    <w:r>
      <w:t xml:space="preserve"> </w:t>
    </w:r>
    <w:r>
      <w:rPr>
        <w:i/>
      </w:rPr>
      <w:t>Manual</w:t>
    </w:r>
    <w:r>
      <w:t xml:space="preserve"> 2025</w:t>
    </w:r>
    <w:r>
      <w:tab/>
    </w:r>
    <w:r w:rsidR="00905573">
      <w:fldChar w:fldCharType="begin"/>
    </w:r>
    <w:r w:rsidR="00905573">
      <w:instrText>PAGE</w:instrText>
    </w:r>
    <w:r w:rsidR="00905573">
      <w:fldChar w:fldCharType="separate"/>
    </w:r>
    <w:r w:rsidR="00905573">
      <w:rPr>
        <w:noProof/>
      </w:rPr>
      <w:t>1</w:t>
    </w:r>
    <w:r w:rsidR="00905573">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D0CE233" w14:textId="77777777" w:rsidR="005D12EA" w:rsidRDefault="005D12EA">
      <w:r>
        <w:separator/>
      </w:r>
    </w:p>
  </w:footnote>
  <w:footnote w:type="continuationSeparator" w:id="0">
    <w:p w14:paraId="66EB5CDC" w14:textId="77777777" w:rsidR="005D12EA" w:rsidRDefault="005D12EA" w:rsidP="008F2397">
      <w:pPr>
        <w:spacing w:after="0" w:line="240" w:lineRule="auto"/>
      </w:pPr>
      <w:r>
        <w:continuationSeparator/>
      </w:r>
    </w:p>
  </w:footnote>
  <w:footnote w:type="continuationNotice" w:id="1">
    <w:p w14:paraId="0185C5BC" w14:textId="77777777" w:rsidR="005D12EA" w:rsidRDefault="005D12EA">
      <w:pPr>
        <w:spacing w:line="240" w:lineRule="auto"/>
      </w:pPr>
    </w:p>
  </w:footnote>
  <w:footnote w:id="2">
    <w:p w14:paraId="46C1FB54" w14:textId="77777777" w:rsidR="00DA32EE" w:rsidRPr="004D7759" w:rsidRDefault="00DA32EE" w:rsidP="00E85BB7">
      <w:pPr>
        <w:pStyle w:val="FootnoteText"/>
        <w:spacing w:after="0" w:line="240" w:lineRule="auto"/>
        <w:ind w:left="425" w:hanging="425"/>
        <w:rPr>
          <w:rFonts w:ascii="Söhne" w:hAnsi="Söhne" w:cs="Arial"/>
          <w:sz w:val="16"/>
          <w:szCs w:val="16"/>
          <w:lang w:val="en-IE"/>
        </w:rPr>
      </w:pPr>
      <w:r w:rsidRPr="004D7759">
        <w:rPr>
          <w:rStyle w:val="FootnoteReference"/>
          <w:rFonts w:ascii="Söhne" w:hAnsi="Söhne" w:cs="Arial"/>
          <w:sz w:val="16"/>
          <w:szCs w:val="16"/>
          <w:vertAlign w:val="baseline"/>
        </w:rPr>
        <w:footnoteRef/>
      </w:r>
      <w:r w:rsidRPr="004D7759">
        <w:rPr>
          <w:rFonts w:ascii="Söhne" w:hAnsi="Söhne" w:cs="Arial"/>
          <w:sz w:val="16"/>
          <w:szCs w:val="16"/>
          <w:lang w:val="en-GB"/>
        </w:rPr>
        <w:t xml:space="preserve"> </w:t>
      </w:r>
      <w:r w:rsidRPr="004D7759">
        <w:rPr>
          <w:rFonts w:ascii="Söhne" w:hAnsi="Söhne" w:cs="Arial"/>
          <w:sz w:val="16"/>
          <w:szCs w:val="16"/>
          <w:lang w:val="en-IE"/>
        </w:rPr>
        <w:tab/>
      </w:r>
      <w:r w:rsidRPr="004D7759">
        <w:rPr>
          <w:rFonts w:ascii="Söhne" w:hAnsi="Söhne" w:cs="Arial"/>
          <w:sz w:val="16"/>
          <w:szCs w:val="16"/>
          <w:lang w:val="en-GB"/>
        </w:rPr>
        <w:t xml:space="preserve">This is the unique number for this chemical assigned by Chemical Abstracts Service (CAS).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422CFD" w14:textId="146DEA68" w:rsidR="0081124C" w:rsidRDefault="0081124C" w:rsidP="0081124C">
    <w:pPr>
      <w:pStyle w:val="Header"/>
    </w:pPr>
    <w:r>
      <w:t>Chapter 3.4.4. – Bovine genital campylobacteriosis</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2D55B2" w14:textId="1B3EE772" w:rsidR="0081124C" w:rsidRDefault="0081124C" w:rsidP="0081124C">
    <w:pPr>
      <w:pStyle w:val="Header"/>
    </w:pPr>
    <w:r>
      <w:t>Chapter 3.4.4. – Bovine genital campylobacteriosis</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148462B" w14:textId="539AEDDC" w:rsidR="00130165" w:rsidRPr="0081124C" w:rsidRDefault="00130165" w:rsidP="0081124C">
    <w:pPr>
      <w:pStyle w:val="Header"/>
      <w:pBdr>
        <w:bottom w:val="none" w:sz="0" w:space="0" w:color="auto"/>
      </w:pBd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78E7067"/>
    <w:multiLevelType w:val="hybridMultilevel"/>
    <w:tmpl w:val="F12CA4B2"/>
    <w:lvl w:ilvl="0" w:tplc="A3DA6C52">
      <w:start w:val="2"/>
      <w:numFmt w:val="lowerRoman"/>
      <w:lvlText w:val="%1)"/>
      <w:lvlJc w:val="left"/>
      <w:pPr>
        <w:tabs>
          <w:tab w:val="num" w:pos="1145"/>
        </w:tabs>
        <w:ind w:left="1145" w:hanging="720"/>
      </w:pPr>
      <w:rPr>
        <w:rFonts w:hint="default"/>
      </w:rPr>
    </w:lvl>
    <w:lvl w:ilvl="1" w:tplc="04130019" w:tentative="1">
      <w:start w:val="1"/>
      <w:numFmt w:val="lowerLetter"/>
      <w:lvlText w:val="%2."/>
      <w:lvlJc w:val="left"/>
      <w:pPr>
        <w:tabs>
          <w:tab w:val="num" w:pos="1505"/>
        </w:tabs>
        <w:ind w:left="1505" w:hanging="360"/>
      </w:pPr>
    </w:lvl>
    <w:lvl w:ilvl="2" w:tplc="0413001B" w:tentative="1">
      <w:start w:val="1"/>
      <w:numFmt w:val="lowerRoman"/>
      <w:lvlText w:val="%3."/>
      <w:lvlJc w:val="right"/>
      <w:pPr>
        <w:tabs>
          <w:tab w:val="num" w:pos="2225"/>
        </w:tabs>
        <w:ind w:left="2225" w:hanging="180"/>
      </w:pPr>
    </w:lvl>
    <w:lvl w:ilvl="3" w:tplc="0413000F" w:tentative="1">
      <w:start w:val="1"/>
      <w:numFmt w:val="decimal"/>
      <w:lvlText w:val="%4."/>
      <w:lvlJc w:val="left"/>
      <w:pPr>
        <w:tabs>
          <w:tab w:val="num" w:pos="2945"/>
        </w:tabs>
        <w:ind w:left="2945" w:hanging="360"/>
      </w:pPr>
    </w:lvl>
    <w:lvl w:ilvl="4" w:tplc="04130019" w:tentative="1">
      <w:start w:val="1"/>
      <w:numFmt w:val="lowerLetter"/>
      <w:lvlText w:val="%5."/>
      <w:lvlJc w:val="left"/>
      <w:pPr>
        <w:tabs>
          <w:tab w:val="num" w:pos="3665"/>
        </w:tabs>
        <w:ind w:left="3665" w:hanging="360"/>
      </w:pPr>
    </w:lvl>
    <w:lvl w:ilvl="5" w:tplc="0413001B" w:tentative="1">
      <w:start w:val="1"/>
      <w:numFmt w:val="lowerRoman"/>
      <w:lvlText w:val="%6."/>
      <w:lvlJc w:val="right"/>
      <w:pPr>
        <w:tabs>
          <w:tab w:val="num" w:pos="4385"/>
        </w:tabs>
        <w:ind w:left="4385" w:hanging="180"/>
      </w:pPr>
    </w:lvl>
    <w:lvl w:ilvl="6" w:tplc="0413000F" w:tentative="1">
      <w:start w:val="1"/>
      <w:numFmt w:val="decimal"/>
      <w:lvlText w:val="%7."/>
      <w:lvlJc w:val="left"/>
      <w:pPr>
        <w:tabs>
          <w:tab w:val="num" w:pos="5105"/>
        </w:tabs>
        <w:ind w:left="5105" w:hanging="360"/>
      </w:pPr>
    </w:lvl>
    <w:lvl w:ilvl="7" w:tplc="04130019" w:tentative="1">
      <w:start w:val="1"/>
      <w:numFmt w:val="lowerLetter"/>
      <w:lvlText w:val="%8."/>
      <w:lvlJc w:val="left"/>
      <w:pPr>
        <w:tabs>
          <w:tab w:val="num" w:pos="5825"/>
        </w:tabs>
        <w:ind w:left="5825" w:hanging="360"/>
      </w:pPr>
    </w:lvl>
    <w:lvl w:ilvl="8" w:tplc="0413001B" w:tentative="1">
      <w:start w:val="1"/>
      <w:numFmt w:val="lowerRoman"/>
      <w:lvlText w:val="%9."/>
      <w:lvlJc w:val="right"/>
      <w:pPr>
        <w:tabs>
          <w:tab w:val="num" w:pos="6545"/>
        </w:tabs>
        <w:ind w:left="6545" w:hanging="180"/>
      </w:pPr>
    </w:lvl>
  </w:abstractNum>
  <w:abstractNum w:abstractNumId="1" w15:restartNumberingAfterBreak="0">
    <w:nsid w:val="092D3D28"/>
    <w:multiLevelType w:val="hybridMultilevel"/>
    <w:tmpl w:val="ACB2D446"/>
    <w:lvl w:ilvl="0" w:tplc="E5A2139C">
      <w:start w:val="2"/>
      <w:numFmt w:val="lowerRoman"/>
      <w:lvlText w:val="%1)"/>
      <w:lvlJc w:val="left"/>
      <w:pPr>
        <w:tabs>
          <w:tab w:val="num" w:pos="1145"/>
        </w:tabs>
        <w:ind w:left="1145" w:hanging="720"/>
      </w:pPr>
      <w:rPr>
        <w:rFonts w:hint="default"/>
      </w:rPr>
    </w:lvl>
    <w:lvl w:ilvl="1" w:tplc="04130019" w:tentative="1">
      <w:start w:val="1"/>
      <w:numFmt w:val="lowerLetter"/>
      <w:lvlText w:val="%2."/>
      <w:lvlJc w:val="left"/>
      <w:pPr>
        <w:tabs>
          <w:tab w:val="num" w:pos="1505"/>
        </w:tabs>
        <w:ind w:left="1505" w:hanging="360"/>
      </w:pPr>
    </w:lvl>
    <w:lvl w:ilvl="2" w:tplc="0413001B" w:tentative="1">
      <w:start w:val="1"/>
      <w:numFmt w:val="lowerRoman"/>
      <w:lvlText w:val="%3."/>
      <w:lvlJc w:val="right"/>
      <w:pPr>
        <w:tabs>
          <w:tab w:val="num" w:pos="2225"/>
        </w:tabs>
        <w:ind w:left="2225" w:hanging="180"/>
      </w:pPr>
    </w:lvl>
    <w:lvl w:ilvl="3" w:tplc="0413000F" w:tentative="1">
      <w:start w:val="1"/>
      <w:numFmt w:val="decimal"/>
      <w:lvlText w:val="%4."/>
      <w:lvlJc w:val="left"/>
      <w:pPr>
        <w:tabs>
          <w:tab w:val="num" w:pos="2945"/>
        </w:tabs>
        <w:ind w:left="2945" w:hanging="360"/>
      </w:pPr>
    </w:lvl>
    <w:lvl w:ilvl="4" w:tplc="04130019" w:tentative="1">
      <w:start w:val="1"/>
      <w:numFmt w:val="lowerLetter"/>
      <w:lvlText w:val="%5."/>
      <w:lvlJc w:val="left"/>
      <w:pPr>
        <w:tabs>
          <w:tab w:val="num" w:pos="3665"/>
        </w:tabs>
        <w:ind w:left="3665" w:hanging="360"/>
      </w:pPr>
    </w:lvl>
    <w:lvl w:ilvl="5" w:tplc="0413001B" w:tentative="1">
      <w:start w:val="1"/>
      <w:numFmt w:val="lowerRoman"/>
      <w:lvlText w:val="%6."/>
      <w:lvlJc w:val="right"/>
      <w:pPr>
        <w:tabs>
          <w:tab w:val="num" w:pos="4385"/>
        </w:tabs>
        <w:ind w:left="4385" w:hanging="180"/>
      </w:pPr>
    </w:lvl>
    <w:lvl w:ilvl="6" w:tplc="0413000F" w:tentative="1">
      <w:start w:val="1"/>
      <w:numFmt w:val="decimal"/>
      <w:lvlText w:val="%7."/>
      <w:lvlJc w:val="left"/>
      <w:pPr>
        <w:tabs>
          <w:tab w:val="num" w:pos="5105"/>
        </w:tabs>
        <w:ind w:left="5105" w:hanging="360"/>
      </w:pPr>
    </w:lvl>
    <w:lvl w:ilvl="7" w:tplc="04130019" w:tentative="1">
      <w:start w:val="1"/>
      <w:numFmt w:val="lowerLetter"/>
      <w:lvlText w:val="%8."/>
      <w:lvlJc w:val="left"/>
      <w:pPr>
        <w:tabs>
          <w:tab w:val="num" w:pos="5825"/>
        </w:tabs>
        <w:ind w:left="5825" w:hanging="360"/>
      </w:pPr>
    </w:lvl>
    <w:lvl w:ilvl="8" w:tplc="0413001B" w:tentative="1">
      <w:start w:val="1"/>
      <w:numFmt w:val="lowerRoman"/>
      <w:lvlText w:val="%9."/>
      <w:lvlJc w:val="right"/>
      <w:pPr>
        <w:tabs>
          <w:tab w:val="num" w:pos="6545"/>
        </w:tabs>
        <w:ind w:left="6545" w:hanging="180"/>
      </w:pPr>
    </w:lvl>
  </w:abstractNum>
  <w:abstractNum w:abstractNumId="2" w15:restartNumberingAfterBreak="0">
    <w:nsid w:val="14D14A06"/>
    <w:multiLevelType w:val="hybridMultilevel"/>
    <w:tmpl w:val="B748CE00"/>
    <w:lvl w:ilvl="0" w:tplc="3FBC90CE">
      <w:start w:val="2"/>
      <w:numFmt w:val="lowerLetter"/>
      <w:lvlText w:val="%1)"/>
      <w:lvlJc w:val="left"/>
      <w:pPr>
        <w:tabs>
          <w:tab w:val="num" w:pos="780"/>
        </w:tabs>
        <w:ind w:left="780" w:hanging="420"/>
      </w:pPr>
      <w:rPr>
        <w:rFonts w:hint="default"/>
      </w:rPr>
    </w:lvl>
    <w:lvl w:ilvl="1" w:tplc="04130019" w:tentative="1">
      <w:start w:val="1"/>
      <w:numFmt w:val="lowerLetter"/>
      <w:lvlText w:val="%2."/>
      <w:lvlJc w:val="left"/>
      <w:pPr>
        <w:tabs>
          <w:tab w:val="num" w:pos="1440"/>
        </w:tabs>
        <w:ind w:left="1440" w:hanging="360"/>
      </w:pPr>
    </w:lvl>
    <w:lvl w:ilvl="2" w:tplc="0413001B" w:tentative="1">
      <w:start w:val="1"/>
      <w:numFmt w:val="lowerRoman"/>
      <w:lvlText w:val="%3."/>
      <w:lvlJc w:val="right"/>
      <w:pPr>
        <w:tabs>
          <w:tab w:val="num" w:pos="2160"/>
        </w:tabs>
        <w:ind w:left="2160" w:hanging="180"/>
      </w:pPr>
    </w:lvl>
    <w:lvl w:ilvl="3" w:tplc="0413000F" w:tentative="1">
      <w:start w:val="1"/>
      <w:numFmt w:val="decimal"/>
      <w:lvlText w:val="%4."/>
      <w:lvlJc w:val="left"/>
      <w:pPr>
        <w:tabs>
          <w:tab w:val="num" w:pos="2880"/>
        </w:tabs>
        <w:ind w:left="2880" w:hanging="360"/>
      </w:pPr>
    </w:lvl>
    <w:lvl w:ilvl="4" w:tplc="04130019" w:tentative="1">
      <w:start w:val="1"/>
      <w:numFmt w:val="lowerLetter"/>
      <w:lvlText w:val="%5."/>
      <w:lvlJc w:val="left"/>
      <w:pPr>
        <w:tabs>
          <w:tab w:val="num" w:pos="3600"/>
        </w:tabs>
        <w:ind w:left="3600" w:hanging="360"/>
      </w:pPr>
    </w:lvl>
    <w:lvl w:ilvl="5" w:tplc="0413001B" w:tentative="1">
      <w:start w:val="1"/>
      <w:numFmt w:val="lowerRoman"/>
      <w:lvlText w:val="%6."/>
      <w:lvlJc w:val="right"/>
      <w:pPr>
        <w:tabs>
          <w:tab w:val="num" w:pos="4320"/>
        </w:tabs>
        <w:ind w:left="4320" w:hanging="180"/>
      </w:pPr>
    </w:lvl>
    <w:lvl w:ilvl="6" w:tplc="0413000F" w:tentative="1">
      <w:start w:val="1"/>
      <w:numFmt w:val="decimal"/>
      <w:lvlText w:val="%7."/>
      <w:lvlJc w:val="left"/>
      <w:pPr>
        <w:tabs>
          <w:tab w:val="num" w:pos="5040"/>
        </w:tabs>
        <w:ind w:left="5040" w:hanging="360"/>
      </w:pPr>
    </w:lvl>
    <w:lvl w:ilvl="7" w:tplc="04130019" w:tentative="1">
      <w:start w:val="1"/>
      <w:numFmt w:val="lowerLetter"/>
      <w:lvlText w:val="%8."/>
      <w:lvlJc w:val="left"/>
      <w:pPr>
        <w:tabs>
          <w:tab w:val="num" w:pos="5760"/>
        </w:tabs>
        <w:ind w:left="5760" w:hanging="360"/>
      </w:pPr>
    </w:lvl>
    <w:lvl w:ilvl="8" w:tplc="0413001B" w:tentative="1">
      <w:start w:val="1"/>
      <w:numFmt w:val="lowerRoman"/>
      <w:lvlText w:val="%9."/>
      <w:lvlJc w:val="right"/>
      <w:pPr>
        <w:tabs>
          <w:tab w:val="num" w:pos="6480"/>
        </w:tabs>
        <w:ind w:left="6480" w:hanging="180"/>
      </w:pPr>
    </w:lvl>
  </w:abstractNum>
  <w:abstractNum w:abstractNumId="3" w15:restartNumberingAfterBreak="0">
    <w:nsid w:val="29A14BA6"/>
    <w:multiLevelType w:val="hybridMultilevel"/>
    <w:tmpl w:val="2C3C4F34"/>
    <w:lvl w:ilvl="0" w:tplc="B82C1D02">
      <w:start w:val="2"/>
      <w:numFmt w:val="lowerRoman"/>
      <w:lvlText w:val="%1)"/>
      <w:lvlJc w:val="left"/>
      <w:pPr>
        <w:tabs>
          <w:tab w:val="num" w:pos="1145"/>
        </w:tabs>
        <w:ind w:left="1145" w:hanging="720"/>
      </w:pPr>
      <w:rPr>
        <w:rFonts w:hint="default"/>
      </w:rPr>
    </w:lvl>
    <w:lvl w:ilvl="1" w:tplc="04130019">
      <w:start w:val="1"/>
      <w:numFmt w:val="lowerLetter"/>
      <w:lvlText w:val="%2."/>
      <w:lvlJc w:val="left"/>
      <w:pPr>
        <w:tabs>
          <w:tab w:val="num" w:pos="1505"/>
        </w:tabs>
        <w:ind w:left="1505" w:hanging="360"/>
      </w:pPr>
    </w:lvl>
    <w:lvl w:ilvl="2" w:tplc="0413001B" w:tentative="1">
      <w:start w:val="1"/>
      <w:numFmt w:val="lowerRoman"/>
      <w:lvlText w:val="%3."/>
      <w:lvlJc w:val="right"/>
      <w:pPr>
        <w:tabs>
          <w:tab w:val="num" w:pos="2225"/>
        </w:tabs>
        <w:ind w:left="2225" w:hanging="180"/>
      </w:pPr>
    </w:lvl>
    <w:lvl w:ilvl="3" w:tplc="0413000F" w:tentative="1">
      <w:start w:val="1"/>
      <w:numFmt w:val="decimal"/>
      <w:lvlText w:val="%4."/>
      <w:lvlJc w:val="left"/>
      <w:pPr>
        <w:tabs>
          <w:tab w:val="num" w:pos="2945"/>
        </w:tabs>
        <w:ind w:left="2945" w:hanging="360"/>
      </w:pPr>
    </w:lvl>
    <w:lvl w:ilvl="4" w:tplc="04130019" w:tentative="1">
      <w:start w:val="1"/>
      <w:numFmt w:val="lowerLetter"/>
      <w:lvlText w:val="%5."/>
      <w:lvlJc w:val="left"/>
      <w:pPr>
        <w:tabs>
          <w:tab w:val="num" w:pos="3665"/>
        </w:tabs>
        <w:ind w:left="3665" w:hanging="360"/>
      </w:pPr>
    </w:lvl>
    <w:lvl w:ilvl="5" w:tplc="0413001B" w:tentative="1">
      <w:start w:val="1"/>
      <w:numFmt w:val="lowerRoman"/>
      <w:lvlText w:val="%6."/>
      <w:lvlJc w:val="right"/>
      <w:pPr>
        <w:tabs>
          <w:tab w:val="num" w:pos="4385"/>
        </w:tabs>
        <w:ind w:left="4385" w:hanging="180"/>
      </w:pPr>
    </w:lvl>
    <w:lvl w:ilvl="6" w:tplc="0413000F" w:tentative="1">
      <w:start w:val="1"/>
      <w:numFmt w:val="decimal"/>
      <w:lvlText w:val="%7."/>
      <w:lvlJc w:val="left"/>
      <w:pPr>
        <w:tabs>
          <w:tab w:val="num" w:pos="5105"/>
        </w:tabs>
        <w:ind w:left="5105" w:hanging="360"/>
      </w:pPr>
    </w:lvl>
    <w:lvl w:ilvl="7" w:tplc="04130019" w:tentative="1">
      <w:start w:val="1"/>
      <w:numFmt w:val="lowerLetter"/>
      <w:lvlText w:val="%8."/>
      <w:lvlJc w:val="left"/>
      <w:pPr>
        <w:tabs>
          <w:tab w:val="num" w:pos="5825"/>
        </w:tabs>
        <w:ind w:left="5825" w:hanging="360"/>
      </w:pPr>
    </w:lvl>
    <w:lvl w:ilvl="8" w:tplc="0413001B" w:tentative="1">
      <w:start w:val="1"/>
      <w:numFmt w:val="lowerRoman"/>
      <w:lvlText w:val="%9."/>
      <w:lvlJc w:val="right"/>
      <w:pPr>
        <w:tabs>
          <w:tab w:val="num" w:pos="6545"/>
        </w:tabs>
        <w:ind w:left="6545" w:hanging="180"/>
      </w:pPr>
    </w:lvl>
  </w:abstractNum>
  <w:abstractNum w:abstractNumId="4" w15:restartNumberingAfterBreak="0">
    <w:nsid w:val="2E9415BB"/>
    <w:multiLevelType w:val="hybridMultilevel"/>
    <w:tmpl w:val="864EE1FA"/>
    <w:lvl w:ilvl="0" w:tplc="1712933A">
      <w:start w:val="3"/>
      <w:numFmt w:val="lowerRoman"/>
      <w:lvlText w:val="%1)"/>
      <w:lvlJc w:val="left"/>
      <w:pPr>
        <w:tabs>
          <w:tab w:val="num" w:pos="1145"/>
        </w:tabs>
        <w:ind w:left="1145" w:hanging="720"/>
      </w:pPr>
      <w:rPr>
        <w:rFonts w:hint="default"/>
        <w:i w:val="0"/>
      </w:rPr>
    </w:lvl>
    <w:lvl w:ilvl="1" w:tplc="0C0A0019" w:tentative="1">
      <w:start w:val="1"/>
      <w:numFmt w:val="lowerLetter"/>
      <w:lvlText w:val="%2."/>
      <w:lvlJc w:val="left"/>
      <w:pPr>
        <w:tabs>
          <w:tab w:val="num" w:pos="1505"/>
        </w:tabs>
        <w:ind w:left="1505" w:hanging="360"/>
      </w:pPr>
    </w:lvl>
    <w:lvl w:ilvl="2" w:tplc="0C0A001B" w:tentative="1">
      <w:start w:val="1"/>
      <w:numFmt w:val="lowerRoman"/>
      <w:lvlText w:val="%3."/>
      <w:lvlJc w:val="right"/>
      <w:pPr>
        <w:tabs>
          <w:tab w:val="num" w:pos="2225"/>
        </w:tabs>
        <w:ind w:left="2225" w:hanging="180"/>
      </w:pPr>
    </w:lvl>
    <w:lvl w:ilvl="3" w:tplc="0C0A000F" w:tentative="1">
      <w:start w:val="1"/>
      <w:numFmt w:val="decimal"/>
      <w:lvlText w:val="%4."/>
      <w:lvlJc w:val="left"/>
      <w:pPr>
        <w:tabs>
          <w:tab w:val="num" w:pos="2945"/>
        </w:tabs>
        <w:ind w:left="2945" w:hanging="360"/>
      </w:pPr>
    </w:lvl>
    <w:lvl w:ilvl="4" w:tplc="0C0A0019" w:tentative="1">
      <w:start w:val="1"/>
      <w:numFmt w:val="lowerLetter"/>
      <w:lvlText w:val="%5."/>
      <w:lvlJc w:val="left"/>
      <w:pPr>
        <w:tabs>
          <w:tab w:val="num" w:pos="3665"/>
        </w:tabs>
        <w:ind w:left="3665" w:hanging="360"/>
      </w:pPr>
    </w:lvl>
    <w:lvl w:ilvl="5" w:tplc="0C0A001B" w:tentative="1">
      <w:start w:val="1"/>
      <w:numFmt w:val="lowerRoman"/>
      <w:lvlText w:val="%6."/>
      <w:lvlJc w:val="right"/>
      <w:pPr>
        <w:tabs>
          <w:tab w:val="num" w:pos="4385"/>
        </w:tabs>
        <w:ind w:left="4385" w:hanging="180"/>
      </w:pPr>
    </w:lvl>
    <w:lvl w:ilvl="6" w:tplc="0C0A000F" w:tentative="1">
      <w:start w:val="1"/>
      <w:numFmt w:val="decimal"/>
      <w:lvlText w:val="%7."/>
      <w:lvlJc w:val="left"/>
      <w:pPr>
        <w:tabs>
          <w:tab w:val="num" w:pos="5105"/>
        </w:tabs>
        <w:ind w:left="5105" w:hanging="360"/>
      </w:pPr>
    </w:lvl>
    <w:lvl w:ilvl="7" w:tplc="0C0A0019" w:tentative="1">
      <w:start w:val="1"/>
      <w:numFmt w:val="lowerLetter"/>
      <w:lvlText w:val="%8."/>
      <w:lvlJc w:val="left"/>
      <w:pPr>
        <w:tabs>
          <w:tab w:val="num" w:pos="5825"/>
        </w:tabs>
        <w:ind w:left="5825" w:hanging="360"/>
      </w:pPr>
    </w:lvl>
    <w:lvl w:ilvl="8" w:tplc="0C0A001B" w:tentative="1">
      <w:start w:val="1"/>
      <w:numFmt w:val="lowerRoman"/>
      <w:lvlText w:val="%9."/>
      <w:lvlJc w:val="right"/>
      <w:pPr>
        <w:tabs>
          <w:tab w:val="num" w:pos="6545"/>
        </w:tabs>
        <w:ind w:left="6545" w:hanging="180"/>
      </w:pPr>
    </w:lvl>
  </w:abstractNum>
  <w:abstractNum w:abstractNumId="5" w15:restartNumberingAfterBreak="0">
    <w:nsid w:val="35820D04"/>
    <w:multiLevelType w:val="hybridMultilevel"/>
    <w:tmpl w:val="82881780"/>
    <w:lvl w:ilvl="0" w:tplc="242068CA">
      <w:start w:val="2"/>
      <w:numFmt w:val="lowerRoman"/>
      <w:lvlText w:val="%1)"/>
      <w:lvlJc w:val="left"/>
      <w:pPr>
        <w:tabs>
          <w:tab w:val="num" w:pos="1145"/>
        </w:tabs>
        <w:ind w:left="1145" w:hanging="720"/>
      </w:pPr>
      <w:rPr>
        <w:rFonts w:hint="default"/>
      </w:rPr>
    </w:lvl>
    <w:lvl w:ilvl="1" w:tplc="04130019">
      <w:start w:val="1"/>
      <w:numFmt w:val="lowerLetter"/>
      <w:lvlText w:val="%2."/>
      <w:lvlJc w:val="left"/>
      <w:pPr>
        <w:tabs>
          <w:tab w:val="num" w:pos="1505"/>
        </w:tabs>
        <w:ind w:left="1505" w:hanging="360"/>
      </w:pPr>
    </w:lvl>
    <w:lvl w:ilvl="2" w:tplc="0413001B" w:tentative="1">
      <w:start w:val="1"/>
      <w:numFmt w:val="lowerRoman"/>
      <w:lvlText w:val="%3."/>
      <w:lvlJc w:val="right"/>
      <w:pPr>
        <w:tabs>
          <w:tab w:val="num" w:pos="2225"/>
        </w:tabs>
        <w:ind w:left="2225" w:hanging="180"/>
      </w:pPr>
    </w:lvl>
    <w:lvl w:ilvl="3" w:tplc="0413000F" w:tentative="1">
      <w:start w:val="1"/>
      <w:numFmt w:val="decimal"/>
      <w:lvlText w:val="%4."/>
      <w:lvlJc w:val="left"/>
      <w:pPr>
        <w:tabs>
          <w:tab w:val="num" w:pos="2945"/>
        </w:tabs>
        <w:ind w:left="2945" w:hanging="360"/>
      </w:pPr>
    </w:lvl>
    <w:lvl w:ilvl="4" w:tplc="04130019" w:tentative="1">
      <w:start w:val="1"/>
      <w:numFmt w:val="lowerLetter"/>
      <w:lvlText w:val="%5."/>
      <w:lvlJc w:val="left"/>
      <w:pPr>
        <w:tabs>
          <w:tab w:val="num" w:pos="3665"/>
        </w:tabs>
        <w:ind w:left="3665" w:hanging="360"/>
      </w:pPr>
    </w:lvl>
    <w:lvl w:ilvl="5" w:tplc="0413001B" w:tentative="1">
      <w:start w:val="1"/>
      <w:numFmt w:val="lowerRoman"/>
      <w:lvlText w:val="%6."/>
      <w:lvlJc w:val="right"/>
      <w:pPr>
        <w:tabs>
          <w:tab w:val="num" w:pos="4385"/>
        </w:tabs>
        <w:ind w:left="4385" w:hanging="180"/>
      </w:pPr>
    </w:lvl>
    <w:lvl w:ilvl="6" w:tplc="0413000F" w:tentative="1">
      <w:start w:val="1"/>
      <w:numFmt w:val="decimal"/>
      <w:lvlText w:val="%7."/>
      <w:lvlJc w:val="left"/>
      <w:pPr>
        <w:tabs>
          <w:tab w:val="num" w:pos="5105"/>
        </w:tabs>
        <w:ind w:left="5105" w:hanging="360"/>
      </w:pPr>
    </w:lvl>
    <w:lvl w:ilvl="7" w:tplc="04130019" w:tentative="1">
      <w:start w:val="1"/>
      <w:numFmt w:val="lowerLetter"/>
      <w:lvlText w:val="%8."/>
      <w:lvlJc w:val="left"/>
      <w:pPr>
        <w:tabs>
          <w:tab w:val="num" w:pos="5825"/>
        </w:tabs>
        <w:ind w:left="5825" w:hanging="360"/>
      </w:pPr>
    </w:lvl>
    <w:lvl w:ilvl="8" w:tplc="0413001B" w:tentative="1">
      <w:start w:val="1"/>
      <w:numFmt w:val="lowerRoman"/>
      <w:lvlText w:val="%9."/>
      <w:lvlJc w:val="right"/>
      <w:pPr>
        <w:tabs>
          <w:tab w:val="num" w:pos="6545"/>
        </w:tabs>
        <w:ind w:left="6545" w:hanging="180"/>
      </w:pPr>
    </w:lvl>
  </w:abstractNum>
  <w:abstractNum w:abstractNumId="6" w15:restartNumberingAfterBreak="0">
    <w:nsid w:val="525F4955"/>
    <w:multiLevelType w:val="multilevel"/>
    <w:tmpl w:val="0E88C856"/>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7" w15:restartNumberingAfterBreak="0">
    <w:nsid w:val="71CE355B"/>
    <w:multiLevelType w:val="hybridMultilevel"/>
    <w:tmpl w:val="9B1AAEF0"/>
    <w:lvl w:ilvl="0" w:tplc="DE865822">
      <w:start w:val="2"/>
      <w:numFmt w:val="lowerRoman"/>
      <w:lvlText w:val="%1)"/>
      <w:lvlJc w:val="left"/>
      <w:pPr>
        <w:tabs>
          <w:tab w:val="num" w:pos="1145"/>
        </w:tabs>
        <w:ind w:left="1145" w:hanging="720"/>
      </w:pPr>
      <w:rPr>
        <w:rFonts w:hint="default"/>
      </w:rPr>
    </w:lvl>
    <w:lvl w:ilvl="1" w:tplc="04130019" w:tentative="1">
      <w:start w:val="1"/>
      <w:numFmt w:val="lowerLetter"/>
      <w:lvlText w:val="%2."/>
      <w:lvlJc w:val="left"/>
      <w:pPr>
        <w:tabs>
          <w:tab w:val="num" w:pos="1505"/>
        </w:tabs>
        <w:ind w:left="1505" w:hanging="360"/>
      </w:pPr>
    </w:lvl>
    <w:lvl w:ilvl="2" w:tplc="0413001B" w:tentative="1">
      <w:start w:val="1"/>
      <w:numFmt w:val="lowerRoman"/>
      <w:lvlText w:val="%3."/>
      <w:lvlJc w:val="right"/>
      <w:pPr>
        <w:tabs>
          <w:tab w:val="num" w:pos="2225"/>
        </w:tabs>
        <w:ind w:left="2225" w:hanging="180"/>
      </w:pPr>
    </w:lvl>
    <w:lvl w:ilvl="3" w:tplc="0413000F" w:tentative="1">
      <w:start w:val="1"/>
      <w:numFmt w:val="decimal"/>
      <w:lvlText w:val="%4."/>
      <w:lvlJc w:val="left"/>
      <w:pPr>
        <w:tabs>
          <w:tab w:val="num" w:pos="2945"/>
        </w:tabs>
        <w:ind w:left="2945" w:hanging="360"/>
      </w:pPr>
    </w:lvl>
    <w:lvl w:ilvl="4" w:tplc="04130019" w:tentative="1">
      <w:start w:val="1"/>
      <w:numFmt w:val="lowerLetter"/>
      <w:lvlText w:val="%5."/>
      <w:lvlJc w:val="left"/>
      <w:pPr>
        <w:tabs>
          <w:tab w:val="num" w:pos="3665"/>
        </w:tabs>
        <w:ind w:left="3665" w:hanging="360"/>
      </w:pPr>
    </w:lvl>
    <w:lvl w:ilvl="5" w:tplc="0413001B" w:tentative="1">
      <w:start w:val="1"/>
      <w:numFmt w:val="lowerRoman"/>
      <w:lvlText w:val="%6."/>
      <w:lvlJc w:val="right"/>
      <w:pPr>
        <w:tabs>
          <w:tab w:val="num" w:pos="4385"/>
        </w:tabs>
        <w:ind w:left="4385" w:hanging="180"/>
      </w:pPr>
    </w:lvl>
    <w:lvl w:ilvl="6" w:tplc="0413000F" w:tentative="1">
      <w:start w:val="1"/>
      <w:numFmt w:val="decimal"/>
      <w:lvlText w:val="%7."/>
      <w:lvlJc w:val="left"/>
      <w:pPr>
        <w:tabs>
          <w:tab w:val="num" w:pos="5105"/>
        </w:tabs>
        <w:ind w:left="5105" w:hanging="360"/>
      </w:pPr>
    </w:lvl>
    <w:lvl w:ilvl="7" w:tplc="04130019" w:tentative="1">
      <w:start w:val="1"/>
      <w:numFmt w:val="lowerLetter"/>
      <w:lvlText w:val="%8."/>
      <w:lvlJc w:val="left"/>
      <w:pPr>
        <w:tabs>
          <w:tab w:val="num" w:pos="5825"/>
        </w:tabs>
        <w:ind w:left="5825" w:hanging="360"/>
      </w:pPr>
    </w:lvl>
    <w:lvl w:ilvl="8" w:tplc="0413001B" w:tentative="1">
      <w:start w:val="1"/>
      <w:numFmt w:val="lowerRoman"/>
      <w:lvlText w:val="%9."/>
      <w:lvlJc w:val="right"/>
      <w:pPr>
        <w:tabs>
          <w:tab w:val="num" w:pos="6545"/>
        </w:tabs>
        <w:ind w:left="6545" w:hanging="180"/>
      </w:pPr>
    </w:lvl>
  </w:abstractNum>
  <w:abstractNum w:abstractNumId="8" w15:restartNumberingAfterBreak="0">
    <w:nsid w:val="794110D4"/>
    <w:multiLevelType w:val="singleLevel"/>
    <w:tmpl w:val="8774F6E2"/>
    <w:lvl w:ilvl="0">
      <w:start w:val="1"/>
      <w:numFmt w:val="lowerRoman"/>
      <w:lvlText w:val="%1) "/>
      <w:legacy w:legacy="1" w:legacySpace="0" w:legacyIndent="283"/>
      <w:lvlJc w:val="left"/>
      <w:pPr>
        <w:ind w:left="708" w:hanging="283"/>
      </w:pPr>
      <w:rPr>
        <w:rFonts w:ascii="Arial" w:hAnsi="Arial" w:hint="default"/>
        <w:b w:val="0"/>
        <w:i w:val="0"/>
        <w:sz w:val="18"/>
        <w:u w:val="none"/>
      </w:rPr>
    </w:lvl>
  </w:abstractNum>
  <w:abstractNum w:abstractNumId="9" w15:restartNumberingAfterBreak="0">
    <w:nsid w:val="7E055F70"/>
    <w:multiLevelType w:val="singleLevel"/>
    <w:tmpl w:val="0BD2D144"/>
    <w:lvl w:ilvl="0">
      <w:start w:val="2"/>
      <w:numFmt w:val="lowerRoman"/>
      <w:lvlText w:val="%1) "/>
      <w:legacy w:legacy="1" w:legacySpace="0" w:legacyIndent="283"/>
      <w:lvlJc w:val="left"/>
      <w:pPr>
        <w:ind w:left="708" w:hanging="283"/>
      </w:pPr>
      <w:rPr>
        <w:rFonts w:ascii="Arial" w:hAnsi="Arial" w:hint="default"/>
        <w:b w:val="0"/>
        <w:i w:val="0"/>
        <w:sz w:val="18"/>
        <w:u w:val="none"/>
      </w:rPr>
    </w:lvl>
  </w:abstractNum>
  <w:num w:numId="1" w16cid:durableId="1416128307">
    <w:abstractNumId w:val="8"/>
  </w:num>
  <w:num w:numId="2" w16cid:durableId="1478105099">
    <w:abstractNumId w:val="9"/>
  </w:num>
  <w:num w:numId="3" w16cid:durableId="512889071">
    <w:abstractNumId w:val="9"/>
    <w:lvlOverride w:ilvl="0">
      <w:lvl w:ilvl="0">
        <w:start w:val="1"/>
        <w:numFmt w:val="lowerRoman"/>
        <w:lvlText w:val="%1) "/>
        <w:legacy w:legacy="1" w:legacySpace="0" w:legacyIndent="283"/>
        <w:lvlJc w:val="left"/>
        <w:pPr>
          <w:ind w:left="708" w:hanging="283"/>
        </w:pPr>
        <w:rPr>
          <w:rFonts w:ascii="Arial" w:hAnsi="Arial" w:hint="default"/>
          <w:b w:val="0"/>
          <w:i w:val="0"/>
          <w:sz w:val="18"/>
          <w:u w:val="none"/>
        </w:rPr>
      </w:lvl>
    </w:lvlOverride>
  </w:num>
  <w:num w:numId="4" w16cid:durableId="1950626611">
    <w:abstractNumId w:val="5"/>
  </w:num>
  <w:num w:numId="5" w16cid:durableId="2020738583">
    <w:abstractNumId w:val="4"/>
  </w:num>
  <w:num w:numId="6" w16cid:durableId="937712030">
    <w:abstractNumId w:val="3"/>
  </w:num>
  <w:num w:numId="7" w16cid:durableId="1758674883">
    <w:abstractNumId w:val="1"/>
  </w:num>
  <w:num w:numId="8" w16cid:durableId="923756859">
    <w:abstractNumId w:val="0"/>
  </w:num>
  <w:num w:numId="9" w16cid:durableId="1760633170">
    <w:abstractNumId w:val="7"/>
  </w:num>
  <w:num w:numId="10" w16cid:durableId="2040281023">
    <w:abstractNumId w:val="2"/>
  </w:num>
  <w:num w:numId="11" w16cid:durableId="1652325855">
    <w:abstractNumId w:val="6"/>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chymann@gmail.com">
    <w15:presenceInfo w15:providerId="AD" w15:userId="S::chymann_gmail.com#ext#@oieoffice365.onmicrosoft.com::8d9f5ad1-58d4-4c39-b901-3d524fb9afc3"/>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intFractionalCharacterWidth/>
  <w:embedSystemFonts/>
  <w:activeWritingStyle w:appName="MSWord" w:lang="nl-NL" w:vendorID="9" w:dllVersion="512" w:checkStyle="1"/>
  <w:proofState w:spelling="clean" w:grammar="clean"/>
  <w:attachedTemplate r:id="rId1"/>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hyphenationZone w:val="425"/>
  <w:doNotHyphenateCaps/>
  <w:evenAndOddHeaders/>
  <w:displayHorizontalDrawingGridEvery w:val="0"/>
  <w:displayVerticalDrawingGridEvery w:val="0"/>
  <w:doNotUseMarginsForDrawingGridOrigin/>
  <w:doNotShadeFormData/>
  <w:noPunctuationKerning/>
  <w:characterSpacingControl w:val="doNotCompres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EN.InstantFormat" w:val="&lt;ENInstantFormat&gt;&lt;Enabled&gt;0&lt;/Enabled&gt;&lt;ScanUnformatted&gt;1&lt;/ScanUnformatted&gt;&lt;ScanChanges&gt;1&lt;/ScanChanges&gt;&lt;/ENInstantFormat&gt;"/>
    <w:docVar w:name="EN.Layout" w:val="&lt;ENLayout&gt;&lt;Style&gt;OIE Rev Sci Tech&lt;/Style&gt;&lt;LeftDelim&gt;{&lt;/LeftDelim&gt;&lt;RightDelim&gt;}&lt;/RightDelim&gt;&lt;FontName&gt;Times New Roman&lt;/FontName&gt;&lt;FontSize&gt;10&lt;/FontSize&gt;&lt;ReflistTitle&gt;&lt;/ReflistTitle&gt;&lt;StartingRefnum&gt;1&lt;/StartingRefnum&gt;&lt;FirstLineIndent&gt;0&lt;/FirstLineIndent&gt;&lt;HangingIndent&gt;720&lt;/HangingIndent&gt;&lt;LineSpacing&gt;0&lt;/LineSpacing&gt;&lt;SpaceAfter&gt;0&lt;/SpaceAfter&gt;&lt;/ENLayout&gt;"/>
    <w:docVar w:name="EN.Libraries" w:val="&lt;ENLibraries&gt;&lt;Libraries&gt;&lt;item&gt;Campylobacter fetus 2006-10-30.enl&lt;/item&gt;&lt;/Libraries&gt;&lt;/ENLibraries&gt;"/>
  </w:docVars>
  <w:rsids>
    <w:rsidRoot w:val="00F92E72"/>
    <w:rsid w:val="00004350"/>
    <w:rsid w:val="00004C45"/>
    <w:rsid w:val="0000631B"/>
    <w:rsid w:val="00007FF2"/>
    <w:rsid w:val="00011280"/>
    <w:rsid w:val="00011D6A"/>
    <w:rsid w:val="00012CEE"/>
    <w:rsid w:val="00013BBF"/>
    <w:rsid w:val="000207F0"/>
    <w:rsid w:val="0002197A"/>
    <w:rsid w:val="00021E1E"/>
    <w:rsid w:val="00023658"/>
    <w:rsid w:val="00025371"/>
    <w:rsid w:val="0002573E"/>
    <w:rsid w:val="00025FDD"/>
    <w:rsid w:val="00030858"/>
    <w:rsid w:val="000322FF"/>
    <w:rsid w:val="00034786"/>
    <w:rsid w:val="00034F19"/>
    <w:rsid w:val="00041EFC"/>
    <w:rsid w:val="000424B4"/>
    <w:rsid w:val="00042523"/>
    <w:rsid w:val="00043544"/>
    <w:rsid w:val="00043574"/>
    <w:rsid w:val="00046541"/>
    <w:rsid w:val="000473DB"/>
    <w:rsid w:val="00051ECB"/>
    <w:rsid w:val="00053105"/>
    <w:rsid w:val="00053FDA"/>
    <w:rsid w:val="00057598"/>
    <w:rsid w:val="000603A7"/>
    <w:rsid w:val="00060C14"/>
    <w:rsid w:val="00062DA3"/>
    <w:rsid w:val="0006363D"/>
    <w:rsid w:val="00064D33"/>
    <w:rsid w:val="00065AB7"/>
    <w:rsid w:val="000662E8"/>
    <w:rsid w:val="00070B7B"/>
    <w:rsid w:val="000720D0"/>
    <w:rsid w:val="00072C09"/>
    <w:rsid w:val="000741B9"/>
    <w:rsid w:val="0007741E"/>
    <w:rsid w:val="000808FE"/>
    <w:rsid w:val="000860F1"/>
    <w:rsid w:val="00087D2C"/>
    <w:rsid w:val="00093907"/>
    <w:rsid w:val="0009593F"/>
    <w:rsid w:val="000A201A"/>
    <w:rsid w:val="000A5BD3"/>
    <w:rsid w:val="000A79E5"/>
    <w:rsid w:val="000B06C2"/>
    <w:rsid w:val="000B2843"/>
    <w:rsid w:val="000B34F0"/>
    <w:rsid w:val="000B405D"/>
    <w:rsid w:val="000B40DD"/>
    <w:rsid w:val="000B4F0E"/>
    <w:rsid w:val="000C0DCA"/>
    <w:rsid w:val="000C3FDD"/>
    <w:rsid w:val="000C60F2"/>
    <w:rsid w:val="000C666D"/>
    <w:rsid w:val="000D0211"/>
    <w:rsid w:val="000D3FFC"/>
    <w:rsid w:val="000D49BA"/>
    <w:rsid w:val="000D4AF8"/>
    <w:rsid w:val="000D5FB9"/>
    <w:rsid w:val="000D6EE0"/>
    <w:rsid w:val="000E4BBE"/>
    <w:rsid w:val="000E5140"/>
    <w:rsid w:val="000E56C6"/>
    <w:rsid w:val="000F2607"/>
    <w:rsid w:val="000F30F7"/>
    <w:rsid w:val="00100811"/>
    <w:rsid w:val="0010113A"/>
    <w:rsid w:val="00101B9B"/>
    <w:rsid w:val="0010368B"/>
    <w:rsid w:val="00103A63"/>
    <w:rsid w:val="00105B7A"/>
    <w:rsid w:val="00112371"/>
    <w:rsid w:val="00113DB7"/>
    <w:rsid w:val="0011406A"/>
    <w:rsid w:val="00114116"/>
    <w:rsid w:val="001205A7"/>
    <w:rsid w:val="0012363D"/>
    <w:rsid w:val="00125F2A"/>
    <w:rsid w:val="001267A8"/>
    <w:rsid w:val="00130165"/>
    <w:rsid w:val="00130CD7"/>
    <w:rsid w:val="00131B1B"/>
    <w:rsid w:val="00132267"/>
    <w:rsid w:val="00133DAC"/>
    <w:rsid w:val="00133F48"/>
    <w:rsid w:val="00136135"/>
    <w:rsid w:val="00140092"/>
    <w:rsid w:val="0014125E"/>
    <w:rsid w:val="001570D7"/>
    <w:rsid w:val="00162B83"/>
    <w:rsid w:val="00162FF4"/>
    <w:rsid w:val="001637A0"/>
    <w:rsid w:val="001645D1"/>
    <w:rsid w:val="001668E0"/>
    <w:rsid w:val="0017040E"/>
    <w:rsid w:val="00170482"/>
    <w:rsid w:val="001705AB"/>
    <w:rsid w:val="00174EBC"/>
    <w:rsid w:val="001778BA"/>
    <w:rsid w:val="00180B9E"/>
    <w:rsid w:val="0018106F"/>
    <w:rsid w:val="00181584"/>
    <w:rsid w:val="00181D5D"/>
    <w:rsid w:val="00182226"/>
    <w:rsid w:val="001823B5"/>
    <w:rsid w:val="00182A46"/>
    <w:rsid w:val="0018355A"/>
    <w:rsid w:val="00185AD6"/>
    <w:rsid w:val="00190551"/>
    <w:rsid w:val="00194B7B"/>
    <w:rsid w:val="0019581D"/>
    <w:rsid w:val="00197460"/>
    <w:rsid w:val="001A46B4"/>
    <w:rsid w:val="001A4AD5"/>
    <w:rsid w:val="001A568D"/>
    <w:rsid w:val="001B282A"/>
    <w:rsid w:val="001B6C07"/>
    <w:rsid w:val="001B7486"/>
    <w:rsid w:val="001C0144"/>
    <w:rsid w:val="001C041E"/>
    <w:rsid w:val="001C0434"/>
    <w:rsid w:val="001C5499"/>
    <w:rsid w:val="001C556A"/>
    <w:rsid w:val="001C6CC9"/>
    <w:rsid w:val="001D1524"/>
    <w:rsid w:val="001D4737"/>
    <w:rsid w:val="001D4A52"/>
    <w:rsid w:val="001D5AE3"/>
    <w:rsid w:val="001D74F6"/>
    <w:rsid w:val="001D770E"/>
    <w:rsid w:val="001D7FE8"/>
    <w:rsid w:val="001E024B"/>
    <w:rsid w:val="001E16E6"/>
    <w:rsid w:val="001E1AF8"/>
    <w:rsid w:val="001E2F92"/>
    <w:rsid w:val="001E3A44"/>
    <w:rsid w:val="001E4091"/>
    <w:rsid w:val="001E486E"/>
    <w:rsid w:val="001F0BF6"/>
    <w:rsid w:val="001F13C1"/>
    <w:rsid w:val="001F1EBE"/>
    <w:rsid w:val="001F2A37"/>
    <w:rsid w:val="001F2F7B"/>
    <w:rsid w:val="001F333A"/>
    <w:rsid w:val="001F5113"/>
    <w:rsid w:val="001F7567"/>
    <w:rsid w:val="002029AB"/>
    <w:rsid w:val="00202E2E"/>
    <w:rsid w:val="00203BB4"/>
    <w:rsid w:val="00204807"/>
    <w:rsid w:val="00206746"/>
    <w:rsid w:val="00210F88"/>
    <w:rsid w:val="002128F6"/>
    <w:rsid w:val="00212C04"/>
    <w:rsid w:val="00213A86"/>
    <w:rsid w:val="0021642A"/>
    <w:rsid w:val="002175D8"/>
    <w:rsid w:val="00217FB4"/>
    <w:rsid w:val="002222C1"/>
    <w:rsid w:val="00223486"/>
    <w:rsid w:val="00223755"/>
    <w:rsid w:val="00223C85"/>
    <w:rsid w:val="00225484"/>
    <w:rsid w:val="0022601E"/>
    <w:rsid w:val="00226F0E"/>
    <w:rsid w:val="00227C3F"/>
    <w:rsid w:val="00230143"/>
    <w:rsid w:val="00233302"/>
    <w:rsid w:val="0023458A"/>
    <w:rsid w:val="00244679"/>
    <w:rsid w:val="00247A1C"/>
    <w:rsid w:val="00250045"/>
    <w:rsid w:val="00257C55"/>
    <w:rsid w:val="00257E7C"/>
    <w:rsid w:val="00261ACD"/>
    <w:rsid w:val="002628E4"/>
    <w:rsid w:val="00262C10"/>
    <w:rsid w:val="00265215"/>
    <w:rsid w:val="0026540D"/>
    <w:rsid w:val="00273351"/>
    <w:rsid w:val="00273921"/>
    <w:rsid w:val="00275AD7"/>
    <w:rsid w:val="00280628"/>
    <w:rsid w:val="002807B7"/>
    <w:rsid w:val="00281D9A"/>
    <w:rsid w:val="002820DC"/>
    <w:rsid w:val="00293195"/>
    <w:rsid w:val="00293B46"/>
    <w:rsid w:val="00294B2E"/>
    <w:rsid w:val="00295B1A"/>
    <w:rsid w:val="00297BDE"/>
    <w:rsid w:val="002A2996"/>
    <w:rsid w:val="002A4210"/>
    <w:rsid w:val="002A527B"/>
    <w:rsid w:val="002A582C"/>
    <w:rsid w:val="002A6999"/>
    <w:rsid w:val="002B276F"/>
    <w:rsid w:val="002B5A0E"/>
    <w:rsid w:val="002C2723"/>
    <w:rsid w:val="002C31E1"/>
    <w:rsid w:val="002C50C9"/>
    <w:rsid w:val="002C5624"/>
    <w:rsid w:val="002C5EE8"/>
    <w:rsid w:val="002D1195"/>
    <w:rsid w:val="002D3171"/>
    <w:rsid w:val="002D3E27"/>
    <w:rsid w:val="002D47C6"/>
    <w:rsid w:val="002D627D"/>
    <w:rsid w:val="002D7C4C"/>
    <w:rsid w:val="002D7E2C"/>
    <w:rsid w:val="002E69F5"/>
    <w:rsid w:val="002E6B52"/>
    <w:rsid w:val="002F1BA4"/>
    <w:rsid w:val="002F37C3"/>
    <w:rsid w:val="002F3D7F"/>
    <w:rsid w:val="002F4140"/>
    <w:rsid w:val="002F76DA"/>
    <w:rsid w:val="00301641"/>
    <w:rsid w:val="00301EC6"/>
    <w:rsid w:val="003044DD"/>
    <w:rsid w:val="00306C80"/>
    <w:rsid w:val="00306F55"/>
    <w:rsid w:val="0030772F"/>
    <w:rsid w:val="00307812"/>
    <w:rsid w:val="00313984"/>
    <w:rsid w:val="00321064"/>
    <w:rsid w:val="00321ADE"/>
    <w:rsid w:val="00322759"/>
    <w:rsid w:val="00323B0C"/>
    <w:rsid w:val="00330DDB"/>
    <w:rsid w:val="00332A1E"/>
    <w:rsid w:val="0033537A"/>
    <w:rsid w:val="003355F3"/>
    <w:rsid w:val="00336CAC"/>
    <w:rsid w:val="00337B1B"/>
    <w:rsid w:val="00342956"/>
    <w:rsid w:val="00344137"/>
    <w:rsid w:val="003456E7"/>
    <w:rsid w:val="0035190A"/>
    <w:rsid w:val="003543BB"/>
    <w:rsid w:val="003609EF"/>
    <w:rsid w:val="003620BF"/>
    <w:rsid w:val="00363D7F"/>
    <w:rsid w:val="00365F56"/>
    <w:rsid w:val="00366135"/>
    <w:rsid w:val="00366B2D"/>
    <w:rsid w:val="00367E88"/>
    <w:rsid w:val="00370A43"/>
    <w:rsid w:val="00370C4A"/>
    <w:rsid w:val="00372E15"/>
    <w:rsid w:val="00374FB2"/>
    <w:rsid w:val="00377E93"/>
    <w:rsid w:val="00383ED3"/>
    <w:rsid w:val="003852B3"/>
    <w:rsid w:val="00385FAF"/>
    <w:rsid w:val="003918E5"/>
    <w:rsid w:val="00393D91"/>
    <w:rsid w:val="003959CA"/>
    <w:rsid w:val="00396195"/>
    <w:rsid w:val="003A1F14"/>
    <w:rsid w:val="003A245E"/>
    <w:rsid w:val="003A2B6A"/>
    <w:rsid w:val="003A3DF9"/>
    <w:rsid w:val="003A46DC"/>
    <w:rsid w:val="003A623D"/>
    <w:rsid w:val="003A656E"/>
    <w:rsid w:val="003B273B"/>
    <w:rsid w:val="003B32BE"/>
    <w:rsid w:val="003B48C6"/>
    <w:rsid w:val="003B4A50"/>
    <w:rsid w:val="003B4BD1"/>
    <w:rsid w:val="003C18CD"/>
    <w:rsid w:val="003C2816"/>
    <w:rsid w:val="003C5110"/>
    <w:rsid w:val="003D0E52"/>
    <w:rsid w:val="003D32D9"/>
    <w:rsid w:val="003D68D9"/>
    <w:rsid w:val="003E0560"/>
    <w:rsid w:val="003E1004"/>
    <w:rsid w:val="003E46E5"/>
    <w:rsid w:val="003E4719"/>
    <w:rsid w:val="003E4B4C"/>
    <w:rsid w:val="003E5F26"/>
    <w:rsid w:val="003E6604"/>
    <w:rsid w:val="003E665D"/>
    <w:rsid w:val="003E79BF"/>
    <w:rsid w:val="003F0364"/>
    <w:rsid w:val="003F0554"/>
    <w:rsid w:val="003F1130"/>
    <w:rsid w:val="003F183E"/>
    <w:rsid w:val="003F3508"/>
    <w:rsid w:val="003F4342"/>
    <w:rsid w:val="003F4CDD"/>
    <w:rsid w:val="003F5948"/>
    <w:rsid w:val="003F7B46"/>
    <w:rsid w:val="00401F33"/>
    <w:rsid w:val="0040256B"/>
    <w:rsid w:val="004026F8"/>
    <w:rsid w:val="004050EB"/>
    <w:rsid w:val="004073CD"/>
    <w:rsid w:val="004148CA"/>
    <w:rsid w:val="00416AB7"/>
    <w:rsid w:val="00417466"/>
    <w:rsid w:val="00420048"/>
    <w:rsid w:val="004201DD"/>
    <w:rsid w:val="004208FA"/>
    <w:rsid w:val="00423F5F"/>
    <w:rsid w:val="00430CF0"/>
    <w:rsid w:val="004314AF"/>
    <w:rsid w:val="00432ACE"/>
    <w:rsid w:val="00432D3C"/>
    <w:rsid w:val="00433750"/>
    <w:rsid w:val="00435EA0"/>
    <w:rsid w:val="00437892"/>
    <w:rsid w:val="00445C29"/>
    <w:rsid w:val="00446483"/>
    <w:rsid w:val="00450454"/>
    <w:rsid w:val="00451373"/>
    <w:rsid w:val="004521FA"/>
    <w:rsid w:val="004535EA"/>
    <w:rsid w:val="00455A24"/>
    <w:rsid w:val="004578B0"/>
    <w:rsid w:val="00471538"/>
    <w:rsid w:val="00474702"/>
    <w:rsid w:val="00474762"/>
    <w:rsid w:val="00474C3C"/>
    <w:rsid w:val="0047538E"/>
    <w:rsid w:val="00475BD5"/>
    <w:rsid w:val="00482B89"/>
    <w:rsid w:val="00485815"/>
    <w:rsid w:val="00485B27"/>
    <w:rsid w:val="0048747A"/>
    <w:rsid w:val="00487D00"/>
    <w:rsid w:val="004905C1"/>
    <w:rsid w:val="00491DA2"/>
    <w:rsid w:val="00492A11"/>
    <w:rsid w:val="00492E78"/>
    <w:rsid w:val="00493731"/>
    <w:rsid w:val="0049637F"/>
    <w:rsid w:val="004A11A2"/>
    <w:rsid w:val="004A12BC"/>
    <w:rsid w:val="004A2995"/>
    <w:rsid w:val="004A422A"/>
    <w:rsid w:val="004A451A"/>
    <w:rsid w:val="004A6FCF"/>
    <w:rsid w:val="004A7397"/>
    <w:rsid w:val="004A78CE"/>
    <w:rsid w:val="004B05D0"/>
    <w:rsid w:val="004B0768"/>
    <w:rsid w:val="004B0C5C"/>
    <w:rsid w:val="004B2658"/>
    <w:rsid w:val="004B422F"/>
    <w:rsid w:val="004B4972"/>
    <w:rsid w:val="004B64CE"/>
    <w:rsid w:val="004C370D"/>
    <w:rsid w:val="004C5B6F"/>
    <w:rsid w:val="004D1DED"/>
    <w:rsid w:val="004D24EA"/>
    <w:rsid w:val="004D3DF2"/>
    <w:rsid w:val="004D4F1A"/>
    <w:rsid w:val="004D5A5B"/>
    <w:rsid w:val="004D7759"/>
    <w:rsid w:val="004E1192"/>
    <w:rsid w:val="004E1E4C"/>
    <w:rsid w:val="004E688E"/>
    <w:rsid w:val="004E78EB"/>
    <w:rsid w:val="004F1CC7"/>
    <w:rsid w:val="004F1D60"/>
    <w:rsid w:val="004F3C98"/>
    <w:rsid w:val="004F484B"/>
    <w:rsid w:val="004F55C6"/>
    <w:rsid w:val="00503CB3"/>
    <w:rsid w:val="00505841"/>
    <w:rsid w:val="00510840"/>
    <w:rsid w:val="00511F9E"/>
    <w:rsid w:val="00512174"/>
    <w:rsid w:val="00515AF2"/>
    <w:rsid w:val="00517BE3"/>
    <w:rsid w:val="005219FD"/>
    <w:rsid w:val="00521B1D"/>
    <w:rsid w:val="0052392A"/>
    <w:rsid w:val="005246FA"/>
    <w:rsid w:val="005251BD"/>
    <w:rsid w:val="00530ACE"/>
    <w:rsid w:val="00530AD3"/>
    <w:rsid w:val="00530B48"/>
    <w:rsid w:val="0053196A"/>
    <w:rsid w:val="00531B44"/>
    <w:rsid w:val="00531EB7"/>
    <w:rsid w:val="005323DD"/>
    <w:rsid w:val="00532F2F"/>
    <w:rsid w:val="00533756"/>
    <w:rsid w:val="0053393E"/>
    <w:rsid w:val="0053449B"/>
    <w:rsid w:val="00535DD6"/>
    <w:rsid w:val="00536D79"/>
    <w:rsid w:val="00537278"/>
    <w:rsid w:val="00541868"/>
    <w:rsid w:val="00541D9F"/>
    <w:rsid w:val="00541ED1"/>
    <w:rsid w:val="00542A82"/>
    <w:rsid w:val="00544630"/>
    <w:rsid w:val="005455DE"/>
    <w:rsid w:val="0054790C"/>
    <w:rsid w:val="00552324"/>
    <w:rsid w:val="00561362"/>
    <w:rsid w:val="0056276E"/>
    <w:rsid w:val="00563A41"/>
    <w:rsid w:val="00565D2A"/>
    <w:rsid w:val="005712C6"/>
    <w:rsid w:val="00571ED4"/>
    <w:rsid w:val="00573C28"/>
    <w:rsid w:val="00575BD1"/>
    <w:rsid w:val="0058008E"/>
    <w:rsid w:val="00581597"/>
    <w:rsid w:val="00581FF4"/>
    <w:rsid w:val="0058226E"/>
    <w:rsid w:val="00582514"/>
    <w:rsid w:val="00584183"/>
    <w:rsid w:val="005848CD"/>
    <w:rsid w:val="00584E24"/>
    <w:rsid w:val="005854E2"/>
    <w:rsid w:val="005876C3"/>
    <w:rsid w:val="005921E2"/>
    <w:rsid w:val="005927EF"/>
    <w:rsid w:val="00592FB8"/>
    <w:rsid w:val="005934CB"/>
    <w:rsid w:val="0059534B"/>
    <w:rsid w:val="0059792F"/>
    <w:rsid w:val="005A1ECC"/>
    <w:rsid w:val="005A3B74"/>
    <w:rsid w:val="005A461A"/>
    <w:rsid w:val="005A4F41"/>
    <w:rsid w:val="005A568F"/>
    <w:rsid w:val="005B1A10"/>
    <w:rsid w:val="005B3496"/>
    <w:rsid w:val="005B7356"/>
    <w:rsid w:val="005B7648"/>
    <w:rsid w:val="005C1D2F"/>
    <w:rsid w:val="005C3A43"/>
    <w:rsid w:val="005C6E29"/>
    <w:rsid w:val="005C76EA"/>
    <w:rsid w:val="005D0B58"/>
    <w:rsid w:val="005D0B65"/>
    <w:rsid w:val="005D12EA"/>
    <w:rsid w:val="005D1B9D"/>
    <w:rsid w:val="005D4D20"/>
    <w:rsid w:val="005E083E"/>
    <w:rsid w:val="005E0FBB"/>
    <w:rsid w:val="005E26CF"/>
    <w:rsid w:val="005E2B6A"/>
    <w:rsid w:val="005E649D"/>
    <w:rsid w:val="005F04E2"/>
    <w:rsid w:val="005F0CB6"/>
    <w:rsid w:val="005F15DD"/>
    <w:rsid w:val="005F212D"/>
    <w:rsid w:val="005F6FFE"/>
    <w:rsid w:val="005F79C9"/>
    <w:rsid w:val="00601522"/>
    <w:rsid w:val="0060293D"/>
    <w:rsid w:val="006050C9"/>
    <w:rsid w:val="006068B7"/>
    <w:rsid w:val="00610B92"/>
    <w:rsid w:val="006137E5"/>
    <w:rsid w:val="00615EF2"/>
    <w:rsid w:val="00620101"/>
    <w:rsid w:val="00620586"/>
    <w:rsid w:val="00622EDD"/>
    <w:rsid w:val="006250DA"/>
    <w:rsid w:val="00625FC6"/>
    <w:rsid w:val="0062645B"/>
    <w:rsid w:val="00627648"/>
    <w:rsid w:val="00632587"/>
    <w:rsid w:val="006346C0"/>
    <w:rsid w:val="00634C28"/>
    <w:rsid w:val="0063515D"/>
    <w:rsid w:val="0063592B"/>
    <w:rsid w:val="00635AF0"/>
    <w:rsid w:val="006360D2"/>
    <w:rsid w:val="006361B3"/>
    <w:rsid w:val="0063676D"/>
    <w:rsid w:val="00636778"/>
    <w:rsid w:val="00640E1A"/>
    <w:rsid w:val="00650900"/>
    <w:rsid w:val="006509A6"/>
    <w:rsid w:val="00651FC0"/>
    <w:rsid w:val="00656165"/>
    <w:rsid w:val="006620EE"/>
    <w:rsid w:val="006638A5"/>
    <w:rsid w:val="00664D77"/>
    <w:rsid w:val="00671631"/>
    <w:rsid w:val="00672C1D"/>
    <w:rsid w:val="00674947"/>
    <w:rsid w:val="00675727"/>
    <w:rsid w:val="006763A5"/>
    <w:rsid w:val="0068198E"/>
    <w:rsid w:val="00682594"/>
    <w:rsid w:val="006832BA"/>
    <w:rsid w:val="0068364E"/>
    <w:rsid w:val="00687E09"/>
    <w:rsid w:val="00691058"/>
    <w:rsid w:val="006923E8"/>
    <w:rsid w:val="006944BE"/>
    <w:rsid w:val="0069659B"/>
    <w:rsid w:val="006A181D"/>
    <w:rsid w:val="006A2249"/>
    <w:rsid w:val="006A22EA"/>
    <w:rsid w:val="006A3DF5"/>
    <w:rsid w:val="006A652D"/>
    <w:rsid w:val="006B28E0"/>
    <w:rsid w:val="006B2BDD"/>
    <w:rsid w:val="006B648F"/>
    <w:rsid w:val="006C3D0A"/>
    <w:rsid w:val="006C449D"/>
    <w:rsid w:val="006C5EA1"/>
    <w:rsid w:val="006D13A0"/>
    <w:rsid w:val="006D23EC"/>
    <w:rsid w:val="006D2547"/>
    <w:rsid w:val="006D389E"/>
    <w:rsid w:val="006D5DFC"/>
    <w:rsid w:val="006E551D"/>
    <w:rsid w:val="006E6BB6"/>
    <w:rsid w:val="006F331F"/>
    <w:rsid w:val="006F44E3"/>
    <w:rsid w:val="0070040A"/>
    <w:rsid w:val="00702F9A"/>
    <w:rsid w:val="0070380F"/>
    <w:rsid w:val="007041A2"/>
    <w:rsid w:val="007078E4"/>
    <w:rsid w:val="00712486"/>
    <w:rsid w:val="0071389D"/>
    <w:rsid w:val="00714998"/>
    <w:rsid w:val="00714B28"/>
    <w:rsid w:val="0071508E"/>
    <w:rsid w:val="007160DE"/>
    <w:rsid w:val="00721691"/>
    <w:rsid w:val="0072204A"/>
    <w:rsid w:val="00722D2F"/>
    <w:rsid w:val="00722EEC"/>
    <w:rsid w:val="00723EA7"/>
    <w:rsid w:val="007305C8"/>
    <w:rsid w:val="0073078B"/>
    <w:rsid w:val="00732483"/>
    <w:rsid w:val="00733974"/>
    <w:rsid w:val="00740DC3"/>
    <w:rsid w:val="00742C6C"/>
    <w:rsid w:val="007431C2"/>
    <w:rsid w:val="007433D4"/>
    <w:rsid w:val="007460BB"/>
    <w:rsid w:val="00746978"/>
    <w:rsid w:val="00752B28"/>
    <w:rsid w:val="00754F54"/>
    <w:rsid w:val="00755761"/>
    <w:rsid w:val="00757048"/>
    <w:rsid w:val="00757967"/>
    <w:rsid w:val="00760820"/>
    <w:rsid w:val="00761004"/>
    <w:rsid w:val="00764C5E"/>
    <w:rsid w:val="0077436F"/>
    <w:rsid w:val="00776D7A"/>
    <w:rsid w:val="00785531"/>
    <w:rsid w:val="00786A76"/>
    <w:rsid w:val="00787535"/>
    <w:rsid w:val="0078784E"/>
    <w:rsid w:val="00791F72"/>
    <w:rsid w:val="007939F3"/>
    <w:rsid w:val="007A0974"/>
    <w:rsid w:val="007A27E4"/>
    <w:rsid w:val="007A3670"/>
    <w:rsid w:val="007A36C0"/>
    <w:rsid w:val="007A37CE"/>
    <w:rsid w:val="007A598A"/>
    <w:rsid w:val="007A5A70"/>
    <w:rsid w:val="007A62C2"/>
    <w:rsid w:val="007B05E2"/>
    <w:rsid w:val="007B5F93"/>
    <w:rsid w:val="007B6CCB"/>
    <w:rsid w:val="007C3303"/>
    <w:rsid w:val="007C3DEB"/>
    <w:rsid w:val="007C631E"/>
    <w:rsid w:val="007C6BE0"/>
    <w:rsid w:val="007D0C30"/>
    <w:rsid w:val="007D1048"/>
    <w:rsid w:val="007D4D76"/>
    <w:rsid w:val="007D6134"/>
    <w:rsid w:val="007D7C64"/>
    <w:rsid w:val="007E0B12"/>
    <w:rsid w:val="007E13BF"/>
    <w:rsid w:val="007E1516"/>
    <w:rsid w:val="007E1BA9"/>
    <w:rsid w:val="007E3970"/>
    <w:rsid w:val="007E583B"/>
    <w:rsid w:val="007E75F3"/>
    <w:rsid w:val="007F1DAC"/>
    <w:rsid w:val="007F23CF"/>
    <w:rsid w:val="007F319B"/>
    <w:rsid w:val="007F351D"/>
    <w:rsid w:val="007F3AD9"/>
    <w:rsid w:val="007F3BFC"/>
    <w:rsid w:val="007F56DA"/>
    <w:rsid w:val="007F5A0A"/>
    <w:rsid w:val="007F7A9D"/>
    <w:rsid w:val="00803AB9"/>
    <w:rsid w:val="0081124C"/>
    <w:rsid w:val="00811C4E"/>
    <w:rsid w:val="00812254"/>
    <w:rsid w:val="0081377E"/>
    <w:rsid w:val="008152CF"/>
    <w:rsid w:val="0082138D"/>
    <w:rsid w:val="008237B0"/>
    <w:rsid w:val="00823FE0"/>
    <w:rsid w:val="0082554B"/>
    <w:rsid w:val="00830C07"/>
    <w:rsid w:val="00831EA1"/>
    <w:rsid w:val="0083335D"/>
    <w:rsid w:val="0083767A"/>
    <w:rsid w:val="00841DFC"/>
    <w:rsid w:val="00842BA4"/>
    <w:rsid w:val="00845F12"/>
    <w:rsid w:val="00846A29"/>
    <w:rsid w:val="00851765"/>
    <w:rsid w:val="008568DD"/>
    <w:rsid w:val="00856D47"/>
    <w:rsid w:val="008613E1"/>
    <w:rsid w:val="00864753"/>
    <w:rsid w:val="00865A4E"/>
    <w:rsid w:val="00866A7C"/>
    <w:rsid w:val="008672B7"/>
    <w:rsid w:val="00867593"/>
    <w:rsid w:val="00870480"/>
    <w:rsid w:val="00870957"/>
    <w:rsid w:val="0087177D"/>
    <w:rsid w:val="00873678"/>
    <w:rsid w:val="0087503B"/>
    <w:rsid w:val="008773FB"/>
    <w:rsid w:val="00880BB7"/>
    <w:rsid w:val="00882026"/>
    <w:rsid w:val="008831EF"/>
    <w:rsid w:val="0088461C"/>
    <w:rsid w:val="0089029B"/>
    <w:rsid w:val="00891B42"/>
    <w:rsid w:val="00891D98"/>
    <w:rsid w:val="00892276"/>
    <w:rsid w:val="00893D34"/>
    <w:rsid w:val="00896413"/>
    <w:rsid w:val="00896AAC"/>
    <w:rsid w:val="00897B1D"/>
    <w:rsid w:val="008A0772"/>
    <w:rsid w:val="008A0BA7"/>
    <w:rsid w:val="008A0E14"/>
    <w:rsid w:val="008A3582"/>
    <w:rsid w:val="008A3602"/>
    <w:rsid w:val="008A3E43"/>
    <w:rsid w:val="008A43D7"/>
    <w:rsid w:val="008A58BC"/>
    <w:rsid w:val="008A695B"/>
    <w:rsid w:val="008A782A"/>
    <w:rsid w:val="008A78C7"/>
    <w:rsid w:val="008B07CE"/>
    <w:rsid w:val="008B09C9"/>
    <w:rsid w:val="008B0D9E"/>
    <w:rsid w:val="008B266E"/>
    <w:rsid w:val="008B3DC6"/>
    <w:rsid w:val="008B43FF"/>
    <w:rsid w:val="008C0EE6"/>
    <w:rsid w:val="008C18E3"/>
    <w:rsid w:val="008C3943"/>
    <w:rsid w:val="008C57F7"/>
    <w:rsid w:val="008C6BFE"/>
    <w:rsid w:val="008C728B"/>
    <w:rsid w:val="008C76C8"/>
    <w:rsid w:val="008D1A37"/>
    <w:rsid w:val="008E1D6F"/>
    <w:rsid w:val="008E2B02"/>
    <w:rsid w:val="008E3237"/>
    <w:rsid w:val="008E3646"/>
    <w:rsid w:val="008E45FE"/>
    <w:rsid w:val="008E4F06"/>
    <w:rsid w:val="008E7092"/>
    <w:rsid w:val="008E7585"/>
    <w:rsid w:val="008F0DB9"/>
    <w:rsid w:val="008F2397"/>
    <w:rsid w:val="008F2520"/>
    <w:rsid w:val="008F2C55"/>
    <w:rsid w:val="008F3C2F"/>
    <w:rsid w:val="00900C7D"/>
    <w:rsid w:val="009031B6"/>
    <w:rsid w:val="00905573"/>
    <w:rsid w:val="009057E5"/>
    <w:rsid w:val="00911C08"/>
    <w:rsid w:val="0091234B"/>
    <w:rsid w:val="00920973"/>
    <w:rsid w:val="0092143E"/>
    <w:rsid w:val="00921ED8"/>
    <w:rsid w:val="00924649"/>
    <w:rsid w:val="00925D99"/>
    <w:rsid w:val="00931FE1"/>
    <w:rsid w:val="009335EE"/>
    <w:rsid w:val="0093717D"/>
    <w:rsid w:val="00937678"/>
    <w:rsid w:val="00937BE6"/>
    <w:rsid w:val="0094037D"/>
    <w:rsid w:val="00941044"/>
    <w:rsid w:val="0094108F"/>
    <w:rsid w:val="009436D7"/>
    <w:rsid w:val="009449A3"/>
    <w:rsid w:val="00944CF4"/>
    <w:rsid w:val="009534EE"/>
    <w:rsid w:val="00960937"/>
    <w:rsid w:val="009627B9"/>
    <w:rsid w:val="00963182"/>
    <w:rsid w:val="0096380F"/>
    <w:rsid w:val="009651B6"/>
    <w:rsid w:val="00965C0E"/>
    <w:rsid w:val="009668C1"/>
    <w:rsid w:val="00967DDE"/>
    <w:rsid w:val="00971D09"/>
    <w:rsid w:val="00974648"/>
    <w:rsid w:val="00976664"/>
    <w:rsid w:val="009774CF"/>
    <w:rsid w:val="0098246B"/>
    <w:rsid w:val="009847DC"/>
    <w:rsid w:val="009862D1"/>
    <w:rsid w:val="00986BB0"/>
    <w:rsid w:val="00987905"/>
    <w:rsid w:val="009900E9"/>
    <w:rsid w:val="00994C38"/>
    <w:rsid w:val="009951B9"/>
    <w:rsid w:val="009957FD"/>
    <w:rsid w:val="00997507"/>
    <w:rsid w:val="009A3556"/>
    <w:rsid w:val="009A3E7A"/>
    <w:rsid w:val="009A4FAB"/>
    <w:rsid w:val="009B1965"/>
    <w:rsid w:val="009B24B8"/>
    <w:rsid w:val="009B26BE"/>
    <w:rsid w:val="009B512A"/>
    <w:rsid w:val="009B5548"/>
    <w:rsid w:val="009B5FC4"/>
    <w:rsid w:val="009B6AC2"/>
    <w:rsid w:val="009C046E"/>
    <w:rsid w:val="009C3812"/>
    <w:rsid w:val="009C4A56"/>
    <w:rsid w:val="009C7AF4"/>
    <w:rsid w:val="009C7E62"/>
    <w:rsid w:val="009D22FA"/>
    <w:rsid w:val="009D2791"/>
    <w:rsid w:val="009D3328"/>
    <w:rsid w:val="009D356C"/>
    <w:rsid w:val="009D3995"/>
    <w:rsid w:val="009D59EA"/>
    <w:rsid w:val="009D64F9"/>
    <w:rsid w:val="009E0751"/>
    <w:rsid w:val="009E0A4E"/>
    <w:rsid w:val="009E1353"/>
    <w:rsid w:val="009E2B4D"/>
    <w:rsid w:val="009E30E3"/>
    <w:rsid w:val="009E3333"/>
    <w:rsid w:val="009E44FD"/>
    <w:rsid w:val="009F1777"/>
    <w:rsid w:val="009F3BED"/>
    <w:rsid w:val="009F4EB5"/>
    <w:rsid w:val="009F5007"/>
    <w:rsid w:val="009F70E1"/>
    <w:rsid w:val="009F7832"/>
    <w:rsid w:val="00A0057C"/>
    <w:rsid w:val="00A03624"/>
    <w:rsid w:val="00A07F0B"/>
    <w:rsid w:val="00A10A07"/>
    <w:rsid w:val="00A114ED"/>
    <w:rsid w:val="00A14941"/>
    <w:rsid w:val="00A15C02"/>
    <w:rsid w:val="00A1740B"/>
    <w:rsid w:val="00A21335"/>
    <w:rsid w:val="00A214B5"/>
    <w:rsid w:val="00A24164"/>
    <w:rsid w:val="00A24700"/>
    <w:rsid w:val="00A24772"/>
    <w:rsid w:val="00A25CBA"/>
    <w:rsid w:val="00A277CD"/>
    <w:rsid w:val="00A27D2F"/>
    <w:rsid w:val="00A31D3E"/>
    <w:rsid w:val="00A31EE1"/>
    <w:rsid w:val="00A35A77"/>
    <w:rsid w:val="00A362E9"/>
    <w:rsid w:val="00A40E27"/>
    <w:rsid w:val="00A41702"/>
    <w:rsid w:val="00A42000"/>
    <w:rsid w:val="00A43D20"/>
    <w:rsid w:val="00A442E3"/>
    <w:rsid w:val="00A4523F"/>
    <w:rsid w:val="00A45B8A"/>
    <w:rsid w:val="00A47BD5"/>
    <w:rsid w:val="00A54967"/>
    <w:rsid w:val="00A54C1F"/>
    <w:rsid w:val="00A56084"/>
    <w:rsid w:val="00A569DF"/>
    <w:rsid w:val="00A56F4B"/>
    <w:rsid w:val="00A57437"/>
    <w:rsid w:val="00A6136A"/>
    <w:rsid w:val="00A6650B"/>
    <w:rsid w:val="00A669C5"/>
    <w:rsid w:val="00A67125"/>
    <w:rsid w:val="00A67C19"/>
    <w:rsid w:val="00A72F0E"/>
    <w:rsid w:val="00A750E7"/>
    <w:rsid w:val="00A76E7C"/>
    <w:rsid w:val="00A8073A"/>
    <w:rsid w:val="00A80E9D"/>
    <w:rsid w:val="00A81DA4"/>
    <w:rsid w:val="00A83E47"/>
    <w:rsid w:val="00A9036E"/>
    <w:rsid w:val="00A9146D"/>
    <w:rsid w:val="00A916DB"/>
    <w:rsid w:val="00A94D19"/>
    <w:rsid w:val="00AA0910"/>
    <w:rsid w:val="00AA2078"/>
    <w:rsid w:val="00AA2F03"/>
    <w:rsid w:val="00AA3B5B"/>
    <w:rsid w:val="00AA63E4"/>
    <w:rsid w:val="00AA707C"/>
    <w:rsid w:val="00AB00E3"/>
    <w:rsid w:val="00AB154A"/>
    <w:rsid w:val="00AB15A1"/>
    <w:rsid w:val="00AB245F"/>
    <w:rsid w:val="00AB24C3"/>
    <w:rsid w:val="00AB735A"/>
    <w:rsid w:val="00AC4E07"/>
    <w:rsid w:val="00AC5C89"/>
    <w:rsid w:val="00AC6877"/>
    <w:rsid w:val="00AD2A4D"/>
    <w:rsid w:val="00AD2F99"/>
    <w:rsid w:val="00AD38F1"/>
    <w:rsid w:val="00AE31FC"/>
    <w:rsid w:val="00AE3DCC"/>
    <w:rsid w:val="00AE5010"/>
    <w:rsid w:val="00AE53DC"/>
    <w:rsid w:val="00AE5EC5"/>
    <w:rsid w:val="00AE7B5E"/>
    <w:rsid w:val="00AF025E"/>
    <w:rsid w:val="00AF0CE9"/>
    <w:rsid w:val="00AF1859"/>
    <w:rsid w:val="00AF3358"/>
    <w:rsid w:val="00AF57AF"/>
    <w:rsid w:val="00AF75EC"/>
    <w:rsid w:val="00B00A23"/>
    <w:rsid w:val="00B03691"/>
    <w:rsid w:val="00B0416C"/>
    <w:rsid w:val="00B04F32"/>
    <w:rsid w:val="00B057FE"/>
    <w:rsid w:val="00B06D16"/>
    <w:rsid w:val="00B10B04"/>
    <w:rsid w:val="00B15187"/>
    <w:rsid w:val="00B16E15"/>
    <w:rsid w:val="00B2058A"/>
    <w:rsid w:val="00B22F35"/>
    <w:rsid w:val="00B24C5D"/>
    <w:rsid w:val="00B25435"/>
    <w:rsid w:val="00B25570"/>
    <w:rsid w:val="00B25815"/>
    <w:rsid w:val="00B267A5"/>
    <w:rsid w:val="00B3170D"/>
    <w:rsid w:val="00B329B2"/>
    <w:rsid w:val="00B334EC"/>
    <w:rsid w:val="00B33FAB"/>
    <w:rsid w:val="00B3443D"/>
    <w:rsid w:val="00B36666"/>
    <w:rsid w:val="00B41A26"/>
    <w:rsid w:val="00B42629"/>
    <w:rsid w:val="00B4490E"/>
    <w:rsid w:val="00B46E11"/>
    <w:rsid w:val="00B47229"/>
    <w:rsid w:val="00B5210C"/>
    <w:rsid w:val="00B52F45"/>
    <w:rsid w:val="00B54AFA"/>
    <w:rsid w:val="00B55135"/>
    <w:rsid w:val="00B55EF5"/>
    <w:rsid w:val="00B601EC"/>
    <w:rsid w:val="00B6463B"/>
    <w:rsid w:val="00B67492"/>
    <w:rsid w:val="00B70290"/>
    <w:rsid w:val="00B70EBB"/>
    <w:rsid w:val="00B725A8"/>
    <w:rsid w:val="00B75027"/>
    <w:rsid w:val="00B75E63"/>
    <w:rsid w:val="00B825D4"/>
    <w:rsid w:val="00B85BE9"/>
    <w:rsid w:val="00B87023"/>
    <w:rsid w:val="00B875B6"/>
    <w:rsid w:val="00B91456"/>
    <w:rsid w:val="00B9199D"/>
    <w:rsid w:val="00B9307F"/>
    <w:rsid w:val="00B93294"/>
    <w:rsid w:val="00B95256"/>
    <w:rsid w:val="00B95F15"/>
    <w:rsid w:val="00BA7A6E"/>
    <w:rsid w:val="00BB0C4C"/>
    <w:rsid w:val="00BB11E3"/>
    <w:rsid w:val="00BB2535"/>
    <w:rsid w:val="00BB31A4"/>
    <w:rsid w:val="00BB394E"/>
    <w:rsid w:val="00BB4422"/>
    <w:rsid w:val="00BB4E1E"/>
    <w:rsid w:val="00BB52B1"/>
    <w:rsid w:val="00BB6B76"/>
    <w:rsid w:val="00BB7AA2"/>
    <w:rsid w:val="00BC3BA3"/>
    <w:rsid w:val="00BC3CBF"/>
    <w:rsid w:val="00BC62DF"/>
    <w:rsid w:val="00BD2534"/>
    <w:rsid w:val="00BD48C9"/>
    <w:rsid w:val="00BD527A"/>
    <w:rsid w:val="00BD5805"/>
    <w:rsid w:val="00BD7D6F"/>
    <w:rsid w:val="00BE0075"/>
    <w:rsid w:val="00BE07DE"/>
    <w:rsid w:val="00BE186E"/>
    <w:rsid w:val="00BE2459"/>
    <w:rsid w:val="00BE5A8D"/>
    <w:rsid w:val="00BE6A22"/>
    <w:rsid w:val="00BE7465"/>
    <w:rsid w:val="00BF120D"/>
    <w:rsid w:val="00BF37FA"/>
    <w:rsid w:val="00BF58C7"/>
    <w:rsid w:val="00BF7218"/>
    <w:rsid w:val="00C0081F"/>
    <w:rsid w:val="00C024D5"/>
    <w:rsid w:val="00C02EC0"/>
    <w:rsid w:val="00C12C6D"/>
    <w:rsid w:val="00C1513E"/>
    <w:rsid w:val="00C15537"/>
    <w:rsid w:val="00C2177F"/>
    <w:rsid w:val="00C21AD6"/>
    <w:rsid w:val="00C23FD0"/>
    <w:rsid w:val="00C25573"/>
    <w:rsid w:val="00C26F9C"/>
    <w:rsid w:val="00C3067F"/>
    <w:rsid w:val="00C35AA6"/>
    <w:rsid w:val="00C416FC"/>
    <w:rsid w:val="00C43354"/>
    <w:rsid w:val="00C43924"/>
    <w:rsid w:val="00C45919"/>
    <w:rsid w:val="00C4599F"/>
    <w:rsid w:val="00C4628B"/>
    <w:rsid w:val="00C47E56"/>
    <w:rsid w:val="00C5016E"/>
    <w:rsid w:val="00C51652"/>
    <w:rsid w:val="00C52158"/>
    <w:rsid w:val="00C524E9"/>
    <w:rsid w:val="00C53355"/>
    <w:rsid w:val="00C53A3B"/>
    <w:rsid w:val="00C53B6D"/>
    <w:rsid w:val="00C53C0B"/>
    <w:rsid w:val="00C53C36"/>
    <w:rsid w:val="00C571D4"/>
    <w:rsid w:val="00C57A7A"/>
    <w:rsid w:val="00C57CA0"/>
    <w:rsid w:val="00C57D41"/>
    <w:rsid w:val="00C60B34"/>
    <w:rsid w:val="00C61635"/>
    <w:rsid w:val="00C62F24"/>
    <w:rsid w:val="00C631ED"/>
    <w:rsid w:val="00C64B1E"/>
    <w:rsid w:val="00C659DF"/>
    <w:rsid w:val="00C65A67"/>
    <w:rsid w:val="00C712EA"/>
    <w:rsid w:val="00C72E7E"/>
    <w:rsid w:val="00C756F1"/>
    <w:rsid w:val="00C76172"/>
    <w:rsid w:val="00C807E0"/>
    <w:rsid w:val="00C83900"/>
    <w:rsid w:val="00C87B56"/>
    <w:rsid w:val="00C90BB8"/>
    <w:rsid w:val="00C92176"/>
    <w:rsid w:val="00C92CEA"/>
    <w:rsid w:val="00C92DCA"/>
    <w:rsid w:val="00C94CD6"/>
    <w:rsid w:val="00C962F0"/>
    <w:rsid w:val="00CA08B1"/>
    <w:rsid w:val="00CA0A22"/>
    <w:rsid w:val="00CA4687"/>
    <w:rsid w:val="00CB127B"/>
    <w:rsid w:val="00CB5B7A"/>
    <w:rsid w:val="00CB7097"/>
    <w:rsid w:val="00CC3255"/>
    <w:rsid w:val="00CC66E5"/>
    <w:rsid w:val="00CD26DD"/>
    <w:rsid w:val="00CD3434"/>
    <w:rsid w:val="00CD44DB"/>
    <w:rsid w:val="00CD68ED"/>
    <w:rsid w:val="00CD72F2"/>
    <w:rsid w:val="00CE0C24"/>
    <w:rsid w:val="00CE0D6E"/>
    <w:rsid w:val="00CE41CE"/>
    <w:rsid w:val="00CE4E6D"/>
    <w:rsid w:val="00CE6244"/>
    <w:rsid w:val="00CE7B30"/>
    <w:rsid w:val="00CF006A"/>
    <w:rsid w:val="00CF04F1"/>
    <w:rsid w:val="00CF4E0D"/>
    <w:rsid w:val="00CF7106"/>
    <w:rsid w:val="00D00DF9"/>
    <w:rsid w:val="00D02771"/>
    <w:rsid w:val="00D06A2D"/>
    <w:rsid w:val="00D06E31"/>
    <w:rsid w:val="00D148D5"/>
    <w:rsid w:val="00D159E1"/>
    <w:rsid w:val="00D212B6"/>
    <w:rsid w:val="00D22138"/>
    <w:rsid w:val="00D226EE"/>
    <w:rsid w:val="00D22C92"/>
    <w:rsid w:val="00D239FA"/>
    <w:rsid w:val="00D23B21"/>
    <w:rsid w:val="00D25107"/>
    <w:rsid w:val="00D27AEA"/>
    <w:rsid w:val="00D27D06"/>
    <w:rsid w:val="00D31852"/>
    <w:rsid w:val="00D3231B"/>
    <w:rsid w:val="00D3356C"/>
    <w:rsid w:val="00D372A6"/>
    <w:rsid w:val="00D4170C"/>
    <w:rsid w:val="00D424BE"/>
    <w:rsid w:val="00D43945"/>
    <w:rsid w:val="00D44179"/>
    <w:rsid w:val="00D45D4F"/>
    <w:rsid w:val="00D477D3"/>
    <w:rsid w:val="00D47AEF"/>
    <w:rsid w:val="00D51187"/>
    <w:rsid w:val="00D525A7"/>
    <w:rsid w:val="00D53F88"/>
    <w:rsid w:val="00D54097"/>
    <w:rsid w:val="00D6430C"/>
    <w:rsid w:val="00D64504"/>
    <w:rsid w:val="00D65967"/>
    <w:rsid w:val="00D6696A"/>
    <w:rsid w:val="00D67AD0"/>
    <w:rsid w:val="00D70175"/>
    <w:rsid w:val="00D73B86"/>
    <w:rsid w:val="00D74879"/>
    <w:rsid w:val="00D76D94"/>
    <w:rsid w:val="00D76E46"/>
    <w:rsid w:val="00D80472"/>
    <w:rsid w:val="00D815FB"/>
    <w:rsid w:val="00D87005"/>
    <w:rsid w:val="00D87DD6"/>
    <w:rsid w:val="00D92B5C"/>
    <w:rsid w:val="00D9483E"/>
    <w:rsid w:val="00D954C0"/>
    <w:rsid w:val="00DA00B9"/>
    <w:rsid w:val="00DA10D6"/>
    <w:rsid w:val="00DA2011"/>
    <w:rsid w:val="00DA2B45"/>
    <w:rsid w:val="00DA2DDC"/>
    <w:rsid w:val="00DA32EE"/>
    <w:rsid w:val="00DA3C6E"/>
    <w:rsid w:val="00DA497B"/>
    <w:rsid w:val="00DA4FC7"/>
    <w:rsid w:val="00DA5B00"/>
    <w:rsid w:val="00DA752D"/>
    <w:rsid w:val="00DB009E"/>
    <w:rsid w:val="00DB5981"/>
    <w:rsid w:val="00DB7971"/>
    <w:rsid w:val="00DC0779"/>
    <w:rsid w:val="00DC3DFE"/>
    <w:rsid w:val="00DC5A0C"/>
    <w:rsid w:val="00DC5AE3"/>
    <w:rsid w:val="00DD021D"/>
    <w:rsid w:val="00DD05FB"/>
    <w:rsid w:val="00DD0F67"/>
    <w:rsid w:val="00DD4E40"/>
    <w:rsid w:val="00DE44D6"/>
    <w:rsid w:val="00DE4681"/>
    <w:rsid w:val="00DE5DEC"/>
    <w:rsid w:val="00DE6FEE"/>
    <w:rsid w:val="00DF0039"/>
    <w:rsid w:val="00DF0C73"/>
    <w:rsid w:val="00DF2BBC"/>
    <w:rsid w:val="00DF5840"/>
    <w:rsid w:val="00DF6143"/>
    <w:rsid w:val="00DF7271"/>
    <w:rsid w:val="00E00768"/>
    <w:rsid w:val="00E04692"/>
    <w:rsid w:val="00E05368"/>
    <w:rsid w:val="00E06DB9"/>
    <w:rsid w:val="00E078CF"/>
    <w:rsid w:val="00E1335A"/>
    <w:rsid w:val="00E16B4C"/>
    <w:rsid w:val="00E22494"/>
    <w:rsid w:val="00E2323A"/>
    <w:rsid w:val="00E23B7D"/>
    <w:rsid w:val="00E25D1F"/>
    <w:rsid w:val="00E264E7"/>
    <w:rsid w:val="00E271F7"/>
    <w:rsid w:val="00E30508"/>
    <w:rsid w:val="00E361DE"/>
    <w:rsid w:val="00E36D67"/>
    <w:rsid w:val="00E41EAA"/>
    <w:rsid w:val="00E4576D"/>
    <w:rsid w:val="00E4598B"/>
    <w:rsid w:val="00E46CA7"/>
    <w:rsid w:val="00E476F6"/>
    <w:rsid w:val="00E50482"/>
    <w:rsid w:val="00E50FE8"/>
    <w:rsid w:val="00E52EF4"/>
    <w:rsid w:val="00E53BB1"/>
    <w:rsid w:val="00E54F40"/>
    <w:rsid w:val="00E556B0"/>
    <w:rsid w:val="00E5650A"/>
    <w:rsid w:val="00E56DAE"/>
    <w:rsid w:val="00E601F0"/>
    <w:rsid w:val="00E60BE9"/>
    <w:rsid w:val="00E61348"/>
    <w:rsid w:val="00E62B81"/>
    <w:rsid w:val="00E63F4A"/>
    <w:rsid w:val="00E72BC5"/>
    <w:rsid w:val="00E74755"/>
    <w:rsid w:val="00E75215"/>
    <w:rsid w:val="00E76BF2"/>
    <w:rsid w:val="00E76EE4"/>
    <w:rsid w:val="00E7729D"/>
    <w:rsid w:val="00E778E6"/>
    <w:rsid w:val="00E82F36"/>
    <w:rsid w:val="00E83E1B"/>
    <w:rsid w:val="00E84DCF"/>
    <w:rsid w:val="00E85BB7"/>
    <w:rsid w:val="00E85E16"/>
    <w:rsid w:val="00E86652"/>
    <w:rsid w:val="00E90308"/>
    <w:rsid w:val="00E910B2"/>
    <w:rsid w:val="00E91950"/>
    <w:rsid w:val="00E91E3F"/>
    <w:rsid w:val="00E92252"/>
    <w:rsid w:val="00E92997"/>
    <w:rsid w:val="00E92E8A"/>
    <w:rsid w:val="00E943F7"/>
    <w:rsid w:val="00E94E59"/>
    <w:rsid w:val="00E961C9"/>
    <w:rsid w:val="00E96B9B"/>
    <w:rsid w:val="00E96DC4"/>
    <w:rsid w:val="00EA03EE"/>
    <w:rsid w:val="00EA0B8F"/>
    <w:rsid w:val="00EA421D"/>
    <w:rsid w:val="00EA4425"/>
    <w:rsid w:val="00EA5FC1"/>
    <w:rsid w:val="00EA603C"/>
    <w:rsid w:val="00EB1ABF"/>
    <w:rsid w:val="00EB1D6F"/>
    <w:rsid w:val="00EB224B"/>
    <w:rsid w:val="00EC2E6D"/>
    <w:rsid w:val="00EC3C25"/>
    <w:rsid w:val="00ED161C"/>
    <w:rsid w:val="00ED57B2"/>
    <w:rsid w:val="00EE48AB"/>
    <w:rsid w:val="00EF1E6A"/>
    <w:rsid w:val="00EF6657"/>
    <w:rsid w:val="00F01A3F"/>
    <w:rsid w:val="00F01AE5"/>
    <w:rsid w:val="00F01EB4"/>
    <w:rsid w:val="00F029A9"/>
    <w:rsid w:val="00F02C10"/>
    <w:rsid w:val="00F06047"/>
    <w:rsid w:val="00F06512"/>
    <w:rsid w:val="00F06583"/>
    <w:rsid w:val="00F072B5"/>
    <w:rsid w:val="00F17A1A"/>
    <w:rsid w:val="00F23577"/>
    <w:rsid w:val="00F25D61"/>
    <w:rsid w:val="00F274B0"/>
    <w:rsid w:val="00F32116"/>
    <w:rsid w:val="00F32739"/>
    <w:rsid w:val="00F32DCB"/>
    <w:rsid w:val="00F33F6E"/>
    <w:rsid w:val="00F34109"/>
    <w:rsid w:val="00F3412A"/>
    <w:rsid w:val="00F35661"/>
    <w:rsid w:val="00F36C47"/>
    <w:rsid w:val="00F4016D"/>
    <w:rsid w:val="00F40F7E"/>
    <w:rsid w:val="00F501E6"/>
    <w:rsid w:val="00F5196F"/>
    <w:rsid w:val="00F519DC"/>
    <w:rsid w:val="00F52649"/>
    <w:rsid w:val="00F52ADD"/>
    <w:rsid w:val="00F52D38"/>
    <w:rsid w:val="00F552BA"/>
    <w:rsid w:val="00F5663C"/>
    <w:rsid w:val="00F62CF4"/>
    <w:rsid w:val="00F64C74"/>
    <w:rsid w:val="00F656A8"/>
    <w:rsid w:val="00F663E4"/>
    <w:rsid w:val="00F668FC"/>
    <w:rsid w:val="00F66B72"/>
    <w:rsid w:val="00F70D11"/>
    <w:rsid w:val="00F74863"/>
    <w:rsid w:val="00F750C4"/>
    <w:rsid w:val="00F83730"/>
    <w:rsid w:val="00F84592"/>
    <w:rsid w:val="00F86569"/>
    <w:rsid w:val="00F87B67"/>
    <w:rsid w:val="00F91130"/>
    <w:rsid w:val="00F92E72"/>
    <w:rsid w:val="00F93848"/>
    <w:rsid w:val="00F93B0A"/>
    <w:rsid w:val="00F96A96"/>
    <w:rsid w:val="00F97E4E"/>
    <w:rsid w:val="00FA11EC"/>
    <w:rsid w:val="00FA5815"/>
    <w:rsid w:val="00FA7A4B"/>
    <w:rsid w:val="00FB03AD"/>
    <w:rsid w:val="00FB2E52"/>
    <w:rsid w:val="00FB3075"/>
    <w:rsid w:val="00FB382F"/>
    <w:rsid w:val="00FB6BC0"/>
    <w:rsid w:val="00FC108E"/>
    <w:rsid w:val="00FC26FB"/>
    <w:rsid w:val="00FC3582"/>
    <w:rsid w:val="00FC53D7"/>
    <w:rsid w:val="00FC5573"/>
    <w:rsid w:val="00FC5D67"/>
    <w:rsid w:val="00FD2C25"/>
    <w:rsid w:val="00FD4E77"/>
    <w:rsid w:val="00FD63A7"/>
    <w:rsid w:val="00FD7AD7"/>
    <w:rsid w:val="00FE10D1"/>
    <w:rsid w:val="00FF0C27"/>
    <w:rsid w:val="00FF0FE2"/>
    <w:rsid w:val="00FF1CFB"/>
    <w:rsid w:val="00FF2877"/>
    <w:rsid w:val="00FF6627"/>
    <w:rsid w:val="0F7AEC43"/>
    <w:rsid w:val="10919209"/>
    <w:rsid w:val="154387F7"/>
    <w:rsid w:val="24CF786F"/>
    <w:rsid w:val="25254E45"/>
    <w:rsid w:val="29C279C6"/>
    <w:rsid w:val="47710182"/>
    <w:rsid w:val="4A0AB94D"/>
    <w:rsid w:val="50399317"/>
    <w:rsid w:val="519D8FCD"/>
    <w:rsid w:val="67753319"/>
    <w:rsid w:val="6894F07A"/>
    <w:rsid w:val="6A0F8875"/>
    <w:rsid w:val="6DC5F2BF"/>
    <w:rsid w:val="6F7B7453"/>
    <w:rsid w:val="7025A055"/>
    <w:rsid w:val="724BE38B"/>
    <w:rsid w:val="72653B87"/>
    <w:rsid w:val="754569A0"/>
    <w:rsid w:val="76FF0847"/>
    <w:rsid w:val="790434E2"/>
    <w:rsid w:val="7C349ECF"/>
  </w:rsids>
  <m:mathPr>
    <m:mathFont m:val="Cambria Math"/>
    <m:brkBin m:val="before"/>
    <m:brkBinSub m:val="--"/>
    <m:smallFrac m:val="0"/>
    <m:dispDef/>
    <m:lMargin m:val="0"/>
    <m:rMargin m:val="0"/>
    <m:defJc m:val="centerGroup"/>
    <m:wrapIndent m:val="1440"/>
    <m:intLim m:val="subSup"/>
    <m:naryLim m:val="undOvr"/>
  </m:mathPr>
  <w:themeFontLang w:val="nl-NL"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1026"/>
    <o:shapelayout v:ext="edit">
      <o:idmap v:ext="edit" data="1"/>
    </o:shapelayout>
  </w:shapeDefaults>
  <w:decimalSymbol w:val="."/>
  <w:listSeparator w:val=","/>
  <w14:docId w14:val="09ED0480"/>
  <w15:docId w15:val="{62CC6566-1563-4DE6-AC76-87611CC86A0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GB" w:eastAsia="en-GB" w:bidi="ar-SA"/>
      </w:rPr>
    </w:rPrDefault>
    <w:pPrDefault/>
  </w:docDefaults>
  <w:latentStyles w:defLockedState="0" w:defUIPriority="99" w:defSemiHidden="0" w:defUnhideWhenUsed="0" w:defQFormat="0" w:count="376">
    <w:lsdException w:name="Normal" w:uiPriority="0" w:qFormat="1"/>
    <w:lsdException w:name="heading 1" w:qFormat="1"/>
    <w:lsdException w:name="heading 2" w:uiPriority="0" w:qFormat="1"/>
    <w:lsdException w:name="heading 3" w:uiPriority="0" w:qFormat="1"/>
    <w:lsdException w:name="heading 4" w:uiPriority="0" w:qFormat="1"/>
    <w:lsdException w:name="heading 5" w:uiPriority="0" w:qFormat="1"/>
    <w:lsdException w:name="heading 6" w:uiPriority="0" w:qFormat="1"/>
    <w:lsdException w:name="heading 7" w:uiPriority="0" w:qFormat="1"/>
    <w:lsdException w:name="heading 8" w:uiPriority="0" w:qFormat="1"/>
    <w:lsdException w:name="heading 9" w:uiPriority="0"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0"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F3508"/>
    <w:pPr>
      <w:spacing w:after="160" w:line="259" w:lineRule="auto"/>
    </w:pPr>
    <w:rPr>
      <w:rFonts w:asciiTheme="minorHAnsi" w:eastAsiaTheme="minorHAnsi" w:hAnsiTheme="minorHAnsi" w:cstheme="minorBidi"/>
      <w:kern w:val="2"/>
      <w:sz w:val="22"/>
      <w:szCs w:val="22"/>
      <w:lang w:val="fr-FR" w:eastAsia="en-US"/>
      <w14:ligatures w14:val="standardContextual"/>
    </w:rPr>
  </w:style>
  <w:style w:type="paragraph" w:styleId="Heading1">
    <w:name w:val="heading 1"/>
    <w:basedOn w:val="Normal"/>
    <w:next w:val="Normal"/>
    <w:link w:val="Heading1Char"/>
    <w:uiPriority w:val="99"/>
    <w:qFormat/>
    <w:rsid w:val="008A782A"/>
    <w:pPr>
      <w:spacing w:before="240"/>
      <w:outlineLvl w:val="0"/>
    </w:pPr>
    <w:rPr>
      <w:rFonts w:ascii="Arial" w:hAnsi="Arial" w:cs="Arial"/>
      <w:b/>
      <w:bCs/>
      <w:sz w:val="24"/>
      <w:szCs w:val="24"/>
      <w:u w:val="single"/>
    </w:rPr>
  </w:style>
  <w:style w:type="paragraph" w:styleId="Heading2">
    <w:name w:val="heading 2"/>
    <w:basedOn w:val="Normal"/>
    <w:next w:val="Normal"/>
    <w:qFormat/>
    <w:rsid w:val="008A782A"/>
    <w:pPr>
      <w:spacing w:before="120"/>
      <w:outlineLvl w:val="1"/>
    </w:pPr>
    <w:rPr>
      <w:rFonts w:ascii="Arial" w:hAnsi="Arial" w:cs="Arial"/>
      <w:b/>
      <w:bCs/>
      <w:sz w:val="24"/>
      <w:szCs w:val="24"/>
    </w:rPr>
  </w:style>
  <w:style w:type="paragraph" w:styleId="Heading3">
    <w:name w:val="heading 3"/>
    <w:basedOn w:val="Normal"/>
    <w:next w:val="Normal"/>
    <w:qFormat/>
    <w:rsid w:val="008A782A"/>
    <w:pPr>
      <w:ind w:left="360"/>
      <w:outlineLvl w:val="2"/>
    </w:pPr>
    <w:rPr>
      <w:b/>
      <w:bCs/>
      <w:sz w:val="24"/>
      <w:szCs w:val="24"/>
    </w:rPr>
  </w:style>
  <w:style w:type="paragraph" w:styleId="Heading4">
    <w:name w:val="heading 4"/>
    <w:basedOn w:val="Normal"/>
    <w:next w:val="Normal"/>
    <w:qFormat/>
    <w:rsid w:val="008A782A"/>
    <w:pPr>
      <w:ind w:left="360"/>
      <w:outlineLvl w:val="3"/>
    </w:pPr>
    <w:rPr>
      <w:sz w:val="24"/>
      <w:szCs w:val="24"/>
      <w:u w:val="single"/>
    </w:rPr>
  </w:style>
  <w:style w:type="paragraph" w:styleId="Heading5">
    <w:name w:val="heading 5"/>
    <w:basedOn w:val="Normal"/>
    <w:next w:val="Normal"/>
    <w:qFormat/>
    <w:rsid w:val="008A782A"/>
    <w:pPr>
      <w:ind w:left="720"/>
      <w:outlineLvl w:val="4"/>
    </w:pPr>
    <w:rPr>
      <w:b/>
      <w:bCs/>
    </w:rPr>
  </w:style>
  <w:style w:type="paragraph" w:styleId="Heading6">
    <w:name w:val="heading 6"/>
    <w:basedOn w:val="Normal"/>
    <w:next w:val="Normal"/>
    <w:qFormat/>
    <w:rsid w:val="008A782A"/>
    <w:pPr>
      <w:ind w:left="720"/>
      <w:outlineLvl w:val="5"/>
    </w:pPr>
    <w:rPr>
      <w:u w:val="single"/>
    </w:rPr>
  </w:style>
  <w:style w:type="paragraph" w:styleId="Heading7">
    <w:name w:val="heading 7"/>
    <w:basedOn w:val="Normal"/>
    <w:next w:val="Normal"/>
    <w:qFormat/>
    <w:rsid w:val="008A782A"/>
    <w:pPr>
      <w:ind w:left="720"/>
      <w:outlineLvl w:val="6"/>
    </w:pPr>
    <w:rPr>
      <w:i/>
      <w:iCs/>
    </w:rPr>
  </w:style>
  <w:style w:type="paragraph" w:styleId="Heading8">
    <w:name w:val="heading 8"/>
    <w:basedOn w:val="Normal"/>
    <w:next w:val="Normal"/>
    <w:qFormat/>
    <w:rsid w:val="008A782A"/>
    <w:pPr>
      <w:ind w:left="720"/>
      <w:outlineLvl w:val="7"/>
    </w:pPr>
    <w:rPr>
      <w:i/>
      <w:iCs/>
    </w:rPr>
  </w:style>
  <w:style w:type="paragraph" w:styleId="Heading9">
    <w:name w:val="heading 9"/>
    <w:basedOn w:val="Normal"/>
    <w:next w:val="Normal"/>
    <w:qFormat/>
    <w:rsid w:val="008A782A"/>
    <w:pPr>
      <w:ind w:left="720"/>
      <w:outlineLvl w:val="8"/>
    </w:pPr>
    <w:rPr>
      <w:i/>
      <w:iCs/>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LineNumber">
    <w:name w:val="line number"/>
    <w:basedOn w:val="DefaultParagraphFont"/>
    <w:uiPriority w:val="99"/>
    <w:rsid w:val="000B2843"/>
    <w:rPr>
      <w:rFonts w:ascii="Söhne" w:hAnsi="Söhne" w:cs="Times New Roman"/>
      <w:sz w:val="16"/>
    </w:rPr>
  </w:style>
  <w:style w:type="paragraph" w:styleId="Header">
    <w:name w:val="header"/>
    <w:basedOn w:val="Normal"/>
    <w:link w:val="HeaderChar"/>
    <w:uiPriority w:val="99"/>
    <w:rsid w:val="000860F1"/>
    <w:pPr>
      <w:widowControl w:val="0"/>
      <w:pBdr>
        <w:bottom w:val="single" w:sz="4" w:space="5" w:color="auto"/>
      </w:pBdr>
      <w:tabs>
        <w:tab w:val="center" w:pos="4536"/>
        <w:tab w:val="right" w:pos="9072"/>
      </w:tabs>
      <w:spacing w:after="0" w:line="240" w:lineRule="auto"/>
      <w:jc w:val="center"/>
    </w:pPr>
    <w:rPr>
      <w:rFonts w:ascii="Söhne" w:eastAsiaTheme="minorEastAsia" w:hAnsi="Söhne" w:cs="Times New Roman"/>
      <w:i/>
      <w:sz w:val="16"/>
      <w:lang w:val="en-US"/>
    </w:rPr>
  </w:style>
  <w:style w:type="paragraph" w:customStyle="1" w:styleId="notedebas">
    <w:name w:val="note de bas"/>
    <w:basedOn w:val="Normal"/>
    <w:rsid w:val="008A782A"/>
    <w:pPr>
      <w:widowControl w:val="0"/>
      <w:spacing w:line="240" w:lineRule="auto"/>
      <w:ind w:left="425" w:hanging="425"/>
    </w:pPr>
    <w:rPr>
      <w:rFonts w:ascii="Arial" w:hAnsi="Arial" w:cs="Arial"/>
      <w:sz w:val="16"/>
      <w:szCs w:val="16"/>
      <w:lang w:val="en-US"/>
    </w:rPr>
  </w:style>
  <w:style w:type="paragraph" w:customStyle="1" w:styleId="a">
    <w:name w:val="a)"/>
    <w:basedOn w:val="Normal"/>
    <w:rsid w:val="008A782A"/>
    <w:pPr>
      <w:spacing w:after="120" w:line="240" w:lineRule="auto"/>
      <w:ind w:left="425" w:hanging="425"/>
    </w:pPr>
    <w:rPr>
      <w:rFonts w:ascii="Ottawa" w:hAnsi="Ottawa"/>
      <w:b/>
      <w:bCs/>
    </w:rPr>
  </w:style>
  <w:style w:type="paragraph" w:customStyle="1" w:styleId="paraa">
    <w:name w:val="paraa)"/>
    <w:basedOn w:val="Normal"/>
    <w:rsid w:val="008A782A"/>
    <w:pPr>
      <w:spacing w:after="240" w:line="240" w:lineRule="auto"/>
      <w:ind w:left="425"/>
    </w:pPr>
    <w:rPr>
      <w:rFonts w:ascii="Arial" w:hAnsi="Arial" w:cs="Arial"/>
      <w:sz w:val="18"/>
      <w:szCs w:val="18"/>
    </w:rPr>
  </w:style>
  <w:style w:type="paragraph" w:customStyle="1" w:styleId="1">
    <w:name w:val="1"/>
    <w:basedOn w:val="Normal"/>
    <w:uiPriority w:val="99"/>
    <w:rsid w:val="00B75027"/>
    <w:pPr>
      <w:spacing w:after="240" w:line="240" w:lineRule="auto"/>
      <w:ind w:left="425" w:hanging="425"/>
      <w:jc w:val="both"/>
    </w:pPr>
    <w:rPr>
      <w:rFonts w:ascii="Söhne Halbfett" w:eastAsiaTheme="minorEastAsia" w:hAnsi="Söhne Halbfett" w:cs="Arial"/>
      <w:bCs/>
      <w:color w:val="000000"/>
      <w:szCs w:val="18"/>
      <w:lang w:val="en-GB"/>
    </w:rPr>
  </w:style>
  <w:style w:type="paragraph" w:customStyle="1" w:styleId="para1">
    <w:name w:val="para1"/>
    <w:basedOn w:val="Normal"/>
    <w:rsid w:val="000860F1"/>
    <w:pPr>
      <w:spacing w:after="240" w:line="240" w:lineRule="auto"/>
      <w:jc w:val="both"/>
    </w:pPr>
    <w:rPr>
      <w:rFonts w:ascii="Söhne" w:hAnsi="Söhne" w:cs="Arial"/>
      <w:sz w:val="18"/>
      <w:szCs w:val="18"/>
    </w:rPr>
  </w:style>
  <w:style w:type="paragraph" w:customStyle="1" w:styleId="i">
    <w:name w:val="i)"/>
    <w:basedOn w:val="Normal"/>
    <w:uiPriority w:val="99"/>
    <w:rsid w:val="000860F1"/>
    <w:pPr>
      <w:spacing w:after="120" w:line="240" w:lineRule="auto"/>
      <w:ind w:left="1843" w:hanging="425"/>
      <w:jc w:val="both"/>
    </w:pPr>
    <w:rPr>
      <w:rFonts w:ascii="Söhne" w:eastAsiaTheme="minorEastAsia" w:hAnsi="Söhne" w:cs="Arial"/>
      <w:sz w:val="18"/>
      <w:szCs w:val="18"/>
      <w:lang w:val="en-GB"/>
    </w:rPr>
  </w:style>
  <w:style w:type="paragraph" w:customStyle="1" w:styleId="A0">
    <w:name w:val="A"/>
    <w:basedOn w:val="Normal"/>
    <w:uiPriority w:val="99"/>
    <w:rsid w:val="000860F1"/>
    <w:pPr>
      <w:tabs>
        <w:tab w:val="left" w:pos="-720"/>
      </w:tabs>
      <w:spacing w:after="240" w:line="240" w:lineRule="auto"/>
      <w:jc w:val="center"/>
    </w:pPr>
    <w:rPr>
      <w:rFonts w:ascii="Söhne Halbfett" w:eastAsia="Times New Roman" w:hAnsi="Söhne Halbfett" w:cs="Times New Roman"/>
      <w:bCs/>
      <w:caps/>
      <w:sz w:val="24"/>
      <w:szCs w:val="24"/>
      <w:lang w:val="en-GB" w:eastAsia="fr-FR"/>
    </w:rPr>
  </w:style>
  <w:style w:type="paragraph" w:customStyle="1" w:styleId="Ref">
    <w:name w:val="Ref."/>
    <w:basedOn w:val="Normal"/>
    <w:rsid w:val="00DD0F67"/>
    <w:pPr>
      <w:spacing w:after="240" w:line="240" w:lineRule="auto"/>
      <w:jc w:val="both"/>
    </w:pPr>
    <w:rPr>
      <w:rFonts w:ascii="Söhne" w:hAnsi="Söhne" w:cs="Arial"/>
      <w:sz w:val="18"/>
      <w:szCs w:val="18"/>
    </w:rPr>
  </w:style>
  <w:style w:type="paragraph" w:customStyle="1" w:styleId="sumtexte">
    <w:name w:val="sumtexte"/>
    <w:basedOn w:val="Normal"/>
    <w:link w:val="sumtexteCar"/>
    <w:rsid w:val="000860F1"/>
    <w:pPr>
      <w:tabs>
        <w:tab w:val="left" w:pos="-720"/>
      </w:tabs>
      <w:spacing w:after="120" w:line="240" w:lineRule="exact"/>
      <w:ind w:left="567" w:right="567"/>
      <w:jc w:val="both"/>
    </w:pPr>
    <w:rPr>
      <w:rFonts w:ascii="Söhne" w:eastAsia="Times New Roman" w:hAnsi="Söhne" w:cs="Arial"/>
      <w:i/>
      <w:iCs/>
      <w:sz w:val="18"/>
      <w:szCs w:val="18"/>
      <w:lang w:val="en-GB" w:eastAsia="fr-FR"/>
    </w:rPr>
  </w:style>
  <w:style w:type="paragraph" w:customStyle="1" w:styleId="paraA0">
    <w:name w:val="paraA"/>
    <w:basedOn w:val="Normal"/>
    <w:link w:val="paraACar"/>
    <w:uiPriority w:val="99"/>
    <w:rsid w:val="000860F1"/>
    <w:pPr>
      <w:tabs>
        <w:tab w:val="left" w:pos="-720"/>
      </w:tabs>
      <w:spacing w:after="240" w:line="240" w:lineRule="auto"/>
      <w:jc w:val="both"/>
    </w:pPr>
    <w:rPr>
      <w:rFonts w:ascii="Söhne" w:eastAsia="Times New Roman" w:hAnsi="Söhne" w:cs="Times New Roman"/>
      <w:sz w:val="18"/>
      <w:szCs w:val="18"/>
      <w:lang w:val="en-GB" w:eastAsia="fr-FR"/>
    </w:rPr>
  </w:style>
  <w:style w:type="paragraph" w:customStyle="1" w:styleId="TITRE">
    <w:name w:val="TITRE"/>
    <w:basedOn w:val="Normal"/>
    <w:rsid w:val="008A782A"/>
    <w:pPr>
      <w:spacing w:after="240"/>
      <w:jc w:val="center"/>
    </w:pPr>
    <w:rPr>
      <w:b/>
      <w:bCs/>
      <w:caps/>
    </w:rPr>
  </w:style>
  <w:style w:type="paragraph" w:styleId="Footer">
    <w:name w:val="footer"/>
    <w:basedOn w:val="Normal"/>
    <w:link w:val="FooterChar"/>
    <w:uiPriority w:val="99"/>
    <w:rsid w:val="000860F1"/>
    <w:pPr>
      <w:widowControl w:val="0"/>
      <w:pBdr>
        <w:top w:val="single" w:sz="4" w:space="5" w:color="auto"/>
      </w:pBdr>
      <w:tabs>
        <w:tab w:val="right" w:pos="9072"/>
      </w:tabs>
      <w:spacing w:after="0" w:line="240" w:lineRule="auto"/>
    </w:pPr>
    <w:rPr>
      <w:rFonts w:ascii="Söhne" w:eastAsiaTheme="minorEastAsia" w:hAnsi="Söhne" w:cs="Times New Roman"/>
      <w:sz w:val="16"/>
      <w:lang w:val="en-US"/>
    </w:rPr>
  </w:style>
  <w:style w:type="paragraph" w:styleId="FootnoteText">
    <w:name w:val="footnote text"/>
    <w:basedOn w:val="Normal"/>
    <w:link w:val="FootnoteTextChar"/>
    <w:uiPriority w:val="99"/>
    <w:semiHidden/>
    <w:rsid w:val="008A782A"/>
  </w:style>
  <w:style w:type="character" w:styleId="FootnoteReference">
    <w:name w:val="footnote reference"/>
    <w:basedOn w:val="DefaultParagraphFont"/>
    <w:uiPriority w:val="99"/>
    <w:semiHidden/>
    <w:rsid w:val="008A782A"/>
    <w:rPr>
      <w:vertAlign w:val="superscript"/>
    </w:rPr>
  </w:style>
  <w:style w:type="paragraph" w:customStyle="1" w:styleId="sumtextelastpara">
    <w:name w:val="sumtexte last para"/>
    <w:basedOn w:val="sumtexte"/>
    <w:rsid w:val="008A782A"/>
    <w:pPr>
      <w:spacing w:after="480"/>
    </w:pPr>
  </w:style>
  <w:style w:type="paragraph" w:customStyle="1" w:styleId="b">
    <w:name w:val="b)"/>
    <w:basedOn w:val="Normal"/>
    <w:rsid w:val="008A782A"/>
    <w:pPr>
      <w:spacing w:after="120" w:line="240" w:lineRule="auto"/>
      <w:ind w:left="850" w:hanging="425"/>
    </w:pPr>
    <w:rPr>
      <w:rFonts w:ascii="Ottawa" w:hAnsi="Ottawa"/>
      <w:b/>
      <w:sz w:val="18"/>
    </w:rPr>
  </w:style>
  <w:style w:type="paragraph" w:customStyle="1" w:styleId="ipara">
    <w:name w:val="i_para"/>
    <w:basedOn w:val="i"/>
    <w:rsid w:val="008A782A"/>
    <w:pPr>
      <w:spacing w:line="200" w:lineRule="exact"/>
      <w:ind w:left="851" w:firstLine="0"/>
    </w:pPr>
  </w:style>
  <w:style w:type="paragraph" w:customStyle="1" w:styleId="iparalast">
    <w:name w:val="i_para_last"/>
    <w:basedOn w:val="i"/>
    <w:rsid w:val="008A782A"/>
    <w:pPr>
      <w:spacing w:after="240" w:line="200" w:lineRule="exact"/>
    </w:pPr>
  </w:style>
  <w:style w:type="paragraph" w:customStyle="1" w:styleId="Referencetitle">
    <w:name w:val="Reference_title"/>
    <w:basedOn w:val="Normal"/>
    <w:uiPriority w:val="99"/>
    <w:rsid w:val="000860F1"/>
    <w:pPr>
      <w:widowControl w:val="0"/>
      <w:tabs>
        <w:tab w:val="left" w:pos="-720"/>
        <w:tab w:val="left" w:pos="2410"/>
      </w:tabs>
      <w:spacing w:after="240" w:line="240" w:lineRule="auto"/>
      <w:jc w:val="center"/>
    </w:pPr>
    <w:rPr>
      <w:rFonts w:ascii="Söhne Halbfett" w:eastAsia="Times New Roman" w:hAnsi="Söhne Halbfett" w:cs="Times New Roman"/>
      <w:szCs w:val="20"/>
      <w:lang w:val="en-GB" w:eastAsia="fr-FR"/>
    </w:rPr>
  </w:style>
  <w:style w:type="paragraph" w:customStyle="1" w:styleId="Chatperno">
    <w:name w:val="Chatper_no"/>
    <w:basedOn w:val="Normal"/>
    <w:uiPriority w:val="99"/>
    <w:rsid w:val="000860F1"/>
    <w:pPr>
      <w:tabs>
        <w:tab w:val="left" w:pos="-720"/>
      </w:tabs>
      <w:spacing w:after="240" w:line="240" w:lineRule="auto"/>
      <w:jc w:val="center"/>
    </w:pPr>
    <w:rPr>
      <w:rFonts w:ascii="Söhne Kräftig" w:eastAsia="Times New Roman" w:hAnsi="Söhne Kräftig" w:cs="Times New Roman"/>
      <w:caps/>
      <w:spacing w:val="60"/>
      <w:sz w:val="24"/>
      <w:szCs w:val="20"/>
      <w:lang w:val="en-GB" w:eastAsia="fr-FR"/>
    </w:rPr>
  </w:style>
  <w:style w:type="paragraph" w:customStyle="1" w:styleId="Chaptertitle">
    <w:name w:val="Chapter_title"/>
    <w:basedOn w:val="Normal"/>
    <w:rsid w:val="000860F1"/>
    <w:pPr>
      <w:pBdr>
        <w:bottom w:val="single" w:sz="6" w:space="10" w:color="auto"/>
      </w:pBdr>
      <w:tabs>
        <w:tab w:val="left" w:pos="-720"/>
      </w:tabs>
      <w:spacing w:after="0" w:line="240" w:lineRule="auto"/>
      <w:jc w:val="center"/>
    </w:pPr>
    <w:rPr>
      <w:rFonts w:ascii="Söhne Halbfett" w:eastAsia="Times New Roman" w:hAnsi="Söhne Halbfett" w:cs="Times New Roman"/>
      <w:caps/>
      <w:spacing w:val="40"/>
      <w:sz w:val="32"/>
      <w:szCs w:val="20"/>
      <w:lang w:val="en-GB" w:eastAsia="fr-FR"/>
    </w:rPr>
  </w:style>
  <w:style w:type="paragraph" w:customStyle="1" w:styleId="Summarytitle">
    <w:name w:val="Summary_title"/>
    <w:basedOn w:val="Normal"/>
    <w:uiPriority w:val="99"/>
    <w:rsid w:val="000860F1"/>
    <w:pPr>
      <w:tabs>
        <w:tab w:val="left" w:pos="-720"/>
      </w:tabs>
      <w:spacing w:before="1200" w:after="240" w:line="240" w:lineRule="auto"/>
      <w:jc w:val="center"/>
    </w:pPr>
    <w:rPr>
      <w:rFonts w:ascii="Söhne Halbfett" w:eastAsia="Times New Roman" w:hAnsi="Söhne Halbfett" w:cs="Times New Roman"/>
      <w:bCs/>
      <w:caps/>
      <w:sz w:val="24"/>
      <w:szCs w:val="24"/>
      <w:lang w:val="en-GB" w:eastAsia="fr-FR"/>
    </w:rPr>
  </w:style>
  <w:style w:type="paragraph" w:customStyle="1" w:styleId="rtoiles">
    <w:name w:val="r_étoiles"/>
    <w:basedOn w:val="Normal"/>
    <w:next w:val="Normal"/>
    <w:uiPriority w:val="99"/>
    <w:rsid w:val="000860F1"/>
    <w:pPr>
      <w:keepLines/>
      <w:spacing w:before="240" w:after="240" w:line="240" w:lineRule="atLeast"/>
      <w:jc w:val="center"/>
    </w:pPr>
    <w:rPr>
      <w:rFonts w:ascii="Times New Roman" w:eastAsia="Times New Roman" w:hAnsi="Times New Roman" w:cs="Times New Roman"/>
      <w:sz w:val="20"/>
      <w:szCs w:val="20"/>
      <w:lang w:eastAsia="fr-FR"/>
    </w:rPr>
  </w:style>
  <w:style w:type="character" w:customStyle="1" w:styleId="iCar">
    <w:name w:val="i) Car"/>
    <w:basedOn w:val="DefaultParagraphFont"/>
    <w:rsid w:val="008A782A"/>
    <w:rPr>
      <w:rFonts w:ascii="Arial" w:hAnsi="Arial" w:cs="Arial"/>
      <w:noProof w:val="0"/>
      <w:sz w:val="18"/>
      <w:szCs w:val="18"/>
      <w:lang w:val="en-GB" w:eastAsia="fr-FR" w:bidi="ar-SA"/>
    </w:rPr>
  </w:style>
  <w:style w:type="character" w:customStyle="1" w:styleId="iparaCar">
    <w:name w:val="i_para Car"/>
    <w:basedOn w:val="iCar"/>
    <w:rsid w:val="008A782A"/>
    <w:rPr>
      <w:rFonts w:ascii="Arial" w:hAnsi="Arial" w:cs="Arial"/>
      <w:noProof w:val="0"/>
      <w:sz w:val="18"/>
      <w:szCs w:val="18"/>
      <w:lang w:val="en-GB" w:eastAsia="fr-FR" w:bidi="ar-SA"/>
    </w:rPr>
  </w:style>
  <w:style w:type="character" w:customStyle="1" w:styleId="iparalastCar">
    <w:name w:val="i_para_last Car"/>
    <w:basedOn w:val="iCar"/>
    <w:rsid w:val="008A782A"/>
    <w:rPr>
      <w:rFonts w:ascii="Arial" w:hAnsi="Arial" w:cs="Arial"/>
      <w:noProof w:val="0"/>
      <w:sz w:val="18"/>
      <w:szCs w:val="18"/>
      <w:lang w:val="en-GB" w:eastAsia="fr-FR" w:bidi="ar-SA"/>
    </w:rPr>
  </w:style>
  <w:style w:type="paragraph" w:customStyle="1" w:styleId="BalloonText1">
    <w:name w:val="Balloon Text1"/>
    <w:basedOn w:val="Normal"/>
    <w:semiHidden/>
    <w:rsid w:val="008A782A"/>
    <w:rPr>
      <w:rFonts w:ascii="Tahoma" w:hAnsi="Tahoma" w:cs="Tahoma"/>
      <w:sz w:val="16"/>
      <w:szCs w:val="16"/>
    </w:rPr>
  </w:style>
  <w:style w:type="paragraph" w:styleId="BalloonText">
    <w:name w:val="Balloon Text"/>
    <w:basedOn w:val="Normal"/>
    <w:semiHidden/>
    <w:rsid w:val="003B273B"/>
    <w:rPr>
      <w:rFonts w:ascii="Tahoma" w:hAnsi="Tahoma" w:cs="Tahoma"/>
      <w:sz w:val="16"/>
      <w:szCs w:val="16"/>
    </w:rPr>
  </w:style>
  <w:style w:type="character" w:styleId="Hyperlink">
    <w:name w:val="Hyperlink"/>
    <w:basedOn w:val="DefaultParagraphFont"/>
    <w:rsid w:val="008F0DB9"/>
    <w:rPr>
      <w:strike w:val="0"/>
      <w:dstrike w:val="0"/>
      <w:color w:val="0000FF"/>
      <w:u w:val="none"/>
      <w:effect w:val="none"/>
    </w:rPr>
  </w:style>
  <w:style w:type="character" w:styleId="CommentReference">
    <w:name w:val="annotation reference"/>
    <w:basedOn w:val="DefaultParagraphFont"/>
    <w:semiHidden/>
    <w:rsid w:val="00DC5AE3"/>
    <w:rPr>
      <w:sz w:val="16"/>
      <w:szCs w:val="16"/>
    </w:rPr>
  </w:style>
  <w:style w:type="paragraph" w:styleId="CommentText">
    <w:name w:val="annotation text"/>
    <w:basedOn w:val="Normal"/>
    <w:link w:val="CommentTextChar"/>
    <w:uiPriority w:val="99"/>
    <w:rsid w:val="00DC5AE3"/>
  </w:style>
  <w:style w:type="paragraph" w:styleId="CommentSubject">
    <w:name w:val="annotation subject"/>
    <w:basedOn w:val="CommentText"/>
    <w:next w:val="CommentText"/>
    <w:semiHidden/>
    <w:rsid w:val="00DC5AE3"/>
    <w:rPr>
      <w:b/>
      <w:bCs/>
    </w:rPr>
  </w:style>
  <w:style w:type="paragraph" w:styleId="BodyText">
    <w:name w:val="Body Text"/>
    <w:basedOn w:val="Normal"/>
    <w:rsid w:val="005D0B65"/>
    <w:pPr>
      <w:widowControl w:val="0"/>
      <w:spacing w:line="240" w:lineRule="auto"/>
    </w:pPr>
    <w:rPr>
      <w:sz w:val="24"/>
      <w:szCs w:val="24"/>
    </w:rPr>
  </w:style>
  <w:style w:type="character" w:customStyle="1" w:styleId="HeaderChar">
    <w:name w:val="Header Char"/>
    <w:basedOn w:val="DefaultParagraphFont"/>
    <w:link w:val="Header"/>
    <w:uiPriority w:val="99"/>
    <w:rsid w:val="000860F1"/>
    <w:rPr>
      <w:rFonts w:ascii="Söhne" w:eastAsiaTheme="minorEastAsia" w:hAnsi="Söhne"/>
      <w:i/>
      <w:kern w:val="2"/>
      <w:sz w:val="16"/>
      <w:szCs w:val="22"/>
      <w:lang w:val="en-US" w:eastAsia="en-US"/>
      <w14:ligatures w14:val="standardContextual"/>
    </w:rPr>
  </w:style>
  <w:style w:type="paragraph" w:customStyle="1" w:styleId="Reflabnote">
    <w:name w:val="Ref_lab_note"/>
    <w:basedOn w:val="Normal"/>
    <w:link w:val="ReflabnoteCar"/>
    <w:rsid w:val="00674947"/>
    <w:pPr>
      <w:spacing w:before="120" w:after="120" w:line="240" w:lineRule="auto"/>
      <w:jc w:val="center"/>
    </w:pPr>
    <w:rPr>
      <w:rFonts w:ascii="Arial" w:hAnsi="Arial" w:cs="Arial"/>
      <w:sz w:val="18"/>
      <w:szCs w:val="18"/>
    </w:rPr>
  </w:style>
  <w:style w:type="character" w:customStyle="1" w:styleId="ReflabnoteCar">
    <w:name w:val="Ref_lab_note Car"/>
    <w:basedOn w:val="DefaultParagraphFont"/>
    <w:link w:val="Reflabnote"/>
    <w:rsid w:val="00674947"/>
    <w:rPr>
      <w:rFonts w:ascii="Arial" w:hAnsi="Arial" w:cs="Arial"/>
      <w:sz w:val="18"/>
      <w:szCs w:val="18"/>
      <w:lang w:eastAsia="fr-FR"/>
    </w:rPr>
  </w:style>
  <w:style w:type="paragraph" w:customStyle="1" w:styleId="11">
    <w:name w:val="1.1"/>
    <w:basedOn w:val="Normal"/>
    <w:uiPriority w:val="99"/>
    <w:rsid w:val="000860F1"/>
    <w:pPr>
      <w:spacing w:after="240" w:line="240" w:lineRule="auto"/>
      <w:ind w:left="850" w:hanging="425"/>
    </w:pPr>
    <w:rPr>
      <w:rFonts w:ascii="Söhne Halbfett" w:eastAsiaTheme="minorEastAsia" w:hAnsi="Söhne Halbfett" w:cs="Arial"/>
      <w:sz w:val="20"/>
      <w:lang w:val="en-GB"/>
    </w:rPr>
  </w:style>
  <w:style w:type="paragraph" w:customStyle="1" w:styleId="11Para">
    <w:name w:val="1.1_Para"/>
    <w:basedOn w:val="Normal"/>
    <w:uiPriority w:val="99"/>
    <w:rsid w:val="000860F1"/>
    <w:pPr>
      <w:spacing w:after="240" w:line="240" w:lineRule="auto"/>
      <w:ind w:left="851"/>
      <w:jc w:val="both"/>
    </w:pPr>
    <w:rPr>
      <w:rFonts w:ascii="Söhne" w:eastAsiaTheme="minorEastAsia" w:hAnsi="Söhne" w:cs="Arial"/>
      <w:sz w:val="18"/>
      <w:szCs w:val="18"/>
      <w:lang w:val="en-GB"/>
    </w:rPr>
  </w:style>
  <w:style w:type="paragraph" w:customStyle="1" w:styleId="111">
    <w:name w:val="1.1.1"/>
    <w:basedOn w:val="Normal"/>
    <w:uiPriority w:val="99"/>
    <w:qFormat/>
    <w:rsid w:val="000860F1"/>
    <w:pPr>
      <w:spacing w:after="120" w:line="240" w:lineRule="auto"/>
      <w:ind w:left="1418" w:hanging="567"/>
    </w:pPr>
    <w:rPr>
      <w:rFonts w:ascii="Söhne Kräftig" w:eastAsiaTheme="minorEastAsia" w:hAnsi="Söhne Kräftig" w:cs="Arial"/>
      <w:sz w:val="19"/>
      <w:szCs w:val="20"/>
      <w:lang w:val="en-GB"/>
    </w:rPr>
  </w:style>
  <w:style w:type="paragraph" w:customStyle="1" w:styleId="111Para">
    <w:name w:val="1.1.1_Para"/>
    <w:basedOn w:val="Normal"/>
    <w:qFormat/>
    <w:rsid w:val="000860F1"/>
    <w:pPr>
      <w:spacing w:after="240" w:line="240" w:lineRule="auto"/>
      <w:ind w:left="1418"/>
      <w:jc w:val="both"/>
    </w:pPr>
    <w:rPr>
      <w:rFonts w:ascii="Söhne" w:eastAsiaTheme="minorEastAsia" w:hAnsi="Söhne" w:cs="Arial"/>
      <w:sz w:val="18"/>
      <w:szCs w:val="18"/>
      <w:lang w:val="en-GB"/>
    </w:rPr>
  </w:style>
  <w:style w:type="paragraph" w:customStyle="1" w:styleId="ilast">
    <w:name w:val="i)_last"/>
    <w:basedOn w:val="Normal"/>
    <w:uiPriority w:val="99"/>
    <w:rsid w:val="000860F1"/>
    <w:pPr>
      <w:spacing w:after="240" w:line="240" w:lineRule="auto"/>
      <w:ind w:left="1843" w:hanging="425"/>
    </w:pPr>
    <w:rPr>
      <w:rFonts w:ascii="Arial" w:eastAsiaTheme="minorEastAsia" w:hAnsi="Arial" w:cs="Arial"/>
      <w:sz w:val="18"/>
      <w:szCs w:val="18"/>
      <w:lang w:val="en-GB"/>
    </w:rPr>
  </w:style>
  <w:style w:type="paragraph" w:customStyle="1" w:styleId="afourthlevel">
    <w:name w:val="a)_fourth_level"/>
    <w:basedOn w:val="Normal"/>
    <w:uiPriority w:val="99"/>
    <w:rsid w:val="000860F1"/>
    <w:pPr>
      <w:spacing w:after="120" w:line="240" w:lineRule="auto"/>
      <w:ind w:left="1843" w:hanging="425"/>
    </w:pPr>
    <w:rPr>
      <w:rFonts w:ascii="Söhne Kräftig" w:eastAsiaTheme="minorEastAsia" w:hAnsi="Söhne Kräftig" w:cs="Arial"/>
      <w:sz w:val="18"/>
      <w:szCs w:val="20"/>
      <w:lang w:val="en-GB"/>
    </w:rPr>
  </w:style>
  <w:style w:type="paragraph" w:customStyle="1" w:styleId="afourthpara">
    <w:name w:val="a)_fourth_para"/>
    <w:basedOn w:val="Normal"/>
    <w:uiPriority w:val="99"/>
    <w:rsid w:val="000860F1"/>
    <w:pPr>
      <w:spacing w:after="240" w:line="240" w:lineRule="auto"/>
      <w:ind w:left="1843"/>
      <w:jc w:val="both"/>
    </w:pPr>
    <w:rPr>
      <w:rFonts w:ascii="Söhne" w:eastAsiaTheme="minorEastAsia" w:hAnsi="Söhne" w:cs="Arial"/>
      <w:sz w:val="18"/>
      <w:szCs w:val="18"/>
      <w:lang w:val="en-GB"/>
    </w:rPr>
  </w:style>
  <w:style w:type="paragraph" w:customStyle="1" w:styleId="ififthlevel">
    <w:name w:val="i)_fifth_level"/>
    <w:basedOn w:val="Normal"/>
    <w:uiPriority w:val="99"/>
    <w:rsid w:val="000860F1"/>
    <w:pPr>
      <w:spacing w:after="120" w:line="240" w:lineRule="auto"/>
      <w:ind w:left="2268" w:hanging="425"/>
    </w:pPr>
    <w:rPr>
      <w:rFonts w:ascii="Ottawa" w:eastAsiaTheme="minorEastAsia" w:hAnsi="Ottawa" w:cs="Arial"/>
      <w:b/>
      <w:sz w:val="17"/>
      <w:szCs w:val="18"/>
      <w:lang w:val="en-GB"/>
    </w:rPr>
  </w:style>
  <w:style w:type="paragraph" w:customStyle="1" w:styleId="ififthpara">
    <w:name w:val="i)_fifth_para"/>
    <w:basedOn w:val="Normal"/>
    <w:uiPriority w:val="99"/>
    <w:rsid w:val="000860F1"/>
    <w:pPr>
      <w:spacing w:after="240" w:line="240" w:lineRule="auto"/>
      <w:ind w:left="1843"/>
      <w:jc w:val="both"/>
    </w:pPr>
    <w:rPr>
      <w:rFonts w:ascii="Söhne" w:eastAsiaTheme="minorEastAsia" w:hAnsi="Söhne" w:cs="Arial"/>
      <w:sz w:val="18"/>
      <w:szCs w:val="18"/>
      <w:lang w:val="en-GB"/>
    </w:rPr>
  </w:style>
  <w:style w:type="paragraph" w:customStyle="1" w:styleId="dotsixthlevel">
    <w:name w:val="dot_sixth_level"/>
    <w:basedOn w:val="Normal"/>
    <w:uiPriority w:val="99"/>
    <w:rsid w:val="000860F1"/>
    <w:pPr>
      <w:spacing w:after="120" w:line="240" w:lineRule="auto"/>
      <w:ind w:left="2268" w:hanging="425"/>
      <w:jc w:val="both"/>
    </w:pPr>
    <w:rPr>
      <w:rFonts w:ascii="Söhne" w:eastAsiaTheme="minorEastAsia" w:hAnsi="Söhne" w:cs="Arial"/>
      <w:sz w:val="18"/>
      <w:szCs w:val="18"/>
      <w:lang w:val="en-GB"/>
    </w:rPr>
  </w:style>
  <w:style w:type="paragraph" w:customStyle="1" w:styleId="dotsixthpara">
    <w:name w:val="dot_sixth_para"/>
    <w:basedOn w:val="Normal"/>
    <w:uiPriority w:val="99"/>
    <w:rsid w:val="000860F1"/>
    <w:pPr>
      <w:spacing w:after="240" w:line="240" w:lineRule="auto"/>
      <w:ind w:left="2268"/>
      <w:jc w:val="both"/>
    </w:pPr>
    <w:rPr>
      <w:rFonts w:ascii="Söhne" w:eastAsiaTheme="minorEastAsia" w:hAnsi="Söhne" w:cs="Arial"/>
      <w:sz w:val="18"/>
      <w:szCs w:val="18"/>
      <w:lang w:val="en-GB"/>
    </w:rPr>
  </w:style>
  <w:style w:type="paragraph" w:customStyle="1" w:styleId="ififthlevellist">
    <w:name w:val="i_fifth_level_list"/>
    <w:basedOn w:val="ififthpara"/>
    <w:uiPriority w:val="99"/>
    <w:rsid w:val="000860F1"/>
    <w:pPr>
      <w:spacing w:after="120"/>
      <w:ind w:hanging="425"/>
    </w:pPr>
  </w:style>
  <w:style w:type="character" w:customStyle="1" w:styleId="FootnoteTextChar">
    <w:name w:val="Footnote Text Char"/>
    <w:basedOn w:val="DefaultParagraphFont"/>
    <w:link w:val="FootnoteText"/>
    <w:uiPriority w:val="99"/>
    <w:rsid w:val="00BB6B76"/>
    <w:rPr>
      <w:lang w:eastAsia="fr-FR"/>
    </w:rPr>
  </w:style>
  <w:style w:type="paragraph" w:customStyle="1" w:styleId="TableHead">
    <w:name w:val="Table Head"/>
    <w:basedOn w:val="Normal"/>
    <w:uiPriority w:val="99"/>
    <w:rsid w:val="00BB6B76"/>
    <w:pPr>
      <w:spacing w:before="120" w:after="120" w:line="240" w:lineRule="auto"/>
      <w:jc w:val="center"/>
    </w:pPr>
    <w:rPr>
      <w:rFonts w:ascii="Ottawa" w:hAnsi="Ottawa"/>
      <w:b/>
      <w:bCs/>
      <w:sz w:val="18"/>
      <w:lang w:val="en-IE"/>
    </w:rPr>
  </w:style>
  <w:style w:type="paragraph" w:customStyle="1" w:styleId="Tabletext">
    <w:name w:val="Table text"/>
    <w:basedOn w:val="Normal"/>
    <w:uiPriority w:val="99"/>
    <w:rsid w:val="00BB6B76"/>
    <w:pPr>
      <w:spacing w:before="120" w:after="120" w:line="240" w:lineRule="auto"/>
      <w:jc w:val="center"/>
    </w:pPr>
    <w:rPr>
      <w:rFonts w:ascii="Arial" w:hAnsi="Arial" w:cs="Arial"/>
      <w:bCs/>
      <w:sz w:val="18"/>
      <w:lang w:val="en-IE"/>
    </w:rPr>
  </w:style>
  <w:style w:type="character" w:customStyle="1" w:styleId="paraACar">
    <w:name w:val="paraA Car"/>
    <w:link w:val="paraA0"/>
    <w:uiPriority w:val="99"/>
    <w:locked/>
    <w:rsid w:val="000860F1"/>
    <w:rPr>
      <w:rFonts w:ascii="Söhne" w:hAnsi="Söhne"/>
      <w:kern w:val="2"/>
      <w:sz w:val="18"/>
      <w:szCs w:val="18"/>
      <w:lang w:eastAsia="fr-FR"/>
      <w14:ligatures w14:val="standardContextual"/>
    </w:rPr>
  </w:style>
  <w:style w:type="paragraph" w:styleId="PlainText">
    <w:name w:val="Plain Text"/>
    <w:basedOn w:val="Normal"/>
    <w:link w:val="PlainTextChar"/>
    <w:uiPriority w:val="99"/>
    <w:rsid w:val="00BB6B76"/>
    <w:pPr>
      <w:spacing w:line="240" w:lineRule="auto"/>
    </w:pPr>
    <w:rPr>
      <w:rFonts w:ascii="Calibri" w:hAnsi="Calibri"/>
      <w:szCs w:val="21"/>
    </w:rPr>
  </w:style>
  <w:style w:type="character" w:customStyle="1" w:styleId="PlainTextChar">
    <w:name w:val="Plain Text Char"/>
    <w:basedOn w:val="DefaultParagraphFont"/>
    <w:link w:val="PlainText"/>
    <w:uiPriority w:val="99"/>
    <w:rsid w:val="00BB6B76"/>
    <w:rPr>
      <w:rFonts w:ascii="Calibri" w:hAnsi="Calibri"/>
      <w:sz w:val="22"/>
      <w:szCs w:val="21"/>
      <w:lang w:eastAsia="en-US"/>
    </w:rPr>
  </w:style>
  <w:style w:type="character" w:customStyle="1" w:styleId="highlight">
    <w:name w:val="highlight"/>
    <w:basedOn w:val="DefaultParagraphFont"/>
    <w:rsid w:val="00776D7A"/>
  </w:style>
  <w:style w:type="paragraph" w:styleId="NormalWeb">
    <w:name w:val="Normal (Web)"/>
    <w:basedOn w:val="Normal"/>
    <w:uiPriority w:val="99"/>
    <w:rsid w:val="00103A63"/>
    <w:pPr>
      <w:spacing w:before="100" w:beforeAutospacing="1" w:after="100" w:afterAutospacing="1" w:line="240" w:lineRule="auto"/>
    </w:pPr>
    <w:rPr>
      <w:rFonts w:eastAsia="SimSun"/>
      <w:sz w:val="24"/>
      <w:szCs w:val="24"/>
      <w:lang w:val="nl-NL" w:eastAsia="nl-NL"/>
    </w:rPr>
  </w:style>
  <w:style w:type="paragraph" w:styleId="Revision">
    <w:name w:val="Revision"/>
    <w:hidden/>
    <w:uiPriority w:val="99"/>
    <w:semiHidden/>
    <w:rsid w:val="009D22FA"/>
    <w:rPr>
      <w:lang w:eastAsia="fr-FR"/>
    </w:rPr>
  </w:style>
  <w:style w:type="character" w:styleId="FollowedHyperlink">
    <w:name w:val="FollowedHyperlink"/>
    <w:basedOn w:val="DefaultParagraphFont"/>
    <w:uiPriority w:val="99"/>
    <w:semiHidden/>
    <w:unhideWhenUsed/>
    <w:rsid w:val="009D22FA"/>
    <w:rPr>
      <w:color w:val="800080" w:themeColor="followedHyperlink"/>
      <w:u w:val="single"/>
    </w:rPr>
  </w:style>
  <w:style w:type="table" w:styleId="TableGrid">
    <w:name w:val="Table Grid"/>
    <w:basedOn w:val="TableNormal"/>
    <w:uiPriority w:val="39"/>
    <w:rsid w:val="004A422A"/>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maintitle">
    <w:name w:val="maintitle"/>
    <w:basedOn w:val="DefaultParagraphFont"/>
    <w:rsid w:val="00A442E3"/>
  </w:style>
  <w:style w:type="character" w:styleId="Emphasis">
    <w:name w:val="Emphasis"/>
    <w:basedOn w:val="DefaultParagraphFont"/>
    <w:uiPriority w:val="20"/>
    <w:qFormat/>
    <w:rsid w:val="00A442E3"/>
    <w:rPr>
      <w:i/>
      <w:iCs/>
    </w:rPr>
  </w:style>
  <w:style w:type="paragraph" w:customStyle="1" w:styleId="Tabletitle">
    <w:name w:val="Table title"/>
    <w:basedOn w:val="Normal"/>
    <w:autoRedefine/>
    <w:uiPriority w:val="99"/>
    <w:rsid w:val="00DB009E"/>
    <w:pPr>
      <w:spacing w:after="120" w:line="240" w:lineRule="auto"/>
      <w:jc w:val="center"/>
    </w:pPr>
    <w:rPr>
      <w:rFonts w:ascii="Ottawa" w:hAnsi="Ottawa" w:cs="Ottawa"/>
      <w:b/>
      <w:bCs/>
      <w:i/>
      <w:iCs/>
      <w:sz w:val="18"/>
      <w:szCs w:val="18"/>
    </w:rPr>
  </w:style>
  <w:style w:type="paragraph" w:styleId="ListParagraph">
    <w:name w:val="List Paragraph"/>
    <w:basedOn w:val="Normal"/>
    <w:uiPriority w:val="34"/>
    <w:qFormat/>
    <w:rsid w:val="000860F1"/>
    <w:pPr>
      <w:ind w:left="720"/>
      <w:contextualSpacing/>
    </w:pPr>
  </w:style>
  <w:style w:type="character" w:customStyle="1" w:styleId="Heading1Char">
    <w:name w:val="Heading 1 Char"/>
    <w:basedOn w:val="DefaultParagraphFont"/>
    <w:link w:val="Heading1"/>
    <w:uiPriority w:val="99"/>
    <w:rsid w:val="00D372A6"/>
    <w:rPr>
      <w:rFonts w:ascii="Arial" w:hAnsi="Arial" w:cs="Arial"/>
      <w:b/>
      <w:bCs/>
      <w:sz w:val="24"/>
      <w:szCs w:val="24"/>
      <w:u w:val="single"/>
      <w:lang w:eastAsia="fr-FR"/>
    </w:rPr>
  </w:style>
  <w:style w:type="character" w:customStyle="1" w:styleId="Mentionnonrsolue1">
    <w:name w:val="Mention non résolue1"/>
    <w:basedOn w:val="DefaultParagraphFont"/>
    <w:uiPriority w:val="99"/>
    <w:semiHidden/>
    <w:unhideWhenUsed/>
    <w:rsid w:val="00937BE6"/>
    <w:rPr>
      <w:color w:val="605E5C"/>
      <w:shd w:val="clear" w:color="auto" w:fill="E1DFDD"/>
    </w:rPr>
  </w:style>
  <w:style w:type="character" w:customStyle="1" w:styleId="CommentTextChar">
    <w:name w:val="Comment Text Char"/>
    <w:basedOn w:val="DefaultParagraphFont"/>
    <w:link w:val="CommentText"/>
    <w:uiPriority w:val="99"/>
    <w:rsid w:val="00181D5D"/>
    <w:rPr>
      <w:lang w:eastAsia="fr-FR"/>
    </w:rPr>
  </w:style>
  <w:style w:type="character" w:customStyle="1" w:styleId="sumtexteCar">
    <w:name w:val="sumtexte Car"/>
    <w:link w:val="sumtexte"/>
    <w:locked/>
    <w:rsid w:val="0098246B"/>
    <w:rPr>
      <w:rFonts w:ascii="Söhne" w:hAnsi="Söhne" w:cs="Arial"/>
      <w:i/>
      <w:iCs/>
      <w:kern w:val="2"/>
      <w:sz w:val="18"/>
      <w:szCs w:val="18"/>
      <w:lang w:eastAsia="fr-FR"/>
      <w14:ligatures w14:val="standardContextual"/>
    </w:rPr>
  </w:style>
  <w:style w:type="character" w:styleId="UnresolvedMention">
    <w:name w:val="Unresolved Mention"/>
    <w:basedOn w:val="DefaultParagraphFont"/>
    <w:uiPriority w:val="99"/>
    <w:semiHidden/>
    <w:unhideWhenUsed/>
    <w:rsid w:val="00AC5C89"/>
    <w:rPr>
      <w:color w:val="605E5C"/>
      <w:shd w:val="clear" w:color="auto" w:fill="E1DFDD"/>
    </w:rPr>
  </w:style>
  <w:style w:type="paragraph" w:customStyle="1" w:styleId="1111">
    <w:name w:val="1.1.1.1"/>
    <w:basedOn w:val="Normal"/>
    <w:uiPriority w:val="99"/>
    <w:qFormat/>
    <w:rsid w:val="000860F1"/>
    <w:pPr>
      <w:spacing w:after="120" w:line="240" w:lineRule="auto"/>
      <w:ind w:left="1843" w:hanging="425"/>
    </w:pPr>
    <w:rPr>
      <w:rFonts w:ascii="Söhne Kräftig" w:eastAsiaTheme="minorEastAsia" w:hAnsi="Söhne Kräftig" w:cs="Arial"/>
      <w:sz w:val="18"/>
      <w:szCs w:val="18"/>
      <w:lang w:val="en-GB"/>
    </w:rPr>
  </w:style>
  <w:style w:type="paragraph" w:customStyle="1" w:styleId="11111">
    <w:name w:val="1.1.1.1.1"/>
    <w:basedOn w:val="Normal"/>
    <w:uiPriority w:val="99"/>
    <w:rsid w:val="000860F1"/>
    <w:pPr>
      <w:spacing w:after="120" w:line="240" w:lineRule="auto"/>
      <w:ind w:left="1588"/>
    </w:pPr>
    <w:rPr>
      <w:rFonts w:ascii="Söhne" w:eastAsiaTheme="minorEastAsia" w:hAnsi="Söhne" w:cs="Arial"/>
      <w:sz w:val="18"/>
      <w:szCs w:val="18"/>
      <w:lang w:val="en-GB"/>
    </w:rPr>
  </w:style>
  <w:style w:type="paragraph" w:customStyle="1" w:styleId="11ilist">
    <w:name w:val="1.1.i_list"/>
    <w:basedOn w:val="ListParagraph"/>
    <w:uiPriority w:val="99"/>
    <w:rsid w:val="000860F1"/>
    <w:pPr>
      <w:tabs>
        <w:tab w:val="left" w:pos="851"/>
      </w:tabs>
      <w:spacing w:after="120" w:line="240" w:lineRule="auto"/>
      <w:ind w:left="1276" w:hanging="425"/>
      <w:contextualSpacing w:val="0"/>
      <w:jc w:val="both"/>
    </w:pPr>
    <w:rPr>
      <w:rFonts w:ascii="Söhne" w:eastAsiaTheme="minorEastAsia" w:hAnsi="Söhne" w:cs="Arial"/>
      <w:sz w:val="18"/>
      <w:szCs w:val="18"/>
      <w:lang w:val="en-GB"/>
    </w:rPr>
  </w:style>
  <w:style w:type="paragraph" w:customStyle="1" w:styleId="1Para">
    <w:name w:val="1_Para"/>
    <w:basedOn w:val="Normal"/>
    <w:uiPriority w:val="99"/>
    <w:rsid w:val="000860F1"/>
    <w:pPr>
      <w:spacing w:after="240" w:line="240" w:lineRule="auto"/>
      <w:jc w:val="both"/>
    </w:pPr>
    <w:rPr>
      <w:rFonts w:ascii="Söhne" w:eastAsiaTheme="minorEastAsia" w:hAnsi="Söhne" w:cs="Arial"/>
      <w:sz w:val="18"/>
      <w:szCs w:val="18"/>
      <w:lang w:val="en-GB"/>
    </w:rPr>
  </w:style>
  <w:style w:type="character" w:customStyle="1" w:styleId="FooterChar">
    <w:name w:val="Footer Char"/>
    <w:basedOn w:val="DefaultParagraphFont"/>
    <w:link w:val="Footer"/>
    <w:uiPriority w:val="99"/>
    <w:rsid w:val="000860F1"/>
    <w:rPr>
      <w:rFonts w:ascii="Söhne" w:eastAsiaTheme="minorEastAsia" w:hAnsi="Söhne"/>
      <w:kern w:val="2"/>
      <w:sz w:val="16"/>
      <w:szCs w:val="22"/>
      <w:lang w:val="en-US" w:eastAsia="en-US"/>
      <w14:ligatures w14:val="standardContextual"/>
    </w:rPr>
  </w:style>
  <w:style w:type="paragraph" w:customStyle="1" w:styleId="rfrences">
    <w:name w:val="références"/>
    <w:basedOn w:val="Normal"/>
    <w:link w:val="rfrencesChar"/>
    <w:rsid w:val="000860F1"/>
    <w:pPr>
      <w:spacing w:after="240" w:line="240" w:lineRule="auto"/>
      <w:jc w:val="both"/>
    </w:pPr>
    <w:rPr>
      <w:rFonts w:ascii="Söhne" w:eastAsia="Times New Roman" w:hAnsi="Söhne" w:cs="Times New Roman"/>
      <w:sz w:val="18"/>
      <w:lang w:eastAsia="fr-FR" w:bidi="en-US"/>
    </w:rPr>
  </w:style>
  <w:style w:type="character" w:customStyle="1" w:styleId="rfrencesChar">
    <w:name w:val="références Char"/>
    <w:link w:val="rfrences"/>
    <w:rsid w:val="000860F1"/>
    <w:rPr>
      <w:rFonts w:ascii="Söhne" w:hAnsi="Söhne"/>
      <w:kern w:val="2"/>
      <w:sz w:val="18"/>
      <w:szCs w:val="22"/>
      <w:lang w:val="fr-FR" w:eastAsia="fr-FR" w:bidi="en-US"/>
      <w14:ligatures w14:val="standardContextual"/>
    </w:rPr>
  </w:style>
  <w:style w:type="paragraph" w:styleId="NoSpacing">
    <w:name w:val="No Spacing"/>
    <w:uiPriority w:val="1"/>
    <w:qFormat/>
    <w:rsid w:val="00905573"/>
    <w:rPr>
      <w:rFonts w:asciiTheme="minorHAnsi" w:eastAsiaTheme="minorHAnsi" w:hAnsiTheme="minorHAnsi" w:cstheme="minorBidi"/>
      <w:sz w:val="22"/>
      <w:szCs w:val="22"/>
      <w:lang w:val="en-NZ" w:eastAsia="en-US"/>
    </w:rPr>
  </w:style>
  <w:style w:type="paragraph" w:customStyle="1" w:styleId="1110">
    <w:name w:val="1.1.1."/>
    <w:basedOn w:val="Normal"/>
    <w:rsid w:val="00EF1E6A"/>
    <w:pPr>
      <w:spacing w:after="120" w:line="240" w:lineRule="auto"/>
      <w:ind w:left="1134" w:hanging="567"/>
      <w:jc w:val="both"/>
    </w:pPr>
    <w:rPr>
      <w:rFonts w:ascii="Söhne Kräftig" w:eastAsia="Times New Roman" w:hAnsi="Söhne Kräftig" w:cs="Times New Roman"/>
      <w:bCs/>
      <w:kern w:val="0"/>
      <w:sz w:val="20"/>
      <w:lang w:val="en-GB" w:eastAsia="fr-FR"/>
      <w14:ligatures w14:val="none"/>
    </w:rPr>
  </w:style>
  <w:style w:type="table" w:styleId="LightShading-Accent1">
    <w:name w:val="Light Shading Accent 1"/>
    <w:basedOn w:val="TableNormal"/>
    <w:uiPriority w:val="60"/>
    <w:rsid w:val="00EF1E6A"/>
    <w:rPr>
      <w:rFonts w:asciiTheme="minorHAnsi" w:eastAsiaTheme="minorEastAsia" w:hAnsiTheme="minorHAnsi" w:cstheme="minorBidi"/>
      <w:color w:val="365F91" w:themeColor="accent1" w:themeShade="BF"/>
      <w:sz w:val="22"/>
      <w:szCs w:val="22"/>
      <w:lang w:val="nb-NO" w:eastAsia="nb-NO"/>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0482257">
      <w:bodyDiv w:val="1"/>
      <w:marLeft w:val="0"/>
      <w:marRight w:val="0"/>
      <w:marTop w:val="0"/>
      <w:marBottom w:val="0"/>
      <w:divBdr>
        <w:top w:val="none" w:sz="0" w:space="0" w:color="auto"/>
        <w:left w:val="none" w:sz="0" w:space="0" w:color="auto"/>
        <w:bottom w:val="none" w:sz="0" w:space="0" w:color="auto"/>
        <w:right w:val="none" w:sz="0" w:space="0" w:color="auto"/>
      </w:divBdr>
    </w:div>
    <w:div w:id="525339152">
      <w:bodyDiv w:val="1"/>
      <w:marLeft w:val="0"/>
      <w:marRight w:val="0"/>
      <w:marTop w:val="0"/>
      <w:marBottom w:val="0"/>
      <w:divBdr>
        <w:top w:val="none" w:sz="0" w:space="0" w:color="auto"/>
        <w:left w:val="none" w:sz="0" w:space="0" w:color="auto"/>
        <w:bottom w:val="none" w:sz="0" w:space="0" w:color="auto"/>
        <w:right w:val="none" w:sz="0" w:space="0" w:color="auto"/>
      </w:divBdr>
      <w:divsChild>
        <w:div w:id="1359968045">
          <w:marLeft w:val="0"/>
          <w:marRight w:val="1"/>
          <w:marTop w:val="0"/>
          <w:marBottom w:val="0"/>
          <w:divBdr>
            <w:top w:val="none" w:sz="0" w:space="0" w:color="auto"/>
            <w:left w:val="none" w:sz="0" w:space="0" w:color="auto"/>
            <w:bottom w:val="none" w:sz="0" w:space="0" w:color="auto"/>
            <w:right w:val="none" w:sz="0" w:space="0" w:color="auto"/>
          </w:divBdr>
          <w:divsChild>
            <w:div w:id="748624353">
              <w:marLeft w:val="0"/>
              <w:marRight w:val="0"/>
              <w:marTop w:val="0"/>
              <w:marBottom w:val="0"/>
              <w:divBdr>
                <w:top w:val="none" w:sz="0" w:space="0" w:color="auto"/>
                <w:left w:val="none" w:sz="0" w:space="0" w:color="auto"/>
                <w:bottom w:val="none" w:sz="0" w:space="0" w:color="auto"/>
                <w:right w:val="none" w:sz="0" w:space="0" w:color="auto"/>
              </w:divBdr>
              <w:divsChild>
                <w:div w:id="1390882997">
                  <w:marLeft w:val="0"/>
                  <w:marRight w:val="1"/>
                  <w:marTop w:val="0"/>
                  <w:marBottom w:val="0"/>
                  <w:divBdr>
                    <w:top w:val="none" w:sz="0" w:space="0" w:color="auto"/>
                    <w:left w:val="none" w:sz="0" w:space="0" w:color="auto"/>
                    <w:bottom w:val="none" w:sz="0" w:space="0" w:color="auto"/>
                    <w:right w:val="none" w:sz="0" w:space="0" w:color="auto"/>
                  </w:divBdr>
                  <w:divsChild>
                    <w:div w:id="1410158743">
                      <w:marLeft w:val="0"/>
                      <w:marRight w:val="0"/>
                      <w:marTop w:val="0"/>
                      <w:marBottom w:val="0"/>
                      <w:divBdr>
                        <w:top w:val="none" w:sz="0" w:space="0" w:color="auto"/>
                        <w:left w:val="none" w:sz="0" w:space="0" w:color="auto"/>
                        <w:bottom w:val="none" w:sz="0" w:space="0" w:color="auto"/>
                        <w:right w:val="none" w:sz="0" w:space="0" w:color="auto"/>
                      </w:divBdr>
                      <w:divsChild>
                        <w:div w:id="283970266">
                          <w:marLeft w:val="0"/>
                          <w:marRight w:val="0"/>
                          <w:marTop w:val="0"/>
                          <w:marBottom w:val="0"/>
                          <w:divBdr>
                            <w:top w:val="none" w:sz="0" w:space="0" w:color="auto"/>
                            <w:left w:val="none" w:sz="0" w:space="0" w:color="auto"/>
                            <w:bottom w:val="none" w:sz="0" w:space="0" w:color="auto"/>
                            <w:right w:val="none" w:sz="0" w:space="0" w:color="auto"/>
                          </w:divBdr>
                          <w:divsChild>
                            <w:div w:id="2089495806">
                              <w:marLeft w:val="0"/>
                              <w:marRight w:val="0"/>
                              <w:marTop w:val="120"/>
                              <w:marBottom w:val="360"/>
                              <w:divBdr>
                                <w:top w:val="none" w:sz="0" w:space="0" w:color="auto"/>
                                <w:left w:val="none" w:sz="0" w:space="0" w:color="auto"/>
                                <w:bottom w:val="none" w:sz="0" w:space="0" w:color="auto"/>
                                <w:right w:val="none" w:sz="0" w:space="0" w:color="auto"/>
                              </w:divBdr>
                              <w:divsChild>
                                <w:div w:id="831917941">
                                  <w:marLeft w:val="420"/>
                                  <w:marRight w:val="0"/>
                                  <w:marTop w:val="0"/>
                                  <w:marBottom w:val="0"/>
                                  <w:divBdr>
                                    <w:top w:val="none" w:sz="0" w:space="0" w:color="auto"/>
                                    <w:left w:val="none" w:sz="0" w:space="0" w:color="auto"/>
                                    <w:bottom w:val="none" w:sz="0" w:space="0" w:color="auto"/>
                                    <w:right w:val="none" w:sz="0" w:space="0" w:color="auto"/>
                                  </w:divBdr>
                                  <w:divsChild>
                                    <w:div w:id="374624430">
                                      <w:marLeft w:val="0"/>
                                      <w:marRight w:val="0"/>
                                      <w:marTop w:val="0"/>
                                      <w:marBottom w:val="0"/>
                                      <w:divBdr>
                                        <w:top w:val="none" w:sz="0" w:space="0" w:color="auto"/>
                                        <w:left w:val="none" w:sz="0" w:space="0" w:color="auto"/>
                                        <w:bottom w:val="none" w:sz="0" w:space="0" w:color="auto"/>
                                        <w:right w:val="none" w:sz="0" w:space="0" w:color="auto"/>
                                      </w:divBdr>
                                      <w:divsChild>
                                        <w:div w:id="3986929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 w:id="956789178">
      <w:bodyDiv w:val="1"/>
      <w:marLeft w:val="0"/>
      <w:marRight w:val="0"/>
      <w:marTop w:val="0"/>
      <w:marBottom w:val="0"/>
      <w:divBdr>
        <w:top w:val="none" w:sz="0" w:space="0" w:color="auto"/>
        <w:left w:val="none" w:sz="0" w:space="0" w:color="auto"/>
        <w:bottom w:val="none" w:sz="0" w:space="0" w:color="auto"/>
        <w:right w:val="none" w:sz="0" w:space="0" w:color="auto"/>
      </w:divBdr>
    </w:div>
    <w:div w:id="1081607922">
      <w:bodyDiv w:val="1"/>
      <w:marLeft w:val="0"/>
      <w:marRight w:val="0"/>
      <w:marTop w:val="0"/>
      <w:marBottom w:val="0"/>
      <w:divBdr>
        <w:top w:val="none" w:sz="0" w:space="0" w:color="auto"/>
        <w:left w:val="none" w:sz="0" w:space="0" w:color="auto"/>
        <w:bottom w:val="none" w:sz="0" w:space="0" w:color="auto"/>
        <w:right w:val="none" w:sz="0" w:space="0" w:color="auto"/>
      </w:divBdr>
    </w:div>
    <w:div w:id="1139688682">
      <w:bodyDiv w:val="1"/>
      <w:marLeft w:val="0"/>
      <w:marRight w:val="0"/>
      <w:marTop w:val="0"/>
      <w:marBottom w:val="0"/>
      <w:divBdr>
        <w:top w:val="none" w:sz="0" w:space="0" w:color="auto"/>
        <w:left w:val="none" w:sz="0" w:space="0" w:color="auto"/>
        <w:bottom w:val="none" w:sz="0" w:space="0" w:color="auto"/>
        <w:right w:val="none" w:sz="0" w:space="0" w:color="auto"/>
      </w:divBdr>
      <w:divsChild>
        <w:div w:id="474301149">
          <w:marLeft w:val="0"/>
          <w:marRight w:val="0"/>
          <w:marTop w:val="0"/>
          <w:marBottom w:val="0"/>
          <w:divBdr>
            <w:top w:val="none" w:sz="0" w:space="0" w:color="auto"/>
            <w:left w:val="none" w:sz="0" w:space="0" w:color="auto"/>
            <w:bottom w:val="none" w:sz="0" w:space="0" w:color="auto"/>
            <w:right w:val="none" w:sz="0" w:space="0" w:color="auto"/>
          </w:divBdr>
          <w:divsChild>
            <w:div w:id="2026319215">
              <w:marLeft w:val="0"/>
              <w:marRight w:val="0"/>
              <w:marTop w:val="0"/>
              <w:marBottom w:val="0"/>
              <w:divBdr>
                <w:top w:val="none" w:sz="0" w:space="0" w:color="auto"/>
                <w:left w:val="none" w:sz="0" w:space="0" w:color="auto"/>
                <w:bottom w:val="none" w:sz="0" w:space="0" w:color="auto"/>
                <w:right w:val="none" w:sz="0" w:space="0" w:color="auto"/>
              </w:divBdr>
              <w:divsChild>
                <w:div w:id="74019547">
                  <w:marLeft w:val="0"/>
                  <w:marRight w:val="0"/>
                  <w:marTop w:val="0"/>
                  <w:marBottom w:val="0"/>
                  <w:divBdr>
                    <w:top w:val="none" w:sz="0" w:space="0" w:color="auto"/>
                    <w:left w:val="none" w:sz="0" w:space="0" w:color="auto"/>
                    <w:bottom w:val="none" w:sz="0" w:space="0" w:color="auto"/>
                    <w:right w:val="none" w:sz="0" w:space="0" w:color="auto"/>
                  </w:divBdr>
                  <w:divsChild>
                    <w:div w:id="2064283146">
                      <w:marLeft w:val="0"/>
                      <w:marRight w:val="0"/>
                      <w:marTop w:val="0"/>
                      <w:marBottom w:val="0"/>
                      <w:divBdr>
                        <w:top w:val="none" w:sz="0" w:space="0" w:color="auto"/>
                        <w:left w:val="none" w:sz="0" w:space="0" w:color="auto"/>
                        <w:bottom w:val="none" w:sz="0" w:space="0" w:color="auto"/>
                        <w:right w:val="none" w:sz="0" w:space="0" w:color="auto"/>
                      </w:divBdr>
                      <w:divsChild>
                        <w:div w:id="1977025533">
                          <w:marLeft w:val="0"/>
                          <w:marRight w:val="0"/>
                          <w:marTop w:val="0"/>
                          <w:marBottom w:val="0"/>
                          <w:divBdr>
                            <w:top w:val="none" w:sz="0" w:space="0" w:color="auto"/>
                            <w:left w:val="none" w:sz="0" w:space="0" w:color="auto"/>
                            <w:bottom w:val="none" w:sz="0" w:space="0" w:color="auto"/>
                            <w:right w:val="none" w:sz="0" w:space="0" w:color="auto"/>
                          </w:divBdr>
                          <w:divsChild>
                            <w:div w:id="1518351283">
                              <w:marLeft w:val="0"/>
                              <w:marRight w:val="0"/>
                              <w:marTop w:val="0"/>
                              <w:marBottom w:val="0"/>
                              <w:divBdr>
                                <w:top w:val="none" w:sz="0" w:space="0" w:color="auto"/>
                                <w:left w:val="none" w:sz="0" w:space="0" w:color="auto"/>
                                <w:bottom w:val="none" w:sz="0" w:space="0" w:color="auto"/>
                                <w:right w:val="none" w:sz="0" w:space="0" w:color="auto"/>
                              </w:divBdr>
                              <w:divsChild>
                                <w:div w:id="1957519562">
                                  <w:marLeft w:val="0"/>
                                  <w:marRight w:val="0"/>
                                  <w:marTop w:val="0"/>
                                  <w:marBottom w:val="0"/>
                                  <w:divBdr>
                                    <w:top w:val="none" w:sz="0" w:space="0" w:color="auto"/>
                                    <w:left w:val="none" w:sz="0" w:space="0" w:color="auto"/>
                                    <w:bottom w:val="none" w:sz="0" w:space="0" w:color="auto"/>
                                    <w:right w:val="none" w:sz="0" w:space="0" w:color="auto"/>
                                  </w:divBdr>
                                  <w:divsChild>
                                    <w:div w:id="3090997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711419501">
      <w:bodyDiv w:val="1"/>
      <w:marLeft w:val="0"/>
      <w:marRight w:val="0"/>
      <w:marTop w:val="0"/>
      <w:marBottom w:val="0"/>
      <w:divBdr>
        <w:top w:val="none" w:sz="0" w:space="0" w:color="auto"/>
        <w:left w:val="none" w:sz="0" w:space="0" w:color="auto"/>
        <w:bottom w:val="none" w:sz="0" w:space="0" w:color="auto"/>
        <w:right w:val="none" w:sz="0" w:space="0" w:color="auto"/>
      </w:divBdr>
      <w:divsChild>
        <w:div w:id="106240862">
          <w:marLeft w:val="0"/>
          <w:marRight w:val="0"/>
          <w:marTop w:val="0"/>
          <w:marBottom w:val="0"/>
          <w:divBdr>
            <w:top w:val="none" w:sz="0" w:space="0" w:color="auto"/>
            <w:left w:val="none" w:sz="0" w:space="0" w:color="auto"/>
            <w:bottom w:val="none" w:sz="0" w:space="0" w:color="auto"/>
            <w:right w:val="none" w:sz="0" w:space="0" w:color="auto"/>
          </w:divBdr>
        </w:div>
        <w:div w:id="375815981">
          <w:marLeft w:val="0"/>
          <w:marRight w:val="0"/>
          <w:marTop w:val="0"/>
          <w:marBottom w:val="0"/>
          <w:divBdr>
            <w:top w:val="none" w:sz="0" w:space="0" w:color="auto"/>
            <w:left w:val="none" w:sz="0" w:space="0" w:color="auto"/>
            <w:bottom w:val="none" w:sz="0" w:space="0" w:color="auto"/>
            <w:right w:val="none" w:sz="0" w:space="0" w:color="auto"/>
          </w:divBdr>
        </w:div>
      </w:divsChild>
    </w:div>
    <w:div w:id="1979148487">
      <w:bodyDiv w:val="1"/>
      <w:marLeft w:val="0"/>
      <w:marRight w:val="0"/>
      <w:marTop w:val="0"/>
      <w:marBottom w:val="0"/>
      <w:divBdr>
        <w:top w:val="none" w:sz="0" w:space="0" w:color="auto"/>
        <w:left w:val="none" w:sz="0" w:space="0" w:color="auto"/>
        <w:bottom w:val="none" w:sz="0" w:space="0" w:color="auto"/>
        <w:right w:val="none" w:sz="0" w:space="0" w:color="auto"/>
      </w:divBdr>
      <w:divsChild>
        <w:div w:id="845634713">
          <w:marLeft w:val="0"/>
          <w:marRight w:val="0"/>
          <w:marTop w:val="0"/>
          <w:marBottom w:val="0"/>
          <w:divBdr>
            <w:top w:val="none" w:sz="0" w:space="0" w:color="auto"/>
            <w:left w:val="none" w:sz="0" w:space="0" w:color="auto"/>
            <w:bottom w:val="none" w:sz="0" w:space="0" w:color="auto"/>
            <w:right w:val="none" w:sz="0" w:space="0" w:color="auto"/>
          </w:divBdr>
        </w:div>
        <w:div w:id="978270797">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microsoft.com/office/2016/09/relationships/commentsIds" Target="commentsIds.xml"/><Relationship Id="rId26"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hyperlink" Target="https://klif.uu.nl/cfvcatch" TargetMode="External"/><Relationship Id="rId7" Type="http://schemas.openxmlformats.org/officeDocument/2006/relationships/customXml" Target="../customXml/item7.xml"/><Relationship Id="rId12" Type="http://schemas.openxmlformats.org/officeDocument/2006/relationships/footnotes" Target="footnotes.xml"/><Relationship Id="rId17" Type="http://schemas.microsoft.com/office/2011/relationships/commentsExtended" Target="commentsExtended.xml"/><Relationship Id="rId25"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comments" Target="comments.xml"/><Relationship Id="rId20" Type="http://schemas.openxmlformats.org/officeDocument/2006/relationships/hyperlink" Target="https://klif.uu.nl/cfvcatch" TargetMode="External"/><Relationship Id="rId29"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header" Target="header2.xml"/><Relationship Id="rId5" Type="http://schemas.openxmlformats.org/officeDocument/2006/relationships/customXml" Target="../customXml/item5.xml"/><Relationship Id="rId15" Type="http://schemas.openxmlformats.org/officeDocument/2006/relationships/hyperlink" Target="https://lpsn.dsmz.de/search?word=campylobacter" TargetMode="External"/><Relationship Id="rId23" Type="http://schemas.openxmlformats.org/officeDocument/2006/relationships/header" Target="header1.xml"/><Relationship Id="rId28" Type="http://schemas.openxmlformats.org/officeDocument/2006/relationships/footer" Target="footer3.xml"/><Relationship Id="rId10" Type="http://schemas.openxmlformats.org/officeDocument/2006/relationships/settings" Target="settings.xml"/><Relationship Id="rId19" Type="http://schemas.microsoft.com/office/2018/08/relationships/commentsExtensible" Target="commentsExtensible.xml"/><Relationship Id="rId3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yperlink" Target="http://www.bacterio.net/campylobacter.html" TargetMode="External"/><Relationship Id="rId22" Type="http://schemas.openxmlformats.org/officeDocument/2006/relationships/hyperlink" Target="http://www.ncbi.nlm.nih.gov/pubmed?term=Brooks%20BW%5BAuthor%5D&amp;cauthor=true&amp;cauthor_uid=15381269" TargetMode="External"/><Relationship Id="rId27" Type="http://schemas.openxmlformats.org/officeDocument/2006/relationships/header" Target="header3.xml"/><Relationship Id="rId30" Type="http://schemas.microsoft.com/office/2011/relationships/people" Target="people.xml"/></Relationships>
</file>

<file path=word/_rels/settings.xml.rels><?xml version="1.0" encoding="UTF-8" standalone="yes"?>
<Relationships xmlns="http://schemas.openxmlformats.org/package/2006/relationships"><Relationship Id="rId1" Type="http://schemas.openxmlformats.org/officeDocument/2006/relationships/attachedTemplate" Target="file:///C:\WINWORD\MANUAL96.DOT" TargetMode="External"/></Relationships>
</file>

<file path=word/theme/theme1.xml><?xml version="1.0" encoding="utf-8"?>
<a:theme xmlns:a="http://schemas.openxmlformats.org/drawingml/2006/main" name="Thèm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57e13f91-09d4-4dbe-a141-654782fe49f7">
      <Terms xmlns="http://schemas.microsoft.com/office/infopath/2007/PartnerControls"/>
    </lcf76f155ced4ddcb4097134ff3c332f>
    <TaxCatchAll xmlns="0725ab1f-942d-4dac-877f-91695486d0b7" xsi:nil="true"/>
    <_ip_UnifiedCompliancePolicyUIAction xmlns="http://schemas.microsoft.com/sharepoint/v3" xsi:nil="true"/>
    <_ip_UnifiedCompliancePolicyProperties xmlns="http://schemas.microsoft.com/sharepoint/v3" xsi:nil="true"/>
  </documentManagement>
</p:propertie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ct:contentTypeSchema xmlns:ct="http://schemas.microsoft.com/office/2006/metadata/contentType" xmlns:ma="http://schemas.microsoft.com/office/2006/metadata/properties/metaAttributes" ct:_="" ma:_="" ma:contentTypeName="Document" ma:contentTypeID="0x010100E2DA2C481A7EDD4887CAC7B4F1D02F61" ma:contentTypeVersion="21" ma:contentTypeDescription="Create a new document." ma:contentTypeScope="" ma:versionID="573d40c0f3ce54836635258fb359b373">
  <xsd:schema xmlns:xsd="http://www.w3.org/2001/XMLSchema" xmlns:xs="http://www.w3.org/2001/XMLSchema" xmlns:p="http://schemas.microsoft.com/office/2006/metadata/properties" xmlns:ns1="http://schemas.microsoft.com/sharepoint/v3" xmlns:ns2="57e13f91-09d4-4dbe-a141-654782fe49f7" xmlns:ns3="0725ab1f-942d-4dac-877f-91695486d0b7" targetNamespace="http://schemas.microsoft.com/office/2006/metadata/properties" ma:root="true" ma:fieldsID="b6f3e9e6e21eee808e89c09a022dd1b6" ns1:_="" ns2:_="" ns3:_="">
    <xsd:import namespace="http://schemas.microsoft.com/sharepoint/v3"/>
    <xsd:import namespace="57e13f91-09d4-4dbe-a141-654782fe49f7"/>
    <xsd:import namespace="0725ab1f-942d-4dac-877f-91695486d0b7"/>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3:SharedWithUsers" minOccurs="0"/>
                <xsd:element ref="ns3:SharedWithDetails" minOccurs="0"/>
                <xsd:element ref="ns1:_ip_UnifiedCompliancePolicyProperties" minOccurs="0"/>
                <xsd:element ref="ns1:_ip_UnifiedCompliancePolicyUIAction" minOccurs="0"/>
                <xsd:element ref="ns2:MediaServiceSearchProperties" minOccurs="0"/>
                <xsd:element ref="ns2:MediaServiceDateTake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9" nillable="true" ma:displayName="Unified Compliance Policy Properties" ma:hidden="true" ma:internalName="_ip_UnifiedCompliancePolicyProperties">
      <xsd:simpleType>
        <xsd:restriction base="dms:Note"/>
      </xsd:simpleType>
    </xsd:element>
    <xsd:element name="_ip_UnifiedCompliancePolicyUIAction" ma:index="20"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7e13f91-09d4-4dbe-a141-654782fe49f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lcf76f155ced4ddcb4097134ff3c332f" ma:index="12" nillable="true" ma:taxonomy="true" ma:internalName="lcf76f155ced4ddcb4097134ff3c332f" ma:taxonomyFieldName="MediaServiceImageTags" ma:displayName="Image Tags" ma:readOnly="false" ma:fieldId="{5cf76f15-5ced-4ddc-b409-7134ff3c332f}" ma:taxonomyMulti="true" ma:sspId="8ff62593-b918-4deb-ac08-0d74ac0cc7e6" ma:termSetId="09814cd3-568e-fe90-9814-8d621ff8fb84" ma:anchorId="fba54fb3-c3e1-fe81-a776-ca4b69148c4d" ma:open="true" ma:isKeyword="false">
      <xsd:complexType>
        <xsd:sequence>
          <xsd:element ref="pc:Terms" minOccurs="0" maxOccurs="1"/>
        </xsd:sequence>
      </xsd:complex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DateTaken" ma:index="22" nillable="true" ma:displayName="MediaServiceDateTaken" ma:hidden="true" ma:indexed="true" ma:internalName="MediaServiceDateTaken" ma:readOnly="true">
      <xsd:simpleType>
        <xsd:restriction base="dms:Text"/>
      </xsd:simpleType>
    </xsd:element>
    <xsd:element name="MediaLengthInSeconds" ma:index="23"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725ab1f-942d-4dac-877f-91695486d0b7" elementFormDefault="qualified">
    <xsd:import namespace="http://schemas.microsoft.com/office/2006/documentManagement/types"/>
    <xsd:import namespace="http://schemas.microsoft.com/office/infopath/2007/PartnerControls"/>
    <xsd:element name="TaxCatchAll" ma:index="13" nillable="true" ma:displayName="Taxonomy Catch All Column" ma:hidden="true" ma:list="{c46a6abe-86de-4f30-8326-a23d031bc7e0}" ma:internalName="TaxCatchAll" ma:showField="CatchAllData" ma:web="0725ab1f-942d-4dac-877f-91695486d0b7">
      <xsd:complexType>
        <xsd:complexContent>
          <xsd:extension base="dms:MultiChoiceLookup">
            <xsd:sequence>
              <xsd:element name="Value" type="dms:Lookup" maxOccurs="unbounded" minOccurs="0" nillable="true"/>
            </xsd:sequence>
          </xsd:extension>
        </xsd:complexContent>
      </xsd:complexType>
    </xsd:element>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4431828-7CF8-4B0D-A38F-96630A028BBA}">
  <ds:schemaRefs>
    <ds:schemaRef ds:uri="http://schemas.openxmlformats.org/officeDocument/2006/bibliography"/>
  </ds:schemaRefs>
</ds:datastoreItem>
</file>

<file path=customXml/itemProps2.xml><?xml version="1.0" encoding="utf-8"?>
<ds:datastoreItem xmlns:ds="http://schemas.openxmlformats.org/officeDocument/2006/customXml" ds:itemID="{D26609FC-B031-417D-A62A-B33B1AFE1769}">
  <ds:schemaRefs>
    <ds:schemaRef ds:uri="http://schemas.openxmlformats.org/officeDocument/2006/bibliography"/>
  </ds:schemaRefs>
</ds:datastoreItem>
</file>

<file path=customXml/itemProps3.xml><?xml version="1.0" encoding="utf-8"?>
<ds:datastoreItem xmlns:ds="http://schemas.openxmlformats.org/officeDocument/2006/customXml" ds:itemID="{5D3C2B61-E8E8-4C45-9FCC-60B9817CB78C}">
  <ds:schemaRefs>
    <ds:schemaRef ds:uri="605092c5-56bb-4ca7-9d78-1e52ec73f2b1"/>
    <ds:schemaRef ds:uri="http://purl.org/dc/elements/1.1/"/>
    <ds:schemaRef ds:uri="http://schemas.microsoft.com/office/2006/documentManagement/types"/>
    <ds:schemaRef ds:uri="http://schemas.microsoft.com/office/infopath/2007/PartnerControls"/>
    <ds:schemaRef ds:uri="http://schemas.openxmlformats.org/package/2006/metadata/core-properties"/>
    <ds:schemaRef ds:uri="http://purl.org/dc/dcmitype/"/>
    <ds:schemaRef ds:uri="http://schemas.microsoft.com/office/2006/metadata/properties"/>
    <ds:schemaRef ds:uri="35464ca5-5ac9-44ca-a2c5-f63974a9d1a0"/>
    <ds:schemaRef ds:uri="http://www.w3.org/XML/1998/namespace"/>
    <ds:schemaRef ds:uri="http://purl.org/dc/terms/"/>
  </ds:schemaRefs>
</ds:datastoreItem>
</file>

<file path=customXml/itemProps4.xml><?xml version="1.0" encoding="utf-8"?>
<ds:datastoreItem xmlns:ds="http://schemas.openxmlformats.org/officeDocument/2006/customXml" ds:itemID="{D052109A-1CD8-4842-BC7C-D0E1E5B95E84}">
  <ds:schemaRefs>
    <ds:schemaRef ds:uri="http://schemas.openxmlformats.org/officeDocument/2006/bibliography"/>
  </ds:schemaRefs>
</ds:datastoreItem>
</file>

<file path=customXml/itemProps5.xml><?xml version="1.0" encoding="utf-8"?>
<ds:datastoreItem xmlns:ds="http://schemas.openxmlformats.org/officeDocument/2006/customXml" ds:itemID="{4031066B-5CA8-41CD-B566-C94C67A7DCEA}"/>
</file>

<file path=customXml/itemProps6.xml><?xml version="1.0" encoding="utf-8"?>
<ds:datastoreItem xmlns:ds="http://schemas.openxmlformats.org/officeDocument/2006/customXml" ds:itemID="{13F2BF20-10A5-44B4-9E14-841B4DC51AE6}">
  <ds:schemaRefs>
    <ds:schemaRef ds:uri="http://schemas.openxmlformats.org/officeDocument/2006/bibliography"/>
  </ds:schemaRefs>
</ds:datastoreItem>
</file>

<file path=customXml/itemProps7.xml><?xml version="1.0" encoding="utf-8"?>
<ds:datastoreItem xmlns:ds="http://schemas.openxmlformats.org/officeDocument/2006/customXml" ds:itemID="{54A85244-9D44-4CBB-B4D6-ECBA1611A8DF}">
  <ds:schemaRefs>
    <ds:schemaRef ds:uri="http://schemas.microsoft.com/sharepoint/v3/contenttype/forms"/>
  </ds:schemaRefs>
</ds:datastoreItem>
</file>

<file path=docMetadata/LabelInfo.xml><?xml version="1.0" encoding="utf-8"?>
<clbl:labelList xmlns:clbl="http://schemas.microsoft.com/office/2020/mipLabelMetadata">
  <clbl:label id="{ed5b36e7-01ee-4ebc-867e-e03cfa0d4697}" enabled="0" method="" siteId="{ed5b36e7-01ee-4ebc-867e-e03cfa0d4697}" removed="1"/>
</clbl:labelList>
</file>

<file path=docProps/app.xml><?xml version="1.0" encoding="utf-8"?>
<Properties xmlns="http://schemas.openxmlformats.org/officeDocument/2006/extended-properties" xmlns:vt="http://schemas.openxmlformats.org/officeDocument/2006/docPropsVTypes">
  <Template>MANUAL96</Template>
  <TotalTime>9</TotalTime>
  <Pages>14</Pages>
  <Words>7885</Words>
  <Characters>43710</Characters>
  <Application>Microsoft Office Word</Application>
  <DocSecurity>0</DocSecurity>
  <Lines>753</Lines>
  <Paragraphs>393</Paragraphs>
  <ScaleCrop>false</ScaleCrop>
  <Company>HP</Company>
  <LinksUpToDate>false</LinksUpToDate>
  <CharactersWithSpaces>51202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Bovine gen campy</dc:title>
  <dc:subject>arial/trait</dc:subject>
  <dc:creator>sara</dc:creator>
  <cp:keywords/>
  <cp:lastModifiedBy>Miles, Laura - MRP-APHIS</cp:lastModifiedBy>
  <cp:revision>13</cp:revision>
  <cp:lastPrinted>2021-06-15T05:40:00Z</cp:lastPrinted>
  <dcterms:created xsi:type="dcterms:W3CDTF">2025-12-23T04:09:00Z</dcterms:created>
  <dcterms:modified xsi:type="dcterms:W3CDTF">2025-12-23T04:19:00Z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nCUserId">
    <vt:lpwstr>11419</vt:lpwstr>
  </property>
  <property fmtid="{D5CDD505-2E9C-101B-9397-08002B2CF9AE}" pid="3" name="WnCSubscriberId">
    <vt:lpwstr>3815</vt:lpwstr>
  </property>
  <property fmtid="{D5CDD505-2E9C-101B-9397-08002B2CF9AE}" pid="4" name="WnCOutputStyleId">
    <vt:lpwstr>565</vt:lpwstr>
  </property>
  <property fmtid="{D5CDD505-2E9C-101B-9397-08002B2CF9AE}" pid="5" name="RWProductId">
    <vt:lpwstr>WnC</vt:lpwstr>
  </property>
  <property fmtid="{D5CDD505-2E9C-101B-9397-08002B2CF9AE}" pid="6" name="WnCUser">
    <vt:lpwstr>blooi103_3815</vt:lpwstr>
  </property>
  <property fmtid="{D5CDD505-2E9C-101B-9397-08002B2CF9AE}" pid="7" name="WnC4Folder">
    <vt:lpwstr/>
  </property>
  <property fmtid="{D5CDD505-2E9C-101B-9397-08002B2CF9AE}" pid="8" name="ContentTypeId">
    <vt:lpwstr>0x010100E2DA2C481A7EDD4887CAC7B4F1D02F61</vt:lpwstr>
  </property>
  <property fmtid="{D5CDD505-2E9C-101B-9397-08002B2CF9AE}" pid="9" name="MediaServiceImageTags">
    <vt:lpwstr/>
  </property>
  <property fmtid="{D5CDD505-2E9C-101B-9397-08002B2CF9AE}" pid="10" name="Order">
    <vt:r8>192800</vt:r8>
  </property>
  <property fmtid="{D5CDD505-2E9C-101B-9397-08002B2CF9AE}" pid="11" name="xd_Signature">
    <vt:bool>false</vt:bool>
  </property>
  <property fmtid="{D5CDD505-2E9C-101B-9397-08002B2CF9AE}" pid="12" name="xd_ProgID">
    <vt:lpwstr/>
  </property>
  <property fmtid="{D5CDD505-2E9C-101B-9397-08002B2CF9AE}" pid="13" name="ComplianceAssetId">
    <vt:lpwstr/>
  </property>
  <property fmtid="{D5CDD505-2E9C-101B-9397-08002B2CF9AE}" pid="14" name="TemplateUrl">
    <vt:lpwstr/>
  </property>
  <property fmtid="{D5CDD505-2E9C-101B-9397-08002B2CF9AE}" pid="15" name="_ExtendedDescription">
    <vt:lpwstr/>
  </property>
  <property fmtid="{D5CDD505-2E9C-101B-9397-08002B2CF9AE}" pid="16" name="TriggerFlowInfo">
    <vt:lpwstr/>
  </property>
</Properties>
</file>