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49"/>
  </p:notesMasterIdLst>
  <p:sldIdLst>
    <p:sldId id="258" r:id="rId6"/>
    <p:sldId id="444" r:id="rId7"/>
    <p:sldId id="457" r:id="rId8"/>
    <p:sldId id="442" r:id="rId9"/>
    <p:sldId id="446" r:id="rId10"/>
    <p:sldId id="420" r:id="rId11"/>
    <p:sldId id="288" r:id="rId12"/>
    <p:sldId id="260" r:id="rId13"/>
    <p:sldId id="317" r:id="rId14"/>
    <p:sldId id="313" r:id="rId15"/>
    <p:sldId id="297" r:id="rId16"/>
    <p:sldId id="452" r:id="rId17"/>
    <p:sldId id="315" r:id="rId18"/>
    <p:sldId id="298" r:id="rId19"/>
    <p:sldId id="314" r:id="rId20"/>
    <p:sldId id="453" r:id="rId21"/>
    <p:sldId id="299" r:id="rId22"/>
    <p:sldId id="454" r:id="rId23"/>
    <p:sldId id="447" r:id="rId24"/>
    <p:sldId id="445" r:id="rId25"/>
    <p:sldId id="267" r:id="rId26"/>
    <p:sldId id="437" r:id="rId27"/>
    <p:sldId id="280" r:id="rId28"/>
    <p:sldId id="316" r:id="rId29"/>
    <p:sldId id="319" r:id="rId30"/>
    <p:sldId id="423" r:id="rId31"/>
    <p:sldId id="424" r:id="rId32"/>
    <p:sldId id="448" r:id="rId33"/>
    <p:sldId id="318" r:id="rId34"/>
    <p:sldId id="425" r:id="rId35"/>
    <p:sldId id="426" r:id="rId36"/>
    <p:sldId id="428" r:id="rId37"/>
    <p:sldId id="427" r:id="rId38"/>
    <p:sldId id="450" r:id="rId39"/>
    <p:sldId id="311" r:id="rId40"/>
    <p:sldId id="422" r:id="rId41"/>
    <p:sldId id="456" r:id="rId42"/>
    <p:sldId id="290" r:id="rId43"/>
    <p:sldId id="498" r:id="rId44"/>
    <p:sldId id="274" r:id="rId45"/>
    <p:sldId id="455" r:id="rId46"/>
    <p:sldId id="291" r:id="rId47"/>
    <p:sldId id="29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36301-2F6C-515C-C010-16264E2ED448}" name="Kelsey Bakken" initials="KB" userId="S::Kelsey.Bakken2@usda.gov::b5ae2f4a-04a5-433b-aa1c-c2396ef3923c" providerId="AD"/>
  <p188:author id="{37B72B29-9F83-775D-8201-82977C4A3BF9}" name="Carey, Chelsea - MRP-APHIS" initials="CM" userId="S::chelsea.m.carey@usda.gov::3f3d3c0b-e1e5-48ed-8311-14c3b57d97eb" providerId="AD"/>
  <p188:author id="{E5CC914A-CBF7-1EA3-B154-CBBFB7AD33A2}" name="Bakken-Bice , Kelsey - MRP-APHIS" initials="KB" userId="Bakken-Bice , Kelsey - MRP-APHIS" providerId="None"/>
  <p188:author id="{1C530C67-9222-5AE7-A57A-B0A1AC74B6E0}" name="Bakken, Kelsey - MRP-APHIS" initials="BM" userId="S::kelsey.bakken2@usda.gov::b5ae2f4a-04a5-433b-aa1c-c2396ef3923c" providerId="AD"/>
  <p188:author id="{263447AD-ADA1-3ACD-890D-2F2EA4817D83}" name="Thiessen, Lindsey - MRP-APHIS" initials="LT" userId="S::Lindsey.Thiessen@usda.gov::1fb62b7a-b2f5-41df-83f4-984ac3245e94" providerId="AD"/>
  <p188:author id="{96CAB1BC-2A26-4A7F-DC1A-704F45C278CF}" name="Marrero, Glorimar - MRP-APHIS" initials="GM" userId="S::glorimar.marrero@usda.gov::a2f8a4a8-c942-4c4b-a093-09d5b548a09d" providerId="AD"/>
  <p188:author id="{BDFAA7C8-65E3-8A33-E7DA-57D92BA601F4}" name="Van Meter, Julie - MRP-APHIS" initials="JV" userId="S::Julie.VanMeter@usda.gov::c03a8fc0-2ab2-4624-900d-1c86eb224d5a" providerId="AD"/>
  <p188:author id="{A8C8B3DF-3928-A3A7-C1EA-6D81B8FE98EA}" name="Bakken-Bice, Kelsey - MRP-APHIS" initials="BM" userId="S::kelsey.bakken-bice@usda.gov::b5ae2f4a-04a5-433b-aa1c-c2396ef3923c" providerId="AD"/>
  <p188:author id="{68D33FF5-63B9-FE35-606B-3917E27467D7}" name="Van Meter, Julie - MRP-APHIS, Riverdale, MD" initials="JCV" userId="Van Meter, Julie - MRP-APHIS, Riverdale, MD" providerId="None"/>
  <p188:author id="{2E5493F9-4759-552E-E6C6-5E9C35D3D4F3}" name="Van Meter, Julie - MRP-APHIS" initials="VM" userId="S::julie.vanmeter@usda.gov::c03a8fc0-2ab2-4624-900d-1c86eb224d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E9A"/>
    <a:srgbClr val="54ADD0"/>
    <a:srgbClr val="42B0E2"/>
    <a:srgbClr val="FFC9C9"/>
    <a:srgbClr val="C00000"/>
    <a:srgbClr val="ED7D31"/>
    <a:srgbClr val="E28700"/>
    <a:srgbClr val="FF9900"/>
    <a:srgbClr val="6600CC"/>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44DDC-2C55-4D34-B54A-3F3978942B8F}" v="14" dt="2026-07-24T17:48:32.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73029" autoAdjust="0"/>
  </p:normalViewPr>
  <p:slideViewPr>
    <p:cSldViewPr snapToGrid="0">
      <p:cViewPr varScale="1">
        <p:scale>
          <a:sx n="33" d="100"/>
          <a:sy n="33" d="100"/>
        </p:scale>
        <p:origin x="1692" y="2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7" d="100"/>
          <a:sy n="77" d="100"/>
        </p:scale>
        <p:origin x="370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rero, Glorimar - MRP-APHIS" userId="a2f8a4a8-c942-4c4b-a093-09d5b548a09d" providerId="ADAL" clId="{8751431A-BDF0-4B9F-9A27-57395C2A7390}"/>
    <pc:docChg chg="custSel modSld">
      <pc:chgData name="Marrero, Glorimar - MRP-APHIS" userId="a2f8a4a8-c942-4c4b-a093-09d5b548a09d" providerId="ADAL" clId="{8751431A-BDF0-4B9F-9A27-57395C2A7390}" dt="2026-07-24T17:48:32.585" v="65" actId="20577"/>
      <pc:docMkLst>
        <pc:docMk/>
      </pc:docMkLst>
      <pc:sldChg chg="modNotes">
        <pc:chgData name="Marrero, Glorimar - MRP-APHIS" userId="a2f8a4a8-c942-4c4b-a093-09d5b548a09d" providerId="ADAL" clId="{8751431A-BDF0-4B9F-9A27-57395C2A7390}" dt="2026-07-23T14:24:21.222" v="1" actId="478"/>
        <pc:sldMkLst>
          <pc:docMk/>
          <pc:sldMk cId="3052893283" sldId="258"/>
        </pc:sldMkLst>
      </pc:sldChg>
      <pc:sldChg chg="modNotes">
        <pc:chgData name="Marrero, Glorimar - MRP-APHIS" userId="a2f8a4a8-c942-4c4b-a093-09d5b548a09d" providerId="ADAL" clId="{8751431A-BDF0-4B9F-9A27-57395C2A7390}" dt="2026-07-23T14:24:56.747" v="8" actId="478"/>
        <pc:sldMkLst>
          <pc:docMk/>
          <pc:sldMk cId="1270708638" sldId="260"/>
        </pc:sldMkLst>
      </pc:sldChg>
      <pc:sldChg chg="modNotes">
        <pc:chgData name="Marrero, Glorimar - MRP-APHIS" userId="a2f8a4a8-c942-4c4b-a093-09d5b548a09d" providerId="ADAL" clId="{8751431A-BDF0-4B9F-9A27-57395C2A7390}" dt="2026-07-23T14:25:58.743" v="21" actId="478"/>
        <pc:sldMkLst>
          <pc:docMk/>
          <pc:sldMk cId="1532659586" sldId="267"/>
        </pc:sldMkLst>
      </pc:sldChg>
      <pc:sldChg chg="modNotes">
        <pc:chgData name="Marrero, Glorimar - MRP-APHIS" userId="a2f8a4a8-c942-4c4b-a093-09d5b548a09d" providerId="ADAL" clId="{8751431A-BDF0-4B9F-9A27-57395C2A7390}" dt="2026-07-23T14:30:19.352" v="40" actId="478"/>
        <pc:sldMkLst>
          <pc:docMk/>
          <pc:sldMk cId="343542739" sldId="274"/>
        </pc:sldMkLst>
      </pc:sldChg>
      <pc:sldChg chg="modNotes">
        <pc:chgData name="Marrero, Glorimar - MRP-APHIS" userId="a2f8a4a8-c942-4c4b-a093-09d5b548a09d" providerId="ADAL" clId="{8751431A-BDF0-4B9F-9A27-57395C2A7390}" dt="2026-07-23T14:26:08.039" v="23" actId="478"/>
        <pc:sldMkLst>
          <pc:docMk/>
          <pc:sldMk cId="3277412088" sldId="280"/>
        </pc:sldMkLst>
      </pc:sldChg>
      <pc:sldChg chg="modNotes">
        <pc:chgData name="Marrero, Glorimar - MRP-APHIS" userId="a2f8a4a8-c942-4c4b-a093-09d5b548a09d" providerId="ADAL" clId="{8751431A-BDF0-4B9F-9A27-57395C2A7390}" dt="2026-07-23T14:24:52.221" v="7" actId="478"/>
        <pc:sldMkLst>
          <pc:docMk/>
          <pc:sldMk cId="3689417916" sldId="288"/>
        </pc:sldMkLst>
      </pc:sldChg>
      <pc:sldChg chg="modSp mod modNotes">
        <pc:chgData name="Marrero, Glorimar - MRP-APHIS" userId="a2f8a4a8-c942-4c4b-a093-09d5b548a09d" providerId="ADAL" clId="{8751431A-BDF0-4B9F-9A27-57395C2A7390}" dt="2026-07-23T14:31:04.204" v="45" actId="20577"/>
        <pc:sldMkLst>
          <pc:docMk/>
          <pc:sldMk cId="2744947835" sldId="290"/>
        </pc:sldMkLst>
        <pc:spChg chg="mod">
          <ac:chgData name="Marrero, Glorimar - MRP-APHIS" userId="a2f8a4a8-c942-4c4b-a093-09d5b548a09d" providerId="ADAL" clId="{8751431A-BDF0-4B9F-9A27-57395C2A7390}" dt="2026-07-23T14:31:04.204" v="45" actId="20577"/>
          <ac:spMkLst>
            <pc:docMk/>
            <pc:sldMk cId="2744947835" sldId="290"/>
            <ac:spMk id="4" creationId="{F4745EEB-3E7D-80C3-46EC-7C927C03B317}"/>
          </ac:spMkLst>
        </pc:spChg>
      </pc:sldChg>
      <pc:sldChg chg="modNotes">
        <pc:chgData name="Marrero, Glorimar - MRP-APHIS" userId="a2f8a4a8-c942-4c4b-a093-09d5b548a09d" providerId="ADAL" clId="{8751431A-BDF0-4B9F-9A27-57395C2A7390}" dt="2026-07-23T14:30:27.565" v="42" actId="478"/>
        <pc:sldMkLst>
          <pc:docMk/>
          <pc:sldMk cId="636404816" sldId="291"/>
        </pc:sldMkLst>
      </pc:sldChg>
      <pc:sldChg chg="modSp mod modNotes">
        <pc:chgData name="Marrero, Glorimar - MRP-APHIS" userId="a2f8a4a8-c942-4c4b-a093-09d5b548a09d" providerId="ADAL" clId="{8751431A-BDF0-4B9F-9A27-57395C2A7390}" dt="2026-07-23T14:37:03.929" v="51" actId="13244"/>
        <pc:sldMkLst>
          <pc:docMk/>
          <pc:sldMk cId="639467001" sldId="292"/>
        </pc:sldMkLst>
        <pc:spChg chg="ord">
          <ac:chgData name="Marrero, Glorimar - MRP-APHIS" userId="a2f8a4a8-c942-4c4b-a093-09d5b548a09d" providerId="ADAL" clId="{8751431A-BDF0-4B9F-9A27-57395C2A7390}" dt="2026-07-23T14:37:03.929" v="51" actId="13244"/>
          <ac:spMkLst>
            <pc:docMk/>
            <pc:sldMk cId="639467001" sldId="292"/>
            <ac:spMk id="2" creationId="{309ECA6D-2FB7-ECAE-D0A1-4179C1F208A2}"/>
          </ac:spMkLst>
        </pc:spChg>
      </pc:sldChg>
      <pc:sldChg chg="modNotes">
        <pc:chgData name="Marrero, Glorimar - MRP-APHIS" userId="a2f8a4a8-c942-4c4b-a093-09d5b548a09d" providerId="ADAL" clId="{8751431A-BDF0-4B9F-9A27-57395C2A7390}" dt="2026-07-23T14:25:09.754" v="11" actId="478"/>
        <pc:sldMkLst>
          <pc:docMk/>
          <pc:sldMk cId="3540451623" sldId="297"/>
        </pc:sldMkLst>
      </pc:sldChg>
      <pc:sldChg chg="modNotes">
        <pc:chgData name="Marrero, Glorimar - MRP-APHIS" userId="a2f8a4a8-c942-4c4b-a093-09d5b548a09d" providerId="ADAL" clId="{8751431A-BDF0-4B9F-9A27-57395C2A7390}" dt="2026-07-23T14:25:23.016" v="14" actId="478"/>
        <pc:sldMkLst>
          <pc:docMk/>
          <pc:sldMk cId="1592948006" sldId="298"/>
        </pc:sldMkLst>
      </pc:sldChg>
      <pc:sldChg chg="modNotes">
        <pc:chgData name="Marrero, Glorimar - MRP-APHIS" userId="a2f8a4a8-c942-4c4b-a093-09d5b548a09d" providerId="ADAL" clId="{8751431A-BDF0-4B9F-9A27-57395C2A7390}" dt="2026-07-23T14:25:36.277" v="17" actId="478"/>
        <pc:sldMkLst>
          <pc:docMk/>
          <pc:sldMk cId="1340548489" sldId="299"/>
        </pc:sldMkLst>
      </pc:sldChg>
      <pc:sldChg chg="modNotes">
        <pc:chgData name="Marrero, Glorimar - MRP-APHIS" userId="a2f8a4a8-c942-4c4b-a093-09d5b548a09d" providerId="ADAL" clId="{8751431A-BDF0-4B9F-9A27-57395C2A7390}" dt="2026-07-23T14:29:57.656" v="35" actId="478"/>
        <pc:sldMkLst>
          <pc:docMk/>
          <pc:sldMk cId="2065823531" sldId="311"/>
        </pc:sldMkLst>
      </pc:sldChg>
      <pc:sldChg chg="modNotes">
        <pc:chgData name="Marrero, Glorimar - MRP-APHIS" userId="a2f8a4a8-c942-4c4b-a093-09d5b548a09d" providerId="ADAL" clId="{8751431A-BDF0-4B9F-9A27-57395C2A7390}" dt="2026-07-23T14:25:05.554" v="10" actId="478"/>
        <pc:sldMkLst>
          <pc:docMk/>
          <pc:sldMk cId="2310257423" sldId="313"/>
        </pc:sldMkLst>
      </pc:sldChg>
      <pc:sldChg chg="modNotes">
        <pc:chgData name="Marrero, Glorimar - MRP-APHIS" userId="a2f8a4a8-c942-4c4b-a093-09d5b548a09d" providerId="ADAL" clId="{8751431A-BDF0-4B9F-9A27-57395C2A7390}" dt="2026-07-23T14:25:27.340" v="15" actId="478"/>
        <pc:sldMkLst>
          <pc:docMk/>
          <pc:sldMk cId="2081402709" sldId="314"/>
        </pc:sldMkLst>
      </pc:sldChg>
      <pc:sldChg chg="modNotes">
        <pc:chgData name="Marrero, Glorimar - MRP-APHIS" userId="a2f8a4a8-c942-4c4b-a093-09d5b548a09d" providerId="ADAL" clId="{8751431A-BDF0-4B9F-9A27-57395C2A7390}" dt="2026-07-23T14:25:18.469" v="13" actId="478"/>
        <pc:sldMkLst>
          <pc:docMk/>
          <pc:sldMk cId="4150539892" sldId="315"/>
        </pc:sldMkLst>
      </pc:sldChg>
      <pc:sldChg chg="modNotes">
        <pc:chgData name="Marrero, Glorimar - MRP-APHIS" userId="a2f8a4a8-c942-4c4b-a093-09d5b548a09d" providerId="ADAL" clId="{8751431A-BDF0-4B9F-9A27-57395C2A7390}" dt="2026-07-23T14:26:18.951" v="24" actId="478"/>
        <pc:sldMkLst>
          <pc:docMk/>
          <pc:sldMk cId="2029634019" sldId="316"/>
        </pc:sldMkLst>
      </pc:sldChg>
      <pc:sldChg chg="modNotes">
        <pc:chgData name="Marrero, Glorimar - MRP-APHIS" userId="a2f8a4a8-c942-4c4b-a093-09d5b548a09d" providerId="ADAL" clId="{8751431A-BDF0-4B9F-9A27-57395C2A7390}" dt="2026-07-23T14:25:01.477" v="9" actId="478"/>
        <pc:sldMkLst>
          <pc:docMk/>
          <pc:sldMk cId="3586452722" sldId="317"/>
        </pc:sldMkLst>
      </pc:sldChg>
      <pc:sldChg chg="modNotes">
        <pc:chgData name="Marrero, Glorimar - MRP-APHIS" userId="a2f8a4a8-c942-4c4b-a093-09d5b548a09d" providerId="ADAL" clId="{8751431A-BDF0-4B9F-9A27-57395C2A7390}" dt="2026-07-23T14:29:32.759" v="29" actId="478"/>
        <pc:sldMkLst>
          <pc:docMk/>
          <pc:sldMk cId="2171714825" sldId="318"/>
        </pc:sldMkLst>
      </pc:sldChg>
      <pc:sldChg chg="modNotes">
        <pc:chgData name="Marrero, Glorimar - MRP-APHIS" userId="a2f8a4a8-c942-4c4b-a093-09d5b548a09d" providerId="ADAL" clId="{8751431A-BDF0-4B9F-9A27-57395C2A7390}" dt="2026-07-23T14:29:16.540" v="25" actId="478"/>
        <pc:sldMkLst>
          <pc:docMk/>
          <pc:sldMk cId="2246187144" sldId="319"/>
        </pc:sldMkLst>
      </pc:sldChg>
      <pc:sldChg chg="modNotes">
        <pc:chgData name="Marrero, Glorimar - MRP-APHIS" userId="a2f8a4a8-c942-4c4b-a093-09d5b548a09d" providerId="ADAL" clId="{8751431A-BDF0-4B9F-9A27-57395C2A7390}" dt="2026-07-23T14:24:47.688" v="6" actId="478"/>
        <pc:sldMkLst>
          <pc:docMk/>
          <pc:sldMk cId="2600720652" sldId="420"/>
        </pc:sldMkLst>
      </pc:sldChg>
      <pc:sldChg chg="modNotes">
        <pc:chgData name="Marrero, Glorimar - MRP-APHIS" userId="a2f8a4a8-c942-4c4b-a093-09d5b548a09d" providerId="ADAL" clId="{8751431A-BDF0-4B9F-9A27-57395C2A7390}" dt="2026-07-23T14:30:01.598" v="36" actId="478"/>
        <pc:sldMkLst>
          <pc:docMk/>
          <pc:sldMk cId="1791929449" sldId="422"/>
        </pc:sldMkLst>
      </pc:sldChg>
      <pc:sldChg chg="modNotes">
        <pc:chgData name="Marrero, Glorimar - MRP-APHIS" userId="a2f8a4a8-c942-4c4b-a093-09d5b548a09d" providerId="ADAL" clId="{8751431A-BDF0-4B9F-9A27-57395C2A7390}" dt="2026-07-23T14:29:21.029" v="26" actId="478"/>
        <pc:sldMkLst>
          <pc:docMk/>
          <pc:sldMk cId="1848542736" sldId="423"/>
        </pc:sldMkLst>
      </pc:sldChg>
      <pc:sldChg chg="modNotes">
        <pc:chgData name="Marrero, Glorimar - MRP-APHIS" userId="a2f8a4a8-c942-4c4b-a093-09d5b548a09d" providerId="ADAL" clId="{8751431A-BDF0-4B9F-9A27-57395C2A7390}" dt="2026-07-23T14:29:24.872" v="27" actId="478"/>
        <pc:sldMkLst>
          <pc:docMk/>
          <pc:sldMk cId="2923990408" sldId="424"/>
        </pc:sldMkLst>
      </pc:sldChg>
      <pc:sldChg chg="modNotes">
        <pc:chgData name="Marrero, Glorimar - MRP-APHIS" userId="a2f8a4a8-c942-4c4b-a093-09d5b548a09d" providerId="ADAL" clId="{8751431A-BDF0-4B9F-9A27-57395C2A7390}" dt="2026-07-23T14:29:36.850" v="30" actId="478"/>
        <pc:sldMkLst>
          <pc:docMk/>
          <pc:sldMk cId="4491553" sldId="425"/>
        </pc:sldMkLst>
      </pc:sldChg>
      <pc:sldChg chg="modNotes">
        <pc:chgData name="Marrero, Glorimar - MRP-APHIS" userId="a2f8a4a8-c942-4c4b-a093-09d5b548a09d" providerId="ADAL" clId="{8751431A-BDF0-4B9F-9A27-57395C2A7390}" dt="2026-07-23T14:29:40.644" v="31" actId="478"/>
        <pc:sldMkLst>
          <pc:docMk/>
          <pc:sldMk cId="1034974645" sldId="426"/>
        </pc:sldMkLst>
      </pc:sldChg>
      <pc:sldChg chg="modNotes">
        <pc:chgData name="Marrero, Glorimar - MRP-APHIS" userId="a2f8a4a8-c942-4c4b-a093-09d5b548a09d" providerId="ADAL" clId="{8751431A-BDF0-4B9F-9A27-57395C2A7390}" dt="2026-07-23T14:29:48.916" v="33" actId="478"/>
        <pc:sldMkLst>
          <pc:docMk/>
          <pc:sldMk cId="2582391802" sldId="427"/>
        </pc:sldMkLst>
      </pc:sldChg>
      <pc:sldChg chg="modNotes">
        <pc:chgData name="Marrero, Glorimar - MRP-APHIS" userId="a2f8a4a8-c942-4c4b-a093-09d5b548a09d" providerId="ADAL" clId="{8751431A-BDF0-4B9F-9A27-57395C2A7390}" dt="2026-07-23T14:29:44.677" v="32" actId="478"/>
        <pc:sldMkLst>
          <pc:docMk/>
          <pc:sldMk cId="811061286" sldId="428"/>
        </pc:sldMkLst>
      </pc:sldChg>
      <pc:sldChg chg="modNotes">
        <pc:chgData name="Marrero, Glorimar - MRP-APHIS" userId="a2f8a4a8-c942-4c4b-a093-09d5b548a09d" providerId="ADAL" clId="{8751431A-BDF0-4B9F-9A27-57395C2A7390}" dt="2026-07-23T14:26:03.256" v="22" actId="478"/>
        <pc:sldMkLst>
          <pc:docMk/>
          <pc:sldMk cId="1309946295" sldId="437"/>
        </pc:sldMkLst>
      </pc:sldChg>
      <pc:sldChg chg="modNotes">
        <pc:chgData name="Marrero, Glorimar - MRP-APHIS" userId="a2f8a4a8-c942-4c4b-a093-09d5b548a09d" providerId="ADAL" clId="{8751431A-BDF0-4B9F-9A27-57395C2A7390}" dt="2026-07-23T14:24:37.554" v="4" actId="478"/>
        <pc:sldMkLst>
          <pc:docMk/>
          <pc:sldMk cId="3047994211" sldId="442"/>
        </pc:sldMkLst>
      </pc:sldChg>
      <pc:sldChg chg="modSp mod modNotes">
        <pc:chgData name="Marrero, Glorimar - MRP-APHIS" userId="a2f8a4a8-c942-4c4b-a093-09d5b548a09d" providerId="ADAL" clId="{8751431A-BDF0-4B9F-9A27-57395C2A7390}" dt="2026-07-23T14:32:38.410" v="50" actId="20577"/>
        <pc:sldMkLst>
          <pc:docMk/>
          <pc:sldMk cId="287148465" sldId="444"/>
        </pc:sldMkLst>
        <pc:spChg chg="mod">
          <ac:chgData name="Marrero, Glorimar - MRP-APHIS" userId="a2f8a4a8-c942-4c4b-a093-09d5b548a09d" providerId="ADAL" clId="{8751431A-BDF0-4B9F-9A27-57395C2A7390}" dt="2026-07-23T14:32:38.410" v="50" actId="20577"/>
          <ac:spMkLst>
            <pc:docMk/>
            <pc:sldMk cId="287148465" sldId="444"/>
            <ac:spMk id="19" creationId="{12DC22F6-0DC5-FA83-1D57-9D8A84842F07}"/>
          </ac:spMkLst>
        </pc:spChg>
      </pc:sldChg>
      <pc:sldChg chg="modSp modNotes">
        <pc:chgData name="Marrero, Glorimar - MRP-APHIS" userId="a2f8a4a8-c942-4c4b-a093-09d5b548a09d" providerId="ADAL" clId="{8751431A-BDF0-4B9F-9A27-57395C2A7390}" dt="2026-07-24T17:48:32.585" v="65" actId="20577"/>
        <pc:sldMkLst>
          <pc:docMk/>
          <pc:sldMk cId="467127258" sldId="445"/>
        </pc:sldMkLst>
        <pc:spChg chg="mod">
          <ac:chgData name="Marrero, Glorimar - MRP-APHIS" userId="a2f8a4a8-c942-4c4b-a093-09d5b548a09d" providerId="ADAL" clId="{8751431A-BDF0-4B9F-9A27-57395C2A7390}" dt="2026-07-24T17:48:32.585" v="65" actId="20577"/>
          <ac:spMkLst>
            <pc:docMk/>
            <pc:sldMk cId="467127258" sldId="445"/>
            <ac:spMk id="5" creationId="{85763374-465C-198F-40B5-BA46F2A0152C}"/>
          </ac:spMkLst>
        </pc:spChg>
      </pc:sldChg>
      <pc:sldChg chg="modNotes">
        <pc:chgData name="Marrero, Glorimar - MRP-APHIS" userId="a2f8a4a8-c942-4c4b-a093-09d5b548a09d" providerId="ADAL" clId="{8751431A-BDF0-4B9F-9A27-57395C2A7390}" dt="2026-07-23T14:24:43.471" v="5" actId="478"/>
        <pc:sldMkLst>
          <pc:docMk/>
          <pc:sldMk cId="3029800089" sldId="446"/>
        </pc:sldMkLst>
      </pc:sldChg>
      <pc:sldChg chg="modNotes">
        <pc:chgData name="Marrero, Glorimar - MRP-APHIS" userId="a2f8a4a8-c942-4c4b-a093-09d5b548a09d" providerId="ADAL" clId="{8751431A-BDF0-4B9F-9A27-57395C2A7390}" dt="2026-07-23T14:25:49.288" v="19" actId="478"/>
        <pc:sldMkLst>
          <pc:docMk/>
          <pc:sldMk cId="3994094086" sldId="447"/>
        </pc:sldMkLst>
      </pc:sldChg>
      <pc:sldChg chg="modNotes">
        <pc:chgData name="Marrero, Glorimar - MRP-APHIS" userId="a2f8a4a8-c942-4c4b-a093-09d5b548a09d" providerId="ADAL" clId="{8751431A-BDF0-4B9F-9A27-57395C2A7390}" dt="2026-07-23T14:29:28.684" v="28" actId="478"/>
        <pc:sldMkLst>
          <pc:docMk/>
          <pc:sldMk cId="4271826902" sldId="448"/>
        </pc:sldMkLst>
      </pc:sldChg>
      <pc:sldChg chg="modNotes">
        <pc:chgData name="Marrero, Glorimar - MRP-APHIS" userId="a2f8a4a8-c942-4c4b-a093-09d5b548a09d" providerId="ADAL" clId="{8751431A-BDF0-4B9F-9A27-57395C2A7390}" dt="2026-07-23T14:29:52.935" v="34" actId="478"/>
        <pc:sldMkLst>
          <pc:docMk/>
          <pc:sldMk cId="3465946531" sldId="450"/>
        </pc:sldMkLst>
      </pc:sldChg>
      <pc:sldChg chg="modNotes">
        <pc:chgData name="Marrero, Glorimar - MRP-APHIS" userId="a2f8a4a8-c942-4c4b-a093-09d5b548a09d" providerId="ADAL" clId="{8751431A-BDF0-4B9F-9A27-57395C2A7390}" dt="2026-07-23T14:25:14.041" v="12" actId="478"/>
        <pc:sldMkLst>
          <pc:docMk/>
          <pc:sldMk cId="3556036630" sldId="452"/>
        </pc:sldMkLst>
      </pc:sldChg>
      <pc:sldChg chg="modNotes">
        <pc:chgData name="Marrero, Glorimar - MRP-APHIS" userId="a2f8a4a8-c942-4c4b-a093-09d5b548a09d" providerId="ADAL" clId="{8751431A-BDF0-4B9F-9A27-57395C2A7390}" dt="2026-07-23T14:25:31.944" v="16" actId="478"/>
        <pc:sldMkLst>
          <pc:docMk/>
          <pc:sldMk cId="1492203065" sldId="453"/>
        </pc:sldMkLst>
      </pc:sldChg>
      <pc:sldChg chg="modNotes">
        <pc:chgData name="Marrero, Glorimar - MRP-APHIS" userId="a2f8a4a8-c942-4c4b-a093-09d5b548a09d" providerId="ADAL" clId="{8751431A-BDF0-4B9F-9A27-57395C2A7390}" dt="2026-07-23T14:25:40.991" v="18" actId="478"/>
        <pc:sldMkLst>
          <pc:docMk/>
          <pc:sldMk cId="1616213025" sldId="454"/>
        </pc:sldMkLst>
      </pc:sldChg>
      <pc:sldChg chg="modNotes">
        <pc:chgData name="Marrero, Glorimar - MRP-APHIS" userId="a2f8a4a8-c942-4c4b-a093-09d5b548a09d" providerId="ADAL" clId="{8751431A-BDF0-4B9F-9A27-57395C2A7390}" dt="2026-07-23T14:30:23.223" v="41" actId="478"/>
        <pc:sldMkLst>
          <pc:docMk/>
          <pc:sldMk cId="2941405026" sldId="455"/>
        </pc:sldMkLst>
      </pc:sldChg>
      <pc:sldChg chg="modNotes">
        <pc:chgData name="Marrero, Glorimar - MRP-APHIS" userId="a2f8a4a8-c942-4c4b-a093-09d5b548a09d" providerId="ADAL" clId="{8751431A-BDF0-4B9F-9A27-57395C2A7390}" dt="2026-07-23T14:30:05.602" v="37" actId="478"/>
        <pc:sldMkLst>
          <pc:docMk/>
          <pc:sldMk cId="1075052760" sldId="456"/>
        </pc:sldMkLst>
      </pc:sldChg>
      <pc:sldChg chg="modNotes">
        <pc:chgData name="Marrero, Glorimar - MRP-APHIS" userId="a2f8a4a8-c942-4c4b-a093-09d5b548a09d" providerId="ADAL" clId="{8751431A-BDF0-4B9F-9A27-57395C2A7390}" dt="2026-07-23T14:24:32.367" v="3" actId="478"/>
        <pc:sldMkLst>
          <pc:docMk/>
          <pc:sldMk cId="3497411520" sldId="457"/>
        </pc:sldMkLst>
      </pc:sldChg>
      <pc:sldChg chg="modNotes">
        <pc:chgData name="Marrero, Glorimar - MRP-APHIS" userId="a2f8a4a8-c942-4c4b-a093-09d5b548a09d" providerId="ADAL" clId="{8751431A-BDF0-4B9F-9A27-57395C2A7390}" dt="2026-07-23T14:30:14.352" v="39" actId="478"/>
        <pc:sldMkLst>
          <pc:docMk/>
          <pc:sldMk cId="3886240712" sldId="498"/>
        </pc:sldMk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svg"/><Relationship Id="rId1" Type="http://schemas.openxmlformats.org/officeDocument/2006/relationships/image" Target="../media/image57.svg"/><Relationship Id="rId5" Type="http://schemas.openxmlformats.org/officeDocument/2006/relationships/image" Target="../media/image61.svg"/><Relationship Id="rId4" Type="http://schemas.openxmlformats.org/officeDocument/2006/relationships/image" Target="../media/image60.svg"/></Relationships>
</file>

<file path=ppt/diagrams/_rels/data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svg"/><Relationship Id="rId1" Type="http://schemas.openxmlformats.org/officeDocument/2006/relationships/image" Target="../media/image62.svg"/><Relationship Id="rId5" Type="http://schemas.openxmlformats.org/officeDocument/2006/relationships/image" Target="../media/image66.svg"/><Relationship Id="rId4" Type="http://schemas.openxmlformats.org/officeDocument/2006/relationships/image" Target="../media/image6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svg"/><Relationship Id="rId1" Type="http://schemas.openxmlformats.org/officeDocument/2006/relationships/image" Target="../media/image57.svg"/><Relationship Id="rId5" Type="http://schemas.openxmlformats.org/officeDocument/2006/relationships/image" Target="../media/image61.svg"/><Relationship Id="rId4" Type="http://schemas.openxmlformats.org/officeDocument/2006/relationships/image" Target="../media/image6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svg"/><Relationship Id="rId1" Type="http://schemas.openxmlformats.org/officeDocument/2006/relationships/image" Target="../media/image62.svg"/><Relationship Id="rId5" Type="http://schemas.openxmlformats.org/officeDocument/2006/relationships/image" Target="../media/image66.svg"/><Relationship Id="rId4" Type="http://schemas.openxmlformats.org/officeDocument/2006/relationships/image" Target="../media/image65.sv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33E808-62E7-45C1-8258-62B175C56F2A}"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n-US"/>
        </a:p>
      </dgm:t>
    </dgm:pt>
    <dgm:pt modelId="{EF6509D2-31CB-4CB2-8422-12DFD5AF464D}">
      <dgm:prSet phldrT="[Text]" phldr="0" custT="1"/>
      <dgm:spPr/>
      <dgm:t>
        <a:bodyPr vert="horz" lIns="91440" rIns="91440"/>
        <a:lstStyle/>
        <a:p>
          <a:r>
            <a:rPr lang="en-US" sz="2400" dirty="0">
              <a:latin typeface="Amasis MT Pro Black" panose="02040A04050005020304" pitchFamily="18" charset="0"/>
            </a:rPr>
            <a:t>Plant Protection Act Section 7721 (PPA 7721)</a:t>
          </a:r>
        </a:p>
        <a:p>
          <a:r>
            <a:rPr lang="en-US" sz="2000" dirty="0">
              <a:latin typeface="Amasis MT Pro Light" panose="02040304050005020304" pitchFamily="18" charset="0"/>
            </a:rPr>
            <a:t>Provides funding for projects that </a:t>
          </a:r>
          <a:r>
            <a:rPr lang="en-US" sz="2000" u="sng" dirty="0">
              <a:latin typeface="Amasis MT Pro Light" panose="02040304050005020304" pitchFamily="18" charset="0"/>
            </a:rPr>
            <a:t>enhance our ability to safeguard agriculture and facilitate safe agricultural trade</a:t>
          </a:r>
          <a:r>
            <a:rPr lang="en-US" sz="2000" dirty="0">
              <a:latin typeface="Amasis MT Pro Light" panose="02040304050005020304" pitchFamily="18" charset="0"/>
            </a:rPr>
            <a:t>.</a:t>
          </a:r>
        </a:p>
      </dgm:t>
      <dgm:extLst>
        <a:ext uri="{E40237B7-FDA0-4F09-8148-C483321AD2D9}">
          <dgm14:cNvPr xmlns:dgm14="http://schemas.microsoft.com/office/drawing/2010/diagram" id="0" name="" descr="Horizontal hierarchy showing the Plant Pest and Disease Management and Disaster Prevention Program and the National Clean Plant Network as offshoots of the Plant Protection Act Section 7721. A small 'no pest' icon and an icon with a hand with a plant growing out of it shown to the right of the PPDMDPP and NCPN, respectively."/>
        </a:ext>
      </dgm:extLst>
    </dgm:pt>
    <dgm:pt modelId="{1C8C8301-E077-4801-A029-A3D5DC9D8319}" type="parTrans" cxnId="{125D1A54-122A-4C78-A84F-AA3B1261671E}">
      <dgm:prSet/>
      <dgm:spPr/>
      <dgm:t>
        <a:bodyPr/>
        <a:lstStyle/>
        <a:p>
          <a:endParaRPr lang="en-US"/>
        </a:p>
      </dgm:t>
    </dgm:pt>
    <dgm:pt modelId="{841681BD-E1D9-464A-AEBF-D71406995E78}" type="sibTrans" cxnId="{125D1A54-122A-4C78-A84F-AA3B1261671E}">
      <dgm:prSet/>
      <dgm:spPr/>
      <dgm:t>
        <a:bodyPr/>
        <a:lstStyle/>
        <a:p>
          <a:endParaRPr lang="en-US"/>
        </a:p>
      </dgm:t>
    </dgm:pt>
    <dgm:pt modelId="{C4753266-E265-45F5-8703-A7CDF97B6AC9}">
      <dgm:prSet phldrT="[Text]" phldr="0" custT="1"/>
      <dgm:spPr>
        <a:ln>
          <a:solidFill>
            <a:schemeClr val="tx1">
              <a:lumMod val="50000"/>
              <a:lumOff val="50000"/>
            </a:schemeClr>
          </a:solidFill>
        </a:ln>
      </dgm:spPr>
      <dgm:t>
        <a:bodyPr lIns="91440" rIns="91440"/>
        <a:lstStyle/>
        <a:p>
          <a:r>
            <a:rPr lang="en-US" sz="2000" dirty="0">
              <a:latin typeface="Amasis MT Pro Black" panose="02040A04050005020304" pitchFamily="18" charset="0"/>
            </a:rPr>
            <a:t>Plant Pest and Disease Management and Disaster Prevention Program (PPDMDPP):</a:t>
          </a:r>
        </a:p>
        <a:p>
          <a:r>
            <a:rPr lang="en-US" sz="1800" dirty="0">
              <a:latin typeface="Amasis MT Pro Light" panose="02040304050005020304" pitchFamily="18" charset="0"/>
            </a:rPr>
            <a:t>focuses on critical needs to prevent, detect, and mitigate plant pests and diseases. </a:t>
          </a:r>
        </a:p>
      </dgm:t>
    </dgm:pt>
    <dgm:pt modelId="{19D921BF-28E9-4CEC-AD13-FCA553DBC6AA}" type="parTrans" cxnId="{24701C7A-08E2-449F-9E96-E24D4E0D5A00}">
      <dgm:prSet/>
      <dgm:spPr/>
      <dgm:t>
        <a:bodyPr/>
        <a:lstStyle/>
        <a:p>
          <a:endParaRPr lang="en-US"/>
        </a:p>
      </dgm:t>
    </dgm:pt>
    <dgm:pt modelId="{A0F1E4EA-6E32-4B73-8F90-9A2478337184}" type="sibTrans" cxnId="{24701C7A-08E2-449F-9E96-E24D4E0D5A00}">
      <dgm:prSet/>
      <dgm:spPr/>
      <dgm:t>
        <a:bodyPr/>
        <a:lstStyle/>
        <a:p>
          <a:endParaRPr lang="en-US"/>
        </a:p>
      </dgm:t>
    </dgm:pt>
    <dgm:pt modelId="{C21BAAAE-64A1-423D-B486-E55DF7719CD3}">
      <dgm:prSet phldrT="[Text]" phldr="0" custT="1"/>
      <dgm:spPr>
        <a:ln>
          <a:solidFill>
            <a:schemeClr val="tx1">
              <a:lumMod val="50000"/>
              <a:lumOff val="50000"/>
            </a:schemeClr>
          </a:solidFill>
        </a:ln>
      </dgm:spPr>
      <dgm:t>
        <a:bodyPr lIns="91440" rIns="91440"/>
        <a:lstStyle/>
        <a:p>
          <a:r>
            <a:rPr lang="en-US" sz="2000" dirty="0">
              <a:latin typeface="Amasis MT Pro Black" panose="02040A04050005020304" pitchFamily="18" charset="0"/>
            </a:rPr>
            <a:t>National Clean Plant Network (NCPN):</a:t>
          </a:r>
        </a:p>
        <a:p>
          <a:r>
            <a:rPr lang="en-US" sz="1700" dirty="0">
              <a:latin typeface="Amasis MT Pro Light" panose="02040304050005020304" pitchFamily="18" charset="0"/>
            </a:rPr>
            <a:t>conducts diagnostic and pathogen elimination services and establishes foundation collections to provide pathogen-tested, clean plant materials to nurseries, growers, and to state certification programs.</a:t>
          </a:r>
        </a:p>
      </dgm:t>
    </dgm:pt>
    <dgm:pt modelId="{29DCE940-0F4E-4AFB-A6CC-A0955ADC4ACA}" type="parTrans" cxnId="{4CFEDCCD-296F-47FA-8BA0-5D06210D58B0}">
      <dgm:prSet/>
      <dgm:spPr/>
      <dgm:t>
        <a:bodyPr/>
        <a:lstStyle/>
        <a:p>
          <a:endParaRPr lang="en-US"/>
        </a:p>
      </dgm:t>
    </dgm:pt>
    <dgm:pt modelId="{C80C06E3-9914-4149-8CFF-4D812313ACBC}" type="sibTrans" cxnId="{4CFEDCCD-296F-47FA-8BA0-5D06210D58B0}">
      <dgm:prSet/>
      <dgm:spPr/>
      <dgm:t>
        <a:bodyPr/>
        <a:lstStyle/>
        <a:p>
          <a:endParaRPr lang="en-US"/>
        </a:p>
      </dgm:t>
    </dgm:pt>
    <dgm:pt modelId="{7D8D0A53-79FB-4C5F-B688-DA3D6D37DF60}" type="pres">
      <dgm:prSet presAssocID="{8033E808-62E7-45C1-8258-62B175C56F2A}" presName="Name0" presStyleCnt="0">
        <dgm:presLayoutVars>
          <dgm:chPref val="1"/>
          <dgm:dir/>
          <dgm:animOne val="branch"/>
          <dgm:animLvl val="lvl"/>
          <dgm:resizeHandles val="exact"/>
        </dgm:presLayoutVars>
      </dgm:prSet>
      <dgm:spPr/>
    </dgm:pt>
    <dgm:pt modelId="{3A850568-B2A6-4800-AD6D-327CB19C0BA8}" type="pres">
      <dgm:prSet presAssocID="{EF6509D2-31CB-4CB2-8422-12DFD5AF464D}" presName="root1" presStyleCnt="0"/>
      <dgm:spPr/>
    </dgm:pt>
    <dgm:pt modelId="{1BBBECA0-9112-4AF5-A60A-85CD973E5884}" type="pres">
      <dgm:prSet presAssocID="{EF6509D2-31CB-4CB2-8422-12DFD5AF464D}" presName="LevelOneTextNode" presStyleLbl="node0" presStyleIdx="0" presStyleCnt="1" custAng="5400000" custScaleX="421224" custScaleY="83215">
        <dgm:presLayoutVars>
          <dgm:chPref val="3"/>
        </dgm:presLayoutVars>
      </dgm:prSet>
      <dgm:spPr/>
    </dgm:pt>
    <dgm:pt modelId="{45BDD9FD-F20B-48B5-8046-2340B7CA98D2}" type="pres">
      <dgm:prSet presAssocID="{EF6509D2-31CB-4CB2-8422-12DFD5AF464D}" presName="level2hierChild" presStyleCnt="0"/>
      <dgm:spPr/>
    </dgm:pt>
    <dgm:pt modelId="{73918F51-DEC5-452D-AE8B-96BDDE8E6E1A}" type="pres">
      <dgm:prSet presAssocID="{19D921BF-28E9-4CEC-AD13-FCA553DBC6AA}" presName="conn2-1" presStyleLbl="parChTrans1D2" presStyleIdx="0" presStyleCnt="2"/>
      <dgm:spPr/>
    </dgm:pt>
    <dgm:pt modelId="{C1AA4584-02F3-43C1-B1F4-6252209518E7}" type="pres">
      <dgm:prSet presAssocID="{19D921BF-28E9-4CEC-AD13-FCA553DBC6AA}" presName="connTx" presStyleLbl="parChTrans1D2" presStyleIdx="0" presStyleCnt="2"/>
      <dgm:spPr/>
    </dgm:pt>
    <dgm:pt modelId="{59335904-D7B1-40AD-80CA-2467C713B5E9}" type="pres">
      <dgm:prSet presAssocID="{C4753266-E265-45F5-8703-A7CDF97B6AC9}" presName="root2" presStyleCnt="0"/>
      <dgm:spPr/>
    </dgm:pt>
    <dgm:pt modelId="{ECB5349A-1D82-488D-A017-958A016F789F}" type="pres">
      <dgm:prSet presAssocID="{C4753266-E265-45F5-8703-A7CDF97B6AC9}" presName="LevelTwoTextNode" presStyleLbl="node2" presStyleIdx="0" presStyleCnt="2" custScaleY="234717">
        <dgm:presLayoutVars>
          <dgm:chPref val="3"/>
        </dgm:presLayoutVars>
      </dgm:prSet>
      <dgm:spPr/>
    </dgm:pt>
    <dgm:pt modelId="{CC6B6DDC-6852-47BD-9DFC-DAF5653F7F32}" type="pres">
      <dgm:prSet presAssocID="{C4753266-E265-45F5-8703-A7CDF97B6AC9}" presName="level3hierChild" presStyleCnt="0"/>
      <dgm:spPr/>
    </dgm:pt>
    <dgm:pt modelId="{BCA12020-F72B-41AC-8561-ED96B2936A03}" type="pres">
      <dgm:prSet presAssocID="{29DCE940-0F4E-4AFB-A6CC-A0955ADC4ACA}" presName="conn2-1" presStyleLbl="parChTrans1D2" presStyleIdx="1" presStyleCnt="2"/>
      <dgm:spPr/>
    </dgm:pt>
    <dgm:pt modelId="{D81EDB96-D211-4E4E-9075-C22F0707F9B9}" type="pres">
      <dgm:prSet presAssocID="{29DCE940-0F4E-4AFB-A6CC-A0955ADC4ACA}" presName="connTx" presStyleLbl="parChTrans1D2" presStyleIdx="1" presStyleCnt="2"/>
      <dgm:spPr/>
    </dgm:pt>
    <dgm:pt modelId="{C1E1FF2B-15AF-4C0D-88D6-C91678BB5A1E}" type="pres">
      <dgm:prSet presAssocID="{C21BAAAE-64A1-423D-B486-E55DF7719CD3}" presName="root2" presStyleCnt="0"/>
      <dgm:spPr/>
    </dgm:pt>
    <dgm:pt modelId="{5A59A89C-90B2-494A-8CE0-37250294FA3C}" type="pres">
      <dgm:prSet presAssocID="{C21BAAAE-64A1-423D-B486-E55DF7719CD3}" presName="LevelTwoTextNode" presStyleLbl="node2" presStyleIdx="1" presStyleCnt="2" custScaleY="234717">
        <dgm:presLayoutVars>
          <dgm:chPref val="3"/>
        </dgm:presLayoutVars>
      </dgm:prSet>
      <dgm:spPr/>
    </dgm:pt>
    <dgm:pt modelId="{F13674DF-D1A0-4716-9F9E-D8726F010758}" type="pres">
      <dgm:prSet presAssocID="{C21BAAAE-64A1-423D-B486-E55DF7719CD3}" presName="level3hierChild" presStyleCnt="0"/>
      <dgm:spPr/>
    </dgm:pt>
  </dgm:ptLst>
  <dgm:cxnLst>
    <dgm:cxn modelId="{DFB9E95F-F532-4E48-8DC5-238EA6403B9C}" type="presOf" srcId="{C21BAAAE-64A1-423D-B486-E55DF7719CD3}" destId="{5A59A89C-90B2-494A-8CE0-37250294FA3C}" srcOrd="0" destOrd="0" presId="urn:microsoft.com/office/officeart/2008/layout/HorizontalMultiLevelHierarchy"/>
    <dgm:cxn modelId="{125D1A54-122A-4C78-A84F-AA3B1261671E}" srcId="{8033E808-62E7-45C1-8258-62B175C56F2A}" destId="{EF6509D2-31CB-4CB2-8422-12DFD5AF464D}" srcOrd="0" destOrd="0" parTransId="{1C8C8301-E077-4801-A029-A3D5DC9D8319}" sibTransId="{841681BD-E1D9-464A-AEBF-D71406995E78}"/>
    <dgm:cxn modelId="{A6A45056-7C62-4B42-A589-335149C699BB}" type="presOf" srcId="{29DCE940-0F4E-4AFB-A6CC-A0955ADC4ACA}" destId="{BCA12020-F72B-41AC-8561-ED96B2936A03}" srcOrd="0" destOrd="0" presId="urn:microsoft.com/office/officeart/2008/layout/HorizontalMultiLevelHierarchy"/>
    <dgm:cxn modelId="{24701C7A-08E2-449F-9E96-E24D4E0D5A00}" srcId="{EF6509D2-31CB-4CB2-8422-12DFD5AF464D}" destId="{C4753266-E265-45F5-8703-A7CDF97B6AC9}" srcOrd="0" destOrd="0" parTransId="{19D921BF-28E9-4CEC-AD13-FCA553DBC6AA}" sibTransId="{A0F1E4EA-6E32-4B73-8F90-9A2478337184}"/>
    <dgm:cxn modelId="{45E5627A-81D2-4787-9512-890842471363}" type="presOf" srcId="{29DCE940-0F4E-4AFB-A6CC-A0955ADC4ACA}" destId="{D81EDB96-D211-4E4E-9075-C22F0707F9B9}" srcOrd="1" destOrd="0" presId="urn:microsoft.com/office/officeart/2008/layout/HorizontalMultiLevelHierarchy"/>
    <dgm:cxn modelId="{BCAEAE8A-CE82-4AAA-BA5D-8D1250F2C3C5}" type="presOf" srcId="{19D921BF-28E9-4CEC-AD13-FCA553DBC6AA}" destId="{C1AA4584-02F3-43C1-B1F4-6252209518E7}" srcOrd="1" destOrd="0" presId="urn:microsoft.com/office/officeart/2008/layout/HorizontalMultiLevelHierarchy"/>
    <dgm:cxn modelId="{40BC269F-EAAC-4F35-B38A-D62014E740B3}" type="presOf" srcId="{C4753266-E265-45F5-8703-A7CDF97B6AC9}" destId="{ECB5349A-1D82-488D-A017-958A016F789F}" srcOrd="0" destOrd="0" presId="urn:microsoft.com/office/officeart/2008/layout/HorizontalMultiLevelHierarchy"/>
    <dgm:cxn modelId="{4CFEDCCD-296F-47FA-8BA0-5D06210D58B0}" srcId="{EF6509D2-31CB-4CB2-8422-12DFD5AF464D}" destId="{C21BAAAE-64A1-423D-B486-E55DF7719CD3}" srcOrd="1" destOrd="0" parTransId="{29DCE940-0F4E-4AFB-A6CC-A0955ADC4ACA}" sibTransId="{C80C06E3-9914-4149-8CFF-4D812313ACBC}"/>
    <dgm:cxn modelId="{F5B4CAE8-2F68-4A24-8A2D-A29FA820922A}" type="presOf" srcId="{EF6509D2-31CB-4CB2-8422-12DFD5AF464D}" destId="{1BBBECA0-9112-4AF5-A60A-85CD973E5884}" srcOrd="0" destOrd="0" presId="urn:microsoft.com/office/officeart/2008/layout/HorizontalMultiLevelHierarchy"/>
    <dgm:cxn modelId="{9D7083ED-9B85-456A-8289-AD904230C3CE}" type="presOf" srcId="{19D921BF-28E9-4CEC-AD13-FCA553DBC6AA}" destId="{73918F51-DEC5-452D-AE8B-96BDDE8E6E1A}" srcOrd="0" destOrd="0" presId="urn:microsoft.com/office/officeart/2008/layout/HorizontalMultiLevelHierarchy"/>
    <dgm:cxn modelId="{1D8855F4-ABD4-4DD2-B7C5-DBEDA3E72041}" type="presOf" srcId="{8033E808-62E7-45C1-8258-62B175C56F2A}" destId="{7D8D0A53-79FB-4C5F-B688-DA3D6D37DF60}" srcOrd="0" destOrd="0" presId="urn:microsoft.com/office/officeart/2008/layout/HorizontalMultiLevelHierarchy"/>
    <dgm:cxn modelId="{A9F8A48D-1D8F-4D00-8EC1-EE85C610A9CC}" type="presParOf" srcId="{7D8D0A53-79FB-4C5F-B688-DA3D6D37DF60}" destId="{3A850568-B2A6-4800-AD6D-327CB19C0BA8}" srcOrd="0" destOrd="0" presId="urn:microsoft.com/office/officeart/2008/layout/HorizontalMultiLevelHierarchy"/>
    <dgm:cxn modelId="{B81F8E9A-3E7F-44D2-BD50-722ED7DF4F65}" type="presParOf" srcId="{3A850568-B2A6-4800-AD6D-327CB19C0BA8}" destId="{1BBBECA0-9112-4AF5-A60A-85CD973E5884}" srcOrd="0" destOrd="0" presId="urn:microsoft.com/office/officeart/2008/layout/HorizontalMultiLevelHierarchy"/>
    <dgm:cxn modelId="{39B4819F-58BB-4460-B6AA-47AD8FC8F4E3}" type="presParOf" srcId="{3A850568-B2A6-4800-AD6D-327CB19C0BA8}" destId="{45BDD9FD-F20B-48B5-8046-2340B7CA98D2}" srcOrd="1" destOrd="0" presId="urn:microsoft.com/office/officeart/2008/layout/HorizontalMultiLevelHierarchy"/>
    <dgm:cxn modelId="{73449C53-3CFC-4548-B754-60D6E557C472}" type="presParOf" srcId="{45BDD9FD-F20B-48B5-8046-2340B7CA98D2}" destId="{73918F51-DEC5-452D-AE8B-96BDDE8E6E1A}" srcOrd="0" destOrd="0" presId="urn:microsoft.com/office/officeart/2008/layout/HorizontalMultiLevelHierarchy"/>
    <dgm:cxn modelId="{9C1F7B80-1B77-44D3-88D5-DF476489D53C}" type="presParOf" srcId="{73918F51-DEC5-452D-AE8B-96BDDE8E6E1A}" destId="{C1AA4584-02F3-43C1-B1F4-6252209518E7}" srcOrd="0" destOrd="0" presId="urn:microsoft.com/office/officeart/2008/layout/HorizontalMultiLevelHierarchy"/>
    <dgm:cxn modelId="{02D04439-FFB8-483F-A4F7-0887F446C78F}" type="presParOf" srcId="{45BDD9FD-F20B-48B5-8046-2340B7CA98D2}" destId="{59335904-D7B1-40AD-80CA-2467C713B5E9}" srcOrd="1" destOrd="0" presId="urn:microsoft.com/office/officeart/2008/layout/HorizontalMultiLevelHierarchy"/>
    <dgm:cxn modelId="{8F7DB41F-5EC5-463B-AF4B-551873EF732A}" type="presParOf" srcId="{59335904-D7B1-40AD-80CA-2467C713B5E9}" destId="{ECB5349A-1D82-488D-A017-958A016F789F}" srcOrd="0" destOrd="0" presId="urn:microsoft.com/office/officeart/2008/layout/HorizontalMultiLevelHierarchy"/>
    <dgm:cxn modelId="{BC4CC857-AF8B-4BA7-AB44-729CB2766ABB}" type="presParOf" srcId="{59335904-D7B1-40AD-80CA-2467C713B5E9}" destId="{CC6B6DDC-6852-47BD-9DFC-DAF5653F7F32}" srcOrd="1" destOrd="0" presId="urn:microsoft.com/office/officeart/2008/layout/HorizontalMultiLevelHierarchy"/>
    <dgm:cxn modelId="{F811A662-44DC-4212-9F57-DEBED80B350E}" type="presParOf" srcId="{45BDD9FD-F20B-48B5-8046-2340B7CA98D2}" destId="{BCA12020-F72B-41AC-8561-ED96B2936A03}" srcOrd="2" destOrd="0" presId="urn:microsoft.com/office/officeart/2008/layout/HorizontalMultiLevelHierarchy"/>
    <dgm:cxn modelId="{7917E246-868B-451F-AEC9-46EE78486208}" type="presParOf" srcId="{BCA12020-F72B-41AC-8561-ED96B2936A03}" destId="{D81EDB96-D211-4E4E-9075-C22F0707F9B9}" srcOrd="0" destOrd="0" presId="urn:microsoft.com/office/officeart/2008/layout/HorizontalMultiLevelHierarchy"/>
    <dgm:cxn modelId="{8C338029-E36B-4ADE-975B-C2D16A582990}" type="presParOf" srcId="{45BDD9FD-F20B-48B5-8046-2340B7CA98D2}" destId="{C1E1FF2B-15AF-4C0D-88D6-C91678BB5A1E}" srcOrd="3" destOrd="0" presId="urn:microsoft.com/office/officeart/2008/layout/HorizontalMultiLevelHierarchy"/>
    <dgm:cxn modelId="{5125AEB8-8B1A-4EB9-9F24-BF84D1CD741C}" type="presParOf" srcId="{C1E1FF2B-15AF-4C0D-88D6-C91678BB5A1E}" destId="{5A59A89C-90B2-494A-8CE0-37250294FA3C}" srcOrd="0" destOrd="0" presId="urn:microsoft.com/office/officeart/2008/layout/HorizontalMultiLevelHierarchy"/>
    <dgm:cxn modelId="{539475E4-F87B-459F-AF1D-F75FD76E4FA6}" type="presParOf" srcId="{C1E1FF2B-15AF-4C0D-88D6-C91678BB5A1E}" destId="{F13674DF-D1A0-4716-9F9E-D8726F010758}" srcOrd="1" destOrd="0" presId="urn:microsoft.com/office/officeart/2008/layout/HorizontalMultiLevelHierarchy"/>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4B788E-360A-447E-B9C4-96A63FB0AC25}" type="doc">
      <dgm:prSet loTypeId="urn:microsoft.com/office/officeart/2009/3/layout/CircleRelationship" loCatId="relationship" qsTypeId="urn:microsoft.com/office/officeart/2005/8/quickstyle/simple1" qsCatId="simple" csTypeId="urn:microsoft.com/office/officeart/2005/8/colors/accent1_2" csCatId="accent1" phldr="1"/>
      <dgm:spPr/>
    </dgm:pt>
    <dgm:pt modelId="{07244BA6-57BB-49AC-9B94-4E41CE66AA8E}">
      <dgm:prSet phldrT="[Text]"/>
      <dgm:spPr/>
      <dgm:t>
        <a:bodyPr/>
        <a:lstStyle/>
        <a:p>
          <a:r>
            <a:rPr lang="en-US"/>
            <a:t>Developing Suggestions</a:t>
          </a:r>
        </a:p>
      </dgm:t>
    </dgm:pt>
    <dgm:pt modelId="{D5F1BA4D-56DC-4D07-A04E-DFCF20CB5C1A}" type="parTrans" cxnId="{CE796883-F7E6-4568-9264-581BA424E8DD}">
      <dgm:prSet/>
      <dgm:spPr/>
      <dgm:t>
        <a:bodyPr/>
        <a:lstStyle/>
        <a:p>
          <a:endParaRPr lang="en-US"/>
        </a:p>
      </dgm:t>
    </dgm:pt>
    <dgm:pt modelId="{0875D1C1-EF66-4E10-97C6-2512315F7654}" type="sibTrans" cxnId="{CE796883-F7E6-4568-9264-581BA424E8DD}">
      <dgm:prSet/>
      <dgm:spPr/>
      <dgm:t>
        <a:bodyPr/>
        <a:lstStyle/>
        <a:p>
          <a:endParaRPr lang="en-US"/>
        </a:p>
      </dgm:t>
    </dgm:pt>
    <dgm:pt modelId="{E05F9F15-575F-4084-8B72-CBD185913263}">
      <dgm:prSet phldrT="[Text]" phldr="1"/>
      <dgm:spPr/>
      <dgm:t>
        <a:bodyPr/>
        <a:lstStyle/>
        <a:p>
          <a:endParaRPr lang="en-US"/>
        </a:p>
      </dgm:t>
    </dgm:pt>
    <dgm:pt modelId="{92F6EC2E-8276-48D1-9BAE-7F2FBF55EFDA}" type="parTrans" cxnId="{051FA5E6-BC82-4EDD-8C2A-5C7873AA1126}">
      <dgm:prSet/>
      <dgm:spPr/>
      <dgm:t>
        <a:bodyPr/>
        <a:lstStyle/>
        <a:p>
          <a:endParaRPr lang="en-US"/>
        </a:p>
      </dgm:t>
    </dgm:pt>
    <dgm:pt modelId="{3126D9A4-21F0-4923-B846-B2C410285F67}" type="sibTrans" cxnId="{051FA5E6-BC82-4EDD-8C2A-5C7873AA1126}">
      <dgm:prSet/>
      <dgm:spPr/>
      <dgm:t>
        <a:bodyPr/>
        <a:lstStyle/>
        <a:p>
          <a:endParaRPr lang="en-US"/>
        </a:p>
      </dgm:t>
    </dgm:pt>
    <dgm:pt modelId="{52595475-DEE6-41D2-9DE9-262064D14736}">
      <dgm:prSet/>
      <dgm:spPr/>
      <dgm:t>
        <a:bodyPr/>
        <a:lstStyle/>
        <a:p>
          <a:endParaRPr lang="en-US"/>
        </a:p>
      </dgm:t>
    </dgm:pt>
    <dgm:pt modelId="{778F6BE3-59BB-4A5A-8D93-A1C48EA911DA}" type="parTrans" cxnId="{62409EB5-EC79-4E0D-8CCB-75EB10A757C9}">
      <dgm:prSet/>
      <dgm:spPr/>
      <dgm:t>
        <a:bodyPr/>
        <a:lstStyle/>
        <a:p>
          <a:endParaRPr lang="en-US"/>
        </a:p>
      </dgm:t>
    </dgm:pt>
    <dgm:pt modelId="{82A051B9-5052-462C-8C98-2128210E4FD6}" type="sibTrans" cxnId="{62409EB5-EC79-4E0D-8CCB-75EB10A757C9}">
      <dgm:prSet/>
      <dgm:spPr/>
      <dgm:t>
        <a:bodyPr/>
        <a:lstStyle/>
        <a:p>
          <a:endParaRPr lang="en-US"/>
        </a:p>
      </dgm:t>
    </dgm:pt>
    <dgm:pt modelId="{F650DBB8-46A1-41B4-B975-F39709B2634A}">
      <dgm:prSet/>
      <dgm:spPr/>
      <dgm:t>
        <a:bodyPr/>
        <a:lstStyle/>
        <a:p>
          <a:endParaRPr lang="en-US"/>
        </a:p>
      </dgm:t>
    </dgm:pt>
    <dgm:pt modelId="{0046E5D2-7553-4C5C-80B3-621FD4B4BE21}" type="parTrans" cxnId="{953449A5-FD80-440F-98C4-6FC25E5D0FB0}">
      <dgm:prSet/>
      <dgm:spPr/>
      <dgm:t>
        <a:bodyPr/>
        <a:lstStyle/>
        <a:p>
          <a:endParaRPr lang="en-US"/>
        </a:p>
      </dgm:t>
    </dgm:pt>
    <dgm:pt modelId="{005FCF8E-6134-44CC-ADA3-29D8F2C5CD54}" type="sibTrans" cxnId="{953449A5-FD80-440F-98C4-6FC25E5D0FB0}">
      <dgm:prSet/>
      <dgm:spPr/>
      <dgm:t>
        <a:bodyPr/>
        <a:lstStyle/>
        <a:p>
          <a:endParaRPr lang="en-US"/>
        </a:p>
      </dgm:t>
    </dgm:pt>
    <dgm:pt modelId="{1A0EF0E9-83BB-44AB-BBFB-2AF256837F35}">
      <dgm:prSet/>
      <dgm:spPr/>
      <dgm:t>
        <a:bodyPr/>
        <a:lstStyle/>
        <a:p>
          <a:endParaRPr lang="en-US"/>
        </a:p>
      </dgm:t>
    </dgm:pt>
    <dgm:pt modelId="{B1CB5309-B861-4BA8-AE25-11ED4637154A}" type="parTrans" cxnId="{2F73432E-6848-4F27-BE4F-D04BB3B8ACFD}">
      <dgm:prSet/>
      <dgm:spPr/>
      <dgm:t>
        <a:bodyPr/>
        <a:lstStyle/>
        <a:p>
          <a:endParaRPr lang="en-US"/>
        </a:p>
      </dgm:t>
    </dgm:pt>
    <dgm:pt modelId="{09B97D00-2F2D-40FC-8E6C-9690FCBB94E2}" type="sibTrans" cxnId="{2F73432E-6848-4F27-BE4F-D04BB3B8ACFD}">
      <dgm:prSet/>
      <dgm:spPr/>
      <dgm:t>
        <a:bodyPr/>
        <a:lstStyle/>
        <a:p>
          <a:endParaRPr lang="en-US"/>
        </a:p>
      </dgm:t>
    </dgm:pt>
    <dgm:pt modelId="{CDE31BF5-E87A-4728-A7E4-B0C12D7997F2}">
      <dgm:prSet/>
      <dgm:spPr/>
      <dgm:t>
        <a:bodyPr/>
        <a:lstStyle/>
        <a:p>
          <a:endParaRPr lang="en-US"/>
        </a:p>
      </dgm:t>
    </dgm:pt>
    <dgm:pt modelId="{3AEBA2B7-A1CD-406D-8ED1-FCC2D85B48B7}" type="parTrans" cxnId="{6C56EFC7-9D61-4884-97C7-58C6957E7A54}">
      <dgm:prSet/>
      <dgm:spPr/>
      <dgm:t>
        <a:bodyPr/>
        <a:lstStyle/>
        <a:p>
          <a:endParaRPr lang="en-US"/>
        </a:p>
      </dgm:t>
    </dgm:pt>
    <dgm:pt modelId="{A210FE92-E6F1-43B5-A9A1-DB8FE54844F2}" type="sibTrans" cxnId="{6C56EFC7-9D61-4884-97C7-58C6957E7A54}">
      <dgm:prSet/>
      <dgm:spPr/>
      <dgm:t>
        <a:bodyPr/>
        <a:lstStyle/>
        <a:p>
          <a:endParaRPr lang="en-US"/>
        </a:p>
      </dgm:t>
    </dgm:pt>
    <dgm:pt modelId="{0B0F008E-50CF-41DD-A422-499A45EF125D}" type="pres">
      <dgm:prSet presAssocID="{5F4B788E-360A-447E-B9C4-96A63FB0AC25}" presName="Name0" presStyleCnt="0">
        <dgm:presLayoutVars>
          <dgm:chMax val="1"/>
          <dgm:chPref val="1"/>
        </dgm:presLayoutVars>
      </dgm:prSet>
      <dgm:spPr/>
    </dgm:pt>
    <dgm:pt modelId="{87BC3F46-49E8-45E7-BAC5-484C22C2FE6A}" type="pres">
      <dgm:prSet presAssocID="{07244BA6-57BB-49AC-9B94-4E41CE66AA8E}" presName="Parent" presStyleLbl="node0" presStyleIdx="0" presStyleCnt="1">
        <dgm:presLayoutVars>
          <dgm:chMax val="5"/>
          <dgm:chPref val="5"/>
        </dgm:presLayoutVars>
      </dgm:prSet>
      <dgm:spPr/>
    </dgm:pt>
    <dgm:pt modelId="{D5B0FF43-9E78-4E23-BBD7-08BEC04F73B7}" type="pres">
      <dgm:prSet presAssocID="{07244BA6-57BB-49AC-9B94-4E41CE66AA8E}" presName="Accent1" presStyleLbl="node1" presStyleIdx="0" presStyleCnt="6"/>
      <dgm:spPr/>
    </dgm:pt>
    <dgm:pt modelId="{92EA9A89-2447-4A70-8A66-BA1BFEEB25C3}" type="pres">
      <dgm:prSet presAssocID="{07244BA6-57BB-49AC-9B94-4E41CE66AA8E}" presName="Accent2" presStyleLbl="node1" presStyleIdx="1" presStyleCnt="6"/>
      <dgm:spPr/>
    </dgm:pt>
    <dgm:pt modelId="{2BBD8312-3C74-4995-95DC-157DAA24B963}" type="pres">
      <dgm:prSet presAssocID="{07244BA6-57BB-49AC-9B94-4E41CE66AA8E}" presName="Accent3" presStyleLbl="node1" presStyleIdx="2" presStyleCnt="6"/>
      <dgm:spPr/>
    </dgm:pt>
    <dgm:pt modelId="{7552055A-8A4C-4251-A9CF-48B3EDFA727C}" type="pres">
      <dgm:prSet presAssocID="{07244BA6-57BB-49AC-9B94-4E41CE66AA8E}" presName="Accent4" presStyleLbl="node1" presStyleIdx="3" presStyleCnt="6"/>
      <dgm:spPr/>
    </dgm:pt>
    <dgm:pt modelId="{61990091-0110-4E70-8519-11A1BC39EA95}" type="pres">
      <dgm:prSet presAssocID="{07244BA6-57BB-49AC-9B94-4E41CE66AA8E}" presName="Accent5" presStyleLbl="node1" presStyleIdx="4" presStyleCnt="6"/>
      <dgm:spPr/>
    </dgm:pt>
    <dgm:pt modelId="{09B97BD2-4AB5-4F4F-9AC6-FFDB344B88AB}" type="pres">
      <dgm:prSet presAssocID="{07244BA6-57BB-49AC-9B94-4E41CE66AA8E}" presName="Accent6" presStyleLbl="node1" presStyleIdx="5" presStyleCnt="6"/>
      <dgm:spPr/>
    </dgm:pt>
  </dgm:ptLst>
  <dgm:cxnLst>
    <dgm:cxn modelId="{44A96525-3B23-4C7F-BF94-C17645C8E23C}" type="presOf" srcId="{07244BA6-57BB-49AC-9B94-4E41CE66AA8E}" destId="{87BC3F46-49E8-45E7-BAC5-484C22C2FE6A}" srcOrd="0" destOrd="0" presId="urn:microsoft.com/office/officeart/2009/3/layout/CircleRelationship"/>
    <dgm:cxn modelId="{2F73432E-6848-4F27-BE4F-D04BB3B8ACFD}" srcId="{5F4B788E-360A-447E-B9C4-96A63FB0AC25}" destId="{1A0EF0E9-83BB-44AB-BBFB-2AF256837F35}" srcOrd="3" destOrd="0" parTransId="{B1CB5309-B861-4BA8-AE25-11ED4637154A}" sibTransId="{09B97D00-2F2D-40FC-8E6C-9690FCBB94E2}"/>
    <dgm:cxn modelId="{CE796883-F7E6-4568-9264-581BA424E8DD}" srcId="{5F4B788E-360A-447E-B9C4-96A63FB0AC25}" destId="{07244BA6-57BB-49AC-9B94-4E41CE66AA8E}" srcOrd="0" destOrd="0" parTransId="{D5F1BA4D-56DC-4D07-A04E-DFCF20CB5C1A}" sibTransId="{0875D1C1-EF66-4E10-97C6-2512315F7654}"/>
    <dgm:cxn modelId="{953449A5-FD80-440F-98C4-6FC25E5D0FB0}" srcId="{5F4B788E-360A-447E-B9C4-96A63FB0AC25}" destId="{F650DBB8-46A1-41B4-B975-F39709B2634A}" srcOrd="2" destOrd="0" parTransId="{0046E5D2-7553-4C5C-80B3-621FD4B4BE21}" sibTransId="{005FCF8E-6134-44CC-ADA3-29D8F2C5CD54}"/>
    <dgm:cxn modelId="{62409EB5-EC79-4E0D-8CCB-75EB10A757C9}" srcId="{5F4B788E-360A-447E-B9C4-96A63FB0AC25}" destId="{52595475-DEE6-41D2-9DE9-262064D14736}" srcOrd="1" destOrd="0" parTransId="{778F6BE3-59BB-4A5A-8D93-A1C48EA911DA}" sibTransId="{82A051B9-5052-462C-8C98-2128210E4FD6}"/>
    <dgm:cxn modelId="{6C56EFC7-9D61-4884-97C7-58C6957E7A54}" srcId="{5F4B788E-360A-447E-B9C4-96A63FB0AC25}" destId="{CDE31BF5-E87A-4728-A7E4-B0C12D7997F2}" srcOrd="4" destOrd="0" parTransId="{3AEBA2B7-A1CD-406D-8ED1-FCC2D85B48B7}" sibTransId="{A210FE92-E6F1-43B5-A9A1-DB8FE54844F2}"/>
    <dgm:cxn modelId="{952C5CD7-DAA6-4AA2-B308-1C9FCC973048}" type="presOf" srcId="{5F4B788E-360A-447E-B9C4-96A63FB0AC25}" destId="{0B0F008E-50CF-41DD-A422-499A45EF125D}" srcOrd="0" destOrd="0" presId="urn:microsoft.com/office/officeart/2009/3/layout/CircleRelationship"/>
    <dgm:cxn modelId="{051FA5E6-BC82-4EDD-8C2A-5C7873AA1126}" srcId="{5F4B788E-360A-447E-B9C4-96A63FB0AC25}" destId="{E05F9F15-575F-4084-8B72-CBD185913263}" srcOrd="5" destOrd="0" parTransId="{92F6EC2E-8276-48D1-9BAE-7F2FBF55EFDA}" sibTransId="{3126D9A4-21F0-4923-B846-B2C410285F67}"/>
    <dgm:cxn modelId="{36C345C1-1EE0-4047-8A4E-AA3DBBFC33B4}" type="presParOf" srcId="{0B0F008E-50CF-41DD-A422-499A45EF125D}" destId="{87BC3F46-49E8-45E7-BAC5-484C22C2FE6A}" srcOrd="0" destOrd="0" presId="urn:microsoft.com/office/officeart/2009/3/layout/CircleRelationship"/>
    <dgm:cxn modelId="{1CFCBB2A-DE8E-41A8-B973-0C31B9EF63DC}" type="presParOf" srcId="{0B0F008E-50CF-41DD-A422-499A45EF125D}" destId="{D5B0FF43-9E78-4E23-BBD7-08BEC04F73B7}" srcOrd="1" destOrd="0" presId="urn:microsoft.com/office/officeart/2009/3/layout/CircleRelationship"/>
    <dgm:cxn modelId="{FC743839-84E5-4B4A-B80A-0243C434910D}" type="presParOf" srcId="{0B0F008E-50CF-41DD-A422-499A45EF125D}" destId="{92EA9A89-2447-4A70-8A66-BA1BFEEB25C3}" srcOrd="2" destOrd="0" presId="urn:microsoft.com/office/officeart/2009/3/layout/CircleRelationship"/>
    <dgm:cxn modelId="{378BA3F6-D251-4968-AA66-4C188E8C0384}" type="presParOf" srcId="{0B0F008E-50CF-41DD-A422-499A45EF125D}" destId="{2BBD8312-3C74-4995-95DC-157DAA24B963}" srcOrd="3" destOrd="0" presId="urn:microsoft.com/office/officeart/2009/3/layout/CircleRelationship"/>
    <dgm:cxn modelId="{FB5F1030-1ACE-4996-89D6-E07D0A546B54}" type="presParOf" srcId="{0B0F008E-50CF-41DD-A422-499A45EF125D}" destId="{7552055A-8A4C-4251-A9CF-48B3EDFA727C}" srcOrd="4" destOrd="0" presId="urn:microsoft.com/office/officeart/2009/3/layout/CircleRelationship"/>
    <dgm:cxn modelId="{2B6365EA-38EB-4D9E-BE0F-F1C69DC1866A}" type="presParOf" srcId="{0B0F008E-50CF-41DD-A422-499A45EF125D}" destId="{61990091-0110-4E70-8519-11A1BC39EA95}" srcOrd="5" destOrd="0" presId="urn:microsoft.com/office/officeart/2009/3/layout/CircleRelationship"/>
    <dgm:cxn modelId="{862D98F2-E8A8-4645-A6B6-3FD9B0A2A74C}" type="presParOf" srcId="{0B0F008E-50CF-41DD-A422-499A45EF125D}" destId="{09B97BD2-4AB5-4F4F-9AC6-FFDB344B88AB}" srcOrd="6"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t>Strategic Alignment </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C1993A3F-BDDF-49CA-92F3-001FCD4B5ECF}">
      <dgm:prSet/>
      <dgm:spPr/>
      <dgm:t>
        <a:bodyPr/>
        <a:lstStyle/>
        <a:p>
          <a:pPr>
            <a:lnSpc>
              <a:spcPct val="100000"/>
            </a:lnSpc>
          </a:pPr>
          <a:r>
            <a:rPr lang="en-US"/>
            <a:t>Plant Protection Act Section 7721</a:t>
          </a:r>
        </a:p>
      </dgm:t>
    </dgm:pt>
    <dgm:pt modelId="{B6913726-4300-4CFE-972B-6F0161B8BF50}" type="parTrans" cxnId="{08525F44-21F3-4755-B829-F1DF43B8FF4E}">
      <dgm:prSet/>
      <dgm:spPr/>
      <dgm:t>
        <a:bodyPr/>
        <a:lstStyle/>
        <a:p>
          <a:endParaRPr lang="en-US"/>
        </a:p>
      </dgm:t>
    </dgm:pt>
    <dgm:pt modelId="{E92A5DE7-8627-4669-999B-FD50CA75EFAA}" type="sibTrans" cxnId="{08525F44-21F3-4755-B829-F1DF43B8FF4E}">
      <dgm:prSet/>
      <dgm:spPr/>
      <dgm:t>
        <a:bodyPr/>
        <a:lstStyle/>
        <a:p>
          <a:endParaRPr lang="en-US"/>
        </a:p>
      </dgm:t>
    </dgm:pt>
    <dgm:pt modelId="{EF01BE1C-A5D1-4D92-AAE3-AD9D57FE21D8}">
      <dgm:prSet/>
      <dgm:spPr/>
      <dgm:t>
        <a:bodyPr/>
        <a:lstStyle/>
        <a:p>
          <a:pPr>
            <a:lnSpc>
              <a:spcPct val="100000"/>
            </a:lnSpc>
          </a:pPr>
          <a:r>
            <a:rPr lang="en-US" b="1"/>
            <a:t>Impact/Outcome</a:t>
          </a:r>
          <a:endParaRPr lang="en-US"/>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dgm:spPr/>
      <dgm:t>
        <a:bodyPr/>
        <a:lstStyle/>
        <a:p>
          <a:pPr>
            <a:lnSpc>
              <a:spcPct val="100000"/>
            </a:lnSpc>
          </a:pPr>
          <a:r>
            <a:rPr lang="en-US"/>
            <a:t>Project Results</a:t>
          </a:r>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3BC21C2A-0E39-4164-A674-A6C2665F25B8}">
      <dgm:prSet/>
      <dgm:spPr/>
      <dgm:t>
        <a:bodyPr/>
        <a:lstStyle/>
        <a:p>
          <a:pPr>
            <a:lnSpc>
              <a:spcPct val="100000"/>
            </a:lnSpc>
          </a:pPr>
          <a:r>
            <a:rPr lang="en-US" b="1"/>
            <a:t>Feasibility</a:t>
          </a:r>
          <a:endParaRPr lang="en-US"/>
        </a:p>
      </dgm:t>
    </dgm:pt>
    <dgm:pt modelId="{48AE575C-794D-420F-B2C4-86570F2B587A}" type="parTrans" cxnId="{BE470097-9576-48EA-B628-CF8FB6CF520E}">
      <dgm:prSet/>
      <dgm:spPr/>
      <dgm:t>
        <a:bodyPr/>
        <a:lstStyle/>
        <a:p>
          <a:endParaRPr lang="en-US"/>
        </a:p>
      </dgm:t>
    </dgm:pt>
    <dgm:pt modelId="{197E1A62-149D-4E21-971F-FED537642944}" type="sibTrans" cxnId="{BE470097-9576-48EA-B628-CF8FB6CF520E}">
      <dgm:prSet/>
      <dgm:spPr/>
      <dgm:t>
        <a:bodyPr/>
        <a:lstStyle/>
        <a:p>
          <a:endParaRPr lang="en-US"/>
        </a:p>
      </dgm:t>
    </dgm:pt>
    <dgm:pt modelId="{FF16B292-5A8A-4D3B-A376-2CC731F07BD7}">
      <dgm:prSet/>
      <dgm:spPr/>
      <dgm:t>
        <a:bodyPr/>
        <a:lstStyle/>
        <a:p>
          <a:pPr>
            <a:lnSpc>
              <a:spcPct val="100000"/>
            </a:lnSpc>
          </a:pPr>
          <a:r>
            <a:rPr lang="en-US"/>
            <a:t>Resources, partnerships, process</a:t>
          </a:r>
        </a:p>
      </dgm:t>
    </dgm:pt>
    <dgm:pt modelId="{A4F3F3F9-8DDE-48D2-B387-E060067B2C72}" type="parTrans" cxnId="{B414F60A-8D82-48F6-A369-0B4DB7EAF98D}">
      <dgm:prSet/>
      <dgm:spPr/>
      <dgm:t>
        <a:bodyPr/>
        <a:lstStyle/>
        <a:p>
          <a:endParaRPr lang="en-US"/>
        </a:p>
      </dgm:t>
    </dgm:pt>
    <dgm:pt modelId="{65D9DAD6-E5C1-4099-8E24-EE2F4045769E}" type="sibTrans" cxnId="{B414F60A-8D82-48F6-A369-0B4DB7EAF98D}">
      <dgm:prSet/>
      <dgm:spPr/>
      <dgm:t>
        <a:bodyPr/>
        <a:lstStyle/>
        <a:p>
          <a:endParaRPr lang="en-US"/>
        </a:p>
      </dgm:t>
    </dgm:pt>
    <dgm:pt modelId="{48FED625-3CB3-45DC-879E-E6CDFB46D42B}">
      <dgm:prSet/>
      <dgm:spPr/>
      <dgm:t>
        <a:bodyPr/>
        <a:lstStyle/>
        <a:p>
          <a:pPr>
            <a:lnSpc>
              <a:spcPct val="100000"/>
            </a:lnSpc>
          </a:pPr>
          <a:r>
            <a:rPr lang="en-US" b="1"/>
            <a:t>Past Performance, Best Practices and Innovation</a:t>
          </a:r>
          <a:endParaRPr lang="en-US"/>
        </a:p>
      </dgm:t>
    </dgm:pt>
    <dgm:pt modelId="{8E7424C5-8497-4864-8A9A-6FEFB02E083C}" type="parTrans" cxnId="{FD8DAE90-D669-461B-AE13-ECB796A7359F}">
      <dgm:prSet/>
      <dgm:spPr/>
      <dgm:t>
        <a:bodyPr/>
        <a:lstStyle/>
        <a:p>
          <a:endParaRPr lang="en-US"/>
        </a:p>
      </dgm:t>
    </dgm:pt>
    <dgm:pt modelId="{C0870F2D-2EE6-4CC0-BD3F-C7A6D21E9ABA}" type="sibTrans" cxnId="{FD8DAE90-D669-461B-AE13-ECB796A7359F}">
      <dgm:prSet/>
      <dgm:spPr/>
      <dgm:t>
        <a:bodyPr/>
        <a:lstStyle/>
        <a:p>
          <a:endParaRPr lang="en-US"/>
        </a:p>
      </dgm:t>
    </dgm:pt>
    <dgm:pt modelId="{48F24A4B-30AE-48B6-A039-2D5AB4B0EDB7}">
      <dgm:prSet/>
      <dgm:spPr/>
      <dgm:t>
        <a:bodyPr/>
        <a:lstStyle/>
        <a:p>
          <a:pPr>
            <a:lnSpc>
              <a:spcPct val="100000"/>
            </a:lnSpc>
          </a:pPr>
          <a:r>
            <a:rPr lang="en-US" b="1"/>
            <a:t>Budget</a:t>
          </a:r>
          <a:endParaRPr lang="en-US"/>
        </a:p>
      </dgm:t>
    </dgm:pt>
    <dgm:pt modelId="{3C058856-2DF6-4371-81EE-1455A97F2697}" type="parTrans" cxnId="{331FED22-17C1-44E9-896E-873549495E46}">
      <dgm:prSet/>
      <dgm:spPr/>
      <dgm:t>
        <a:bodyPr/>
        <a:lstStyle/>
        <a:p>
          <a:endParaRPr lang="en-US"/>
        </a:p>
      </dgm:t>
    </dgm:pt>
    <dgm:pt modelId="{2F3308D8-2FCE-4EFE-A380-88FD7D045230}" type="sibTrans" cxnId="{331FED22-17C1-44E9-896E-873549495E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74E7ADD7-3718-48BA-BDCC-EA4B1E300679}" type="pres">
      <dgm:prSet presAssocID="{ABDFFE17-697F-4D22-B348-F57D999C9AF0}" presName="desTx" presStyleLbl="revTx" presStyleIdx="1" presStyleCnt="8">
        <dgm:presLayoutVars/>
      </dgm:prSet>
      <dgm:spPr/>
    </dgm:pt>
    <dgm:pt modelId="{4D75BB52-3C3E-4D16-9BBF-55FB2A3F6D89}" type="pres">
      <dgm:prSet presAssocID="{081DFB4D-7AD8-4F7A-9114-54174F08FA8E}"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1" presStyleCnt="5"/>
      <dgm:spPr/>
    </dgm:pt>
    <dgm:pt modelId="{CA931371-0DF3-4DC6-85CB-E6A0046186FE}" type="pres">
      <dgm:prSet presAssocID="{EF01BE1C-A5D1-4D92-AAE3-AD9D57FE21D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2" presStyleCnt="8">
        <dgm:presLayoutVars>
          <dgm:chMax val="0"/>
          <dgm:chPref val="0"/>
        </dgm:presLayoutVars>
      </dgm:prSet>
      <dgm:spPr/>
    </dgm:pt>
    <dgm:pt modelId="{6610D35F-00DC-445E-AFC1-6676A9FA1229}" type="pres">
      <dgm:prSet presAssocID="{EF01BE1C-A5D1-4D92-AAE3-AD9D57FE21D8}" presName="desTx" presStyleLbl="revTx" presStyleIdx="3" presStyleCnt="8">
        <dgm:presLayoutVars/>
      </dgm:prSet>
      <dgm:spPr/>
    </dgm:pt>
    <dgm:pt modelId="{A8E8B8A4-3D66-4ECA-AF67-CF1C6521EB6B}" type="pres">
      <dgm:prSet presAssocID="{D88CFCF6-209D-4458-BF24-63412FBF0B12}" presName="sibTrans" presStyleCnt="0"/>
      <dgm:spPr/>
    </dgm:pt>
    <dgm:pt modelId="{888EB5DD-A340-4E01-AF86-E63E03301250}" type="pres">
      <dgm:prSet presAssocID="{3BC21C2A-0E39-4164-A674-A6C2665F25B8}" presName="compNode" presStyleCnt="0"/>
      <dgm:spPr/>
    </dgm:pt>
    <dgm:pt modelId="{C80B33E6-7BF3-498D-BD57-9D156B9BEF3B}" type="pres">
      <dgm:prSet presAssocID="{3BC21C2A-0E39-4164-A674-A6C2665F25B8}" presName="bgRect" presStyleLbl="bgShp" presStyleIdx="2" presStyleCnt="5"/>
      <dgm:spPr/>
    </dgm:pt>
    <dgm:pt modelId="{F29B3E3B-F3C2-49F5-A47B-9A0744B941AD}" type="pres">
      <dgm:prSet presAssocID="{3BC21C2A-0E39-4164-A674-A6C2665F25B8}"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32117741-3927-4B92-A956-DD6FEE0940CD}" type="pres">
      <dgm:prSet presAssocID="{3BC21C2A-0E39-4164-A674-A6C2665F25B8}" presName="spaceRect" presStyleCnt="0"/>
      <dgm:spPr/>
    </dgm:pt>
    <dgm:pt modelId="{407FF52B-D17C-410F-A775-45250FF82DF3}" type="pres">
      <dgm:prSet presAssocID="{3BC21C2A-0E39-4164-A674-A6C2665F25B8}" presName="parTx" presStyleLbl="revTx" presStyleIdx="4" presStyleCnt="8">
        <dgm:presLayoutVars>
          <dgm:chMax val="0"/>
          <dgm:chPref val="0"/>
        </dgm:presLayoutVars>
      </dgm:prSet>
      <dgm:spPr/>
    </dgm:pt>
    <dgm:pt modelId="{573A5FDE-4B34-4E89-A740-0DB120D43B67}" type="pres">
      <dgm:prSet presAssocID="{3BC21C2A-0E39-4164-A674-A6C2665F25B8}" presName="desTx" presStyleLbl="revTx" presStyleIdx="5" presStyleCnt="8">
        <dgm:presLayoutVars/>
      </dgm:prSet>
      <dgm:spPr/>
    </dgm:pt>
    <dgm:pt modelId="{E4171ED6-12FE-4425-A215-E92226560799}" type="pres">
      <dgm:prSet presAssocID="{197E1A62-149D-4E21-971F-FED537642944}" presName="sibTrans" presStyleCnt="0"/>
      <dgm:spPr/>
    </dgm:pt>
    <dgm:pt modelId="{FAC168D0-52E7-4DF9-9352-3C4878DA7501}" type="pres">
      <dgm:prSet presAssocID="{48FED625-3CB3-45DC-879E-E6CDFB46D42B}" presName="compNode" presStyleCnt="0"/>
      <dgm:spPr/>
    </dgm:pt>
    <dgm:pt modelId="{74F61A3E-E292-4A65-8742-64B74569CBFF}" type="pres">
      <dgm:prSet presAssocID="{48FED625-3CB3-45DC-879E-E6CDFB46D42B}" presName="bgRect" presStyleLbl="bgShp" presStyleIdx="3" presStyleCnt="5"/>
      <dgm:spPr/>
    </dgm:pt>
    <dgm:pt modelId="{2D9167D9-68DB-48F5-9E47-164D5FF4B194}" type="pres">
      <dgm:prSet presAssocID="{48FED625-3CB3-45DC-879E-E6CDFB46D42B}"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52613F5-2C88-4D4B-BF2D-599E5053C66D}" type="pres">
      <dgm:prSet presAssocID="{48FED625-3CB3-45DC-879E-E6CDFB46D42B}" presName="spaceRect" presStyleCnt="0"/>
      <dgm:spPr/>
    </dgm:pt>
    <dgm:pt modelId="{6DDE1438-F9B9-44EF-B0BD-E64899279962}" type="pres">
      <dgm:prSet presAssocID="{48FED625-3CB3-45DC-879E-E6CDFB46D42B}" presName="parTx" presStyleLbl="revTx" presStyleIdx="6" presStyleCnt="8">
        <dgm:presLayoutVars>
          <dgm:chMax val="0"/>
          <dgm:chPref val="0"/>
        </dgm:presLayoutVars>
      </dgm:prSet>
      <dgm:spPr/>
    </dgm:pt>
    <dgm:pt modelId="{62D532A6-107C-4EEE-9B5A-E401F8211D57}" type="pres">
      <dgm:prSet presAssocID="{C0870F2D-2EE6-4CC0-BD3F-C7A6D21E9ABA}" presName="sibTrans" presStyleCnt="0"/>
      <dgm:spPr/>
    </dgm:pt>
    <dgm:pt modelId="{13296393-82E9-4AE1-8E51-80E3097703A4}" type="pres">
      <dgm:prSet presAssocID="{48F24A4B-30AE-48B6-A039-2D5AB4B0EDB7}" presName="compNode" presStyleCnt="0"/>
      <dgm:spPr/>
    </dgm:pt>
    <dgm:pt modelId="{26594FA8-9B20-4354-A028-7C262A0EAE46}" type="pres">
      <dgm:prSet presAssocID="{48F24A4B-30AE-48B6-A039-2D5AB4B0EDB7}" presName="bgRect" presStyleLbl="bgShp" presStyleIdx="4" presStyleCnt="5"/>
      <dgm:spPr/>
    </dgm:pt>
    <dgm:pt modelId="{9BC658F7-C0F5-418D-8694-50680D11A972}" type="pres">
      <dgm:prSet presAssocID="{48F24A4B-30AE-48B6-A039-2D5AB4B0EDB7}"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oney"/>
        </a:ext>
      </dgm:extLst>
    </dgm:pt>
    <dgm:pt modelId="{B32F060D-C5B1-476D-B481-D4EDD44AA033}" type="pres">
      <dgm:prSet presAssocID="{48F24A4B-30AE-48B6-A039-2D5AB4B0EDB7}" presName="spaceRect" presStyleCnt="0"/>
      <dgm:spPr/>
    </dgm:pt>
    <dgm:pt modelId="{A6F3F717-F9DC-40A1-8B8C-04EFCEAB0688}" type="pres">
      <dgm:prSet presAssocID="{48F24A4B-30AE-48B6-A039-2D5AB4B0EDB7}" presName="parTx" presStyleLbl="revTx" presStyleIdx="7" presStyleCnt="8">
        <dgm:presLayoutVars>
          <dgm:chMax val="0"/>
          <dgm:chPref val="0"/>
        </dgm:presLayoutVars>
      </dgm:prSet>
      <dgm:spPr/>
    </dgm:pt>
  </dgm:ptLst>
  <dgm:cxnLst>
    <dgm:cxn modelId="{2E138905-B3F6-4E7A-9433-99D1CD3CBF66}" type="presOf" srcId="{EF01BE1C-A5D1-4D92-AAE3-AD9D57FE21D8}" destId="{E0C550CB-88E8-4363-A2EB-44A99555120E}" srcOrd="0" destOrd="0" presId="urn:microsoft.com/office/officeart/2018/2/layout/IconVerticalSolidList"/>
    <dgm:cxn modelId="{B414F60A-8D82-48F6-A369-0B4DB7EAF98D}" srcId="{3BC21C2A-0E39-4164-A674-A6C2665F25B8}" destId="{FF16B292-5A8A-4D3B-A376-2CC731F07BD7}" srcOrd="0" destOrd="0" parTransId="{A4F3F3F9-8DDE-48D2-B387-E060067B2C72}" sibTransId="{65D9DAD6-E5C1-4099-8E24-EE2F4045769E}"/>
    <dgm:cxn modelId="{EF55391D-AA92-4837-8A02-C3FB82B901A2}" type="presOf" srcId="{48FED625-3CB3-45DC-879E-E6CDFB46D42B}" destId="{6DDE1438-F9B9-44EF-B0BD-E64899279962}" srcOrd="0" destOrd="0" presId="urn:microsoft.com/office/officeart/2018/2/layout/IconVerticalSolidList"/>
    <dgm:cxn modelId="{331FED22-17C1-44E9-896E-873549495E46}" srcId="{10A7A1CF-46D8-468B-B618-B737C27CCF5C}" destId="{48F24A4B-30AE-48B6-A039-2D5AB4B0EDB7}" srcOrd="4" destOrd="0" parTransId="{3C058856-2DF6-4371-81EE-1455A97F2697}" sibTransId="{2F3308D8-2FCE-4EFE-A380-88FD7D045230}"/>
    <dgm:cxn modelId="{1241692A-4986-4A55-8272-48119E421122}" srcId="{10A7A1CF-46D8-468B-B618-B737C27CCF5C}" destId="{EF01BE1C-A5D1-4D92-AAE3-AD9D57FE21D8}" srcOrd="1" destOrd="0" parTransId="{56062E3C-C85D-45B2-A315-55627FA27102}" sibTransId="{D88CFCF6-209D-4458-BF24-63412FBF0B12}"/>
    <dgm:cxn modelId="{7E1A9B3B-25A7-4F69-8635-F588A275DD9C}" type="presOf" srcId="{ABDFFE17-697F-4D22-B348-F57D999C9AF0}" destId="{6E6681CA-AB9E-4837-B442-B118F871B4F5}" srcOrd="0" destOrd="0" presId="urn:microsoft.com/office/officeart/2018/2/layout/IconVerticalSolidList"/>
    <dgm:cxn modelId="{9EA74662-D702-4FEB-94C8-4CC04DC17300}" type="presOf" srcId="{D05836B6-8015-4A58-96E2-EA9CEDE1E945}" destId="{6610D35F-00DC-445E-AFC1-6676A9FA1229}" srcOrd="0" destOrd="0" presId="urn:microsoft.com/office/officeart/2018/2/layout/IconVerticalSolidList"/>
    <dgm:cxn modelId="{08525F44-21F3-4755-B829-F1DF43B8FF4E}" srcId="{ABDFFE17-697F-4D22-B348-F57D999C9AF0}" destId="{C1993A3F-BDDF-49CA-92F3-001FCD4B5ECF}" srcOrd="0" destOrd="0" parTransId="{B6913726-4300-4CFE-972B-6F0161B8BF50}" sibTransId="{E92A5DE7-8627-4669-999B-FD50CA75EFAA}"/>
    <dgm:cxn modelId="{43DBE049-0C53-4880-B9F2-382EF7A97EC7}" type="presOf" srcId="{48F24A4B-30AE-48B6-A039-2D5AB4B0EDB7}" destId="{A6F3F717-F9DC-40A1-8B8C-04EFCEAB0688}" srcOrd="0" destOrd="0" presId="urn:microsoft.com/office/officeart/2018/2/layout/IconVerticalSolidList"/>
    <dgm:cxn modelId="{D8A4AB6C-8681-4224-B767-D26FD136B98D}" type="presOf" srcId="{3BC21C2A-0E39-4164-A674-A6C2665F25B8}" destId="{407FF52B-D17C-410F-A775-45250FF82DF3}"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FD8DAE90-D669-461B-AE13-ECB796A7359F}" srcId="{10A7A1CF-46D8-468B-B618-B737C27CCF5C}" destId="{48FED625-3CB3-45DC-879E-E6CDFB46D42B}" srcOrd="3" destOrd="0" parTransId="{8E7424C5-8497-4864-8A9A-6FEFB02E083C}" sibTransId="{C0870F2D-2EE6-4CC0-BD3F-C7A6D21E9ABA}"/>
    <dgm:cxn modelId="{006C2594-491E-4050-9367-506A135C502E}" type="presOf" srcId="{FF16B292-5A8A-4D3B-A376-2CC731F07BD7}" destId="{573A5FDE-4B34-4E89-A740-0DB120D43B67}" srcOrd="0" destOrd="0" presId="urn:microsoft.com/office/officeart/2018/2/layout/IconVerticalSolidList"/>
    <dgm:cxn modelId="{BE470097-9576-48EA-B628-CF8FB6CF520E}" srcId="{10A7A1CF-46D8-468B-B618-B737C27CCF5C}" destId="{3BC21C2A-0E39-4164-A674-A6C2665F25B8}" srcOrd="2" destOrd="0" parTransId="{48AE575C-794D-420F-B2C4-86570F2B587A}" sibTransId="{197E1A62-149D-4E21-971F-FED537642944}"/>
    <dgm:cxn modelId="{3B9E9D97-B3A3-4DD4-B608-27017768BE0F}" srcId="{EF01BE1C-A5D1-4D92-AAE3-AD9D57FE21D8}" destId="{D05836B6-8015-4A58-96E2-EA9CEDE1E945}" srcOrd="0" destOrd="0" parTransId="{8000DC54-D95C-4824-8607-C4E3ED9CBAB7}" sibTransId="{F28388ED-DC63-4199-88CB-4BEC65179073}"/>
    <dgm:cxn modelId="{C8E80AD4-AB1D-4E20-9C85-A714A491C839}" type="presOf" srcId="{C1993A3F-BDDF-49CA-92F3-001FCD4B5ECF}" destId="{74E7ADD7-3718-48BA-BDCC-EA4B1E300679}"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839D2F49-12E0-4C3C-A1BD-80BD73188BA2}" type="presParOf" srcId="{89E722B0-5BC9-45CC-B3EC-274C32794D76}" destId="{12B99EEB-DBA2-4C09-9A24-DB4E094DEB67}" srcOrd="0" destOrd="0" presId="urn:microsoft.com/office/officeart/2018/2/layout/IconVerticalSolidList"/>
    <dgm:cxn modelId="{F3A972D0-E24C-4F28-AE11-89FAC2D2E2FF}" type="presParOf" srcId="{12B99EEB-DBA2-4C09-9A24-DB4E094DEB67}" destId="{649B1A10-D35E-4A1A-B696-41A4E9383826}" srcOrd="0" destOrd="0" presId="urn:microsoft.com/office/officeart/2018/2/layout/IconVerticalSolidList"/>
    <dgm:cxn modelId="{246F1BCB-42F7-4B9D-B82A-B58A855CFF59}" type="presParOf" srcId="{12B99EEB-DBA2-4C09-9A24-DB4E094DEB67}" destId="{52B54A27-1595-4ADB-9119-FB4D87DD87B0}" srcOrd="1" destOrd="0" presId="urn:microsoft.com/office/officeart/2018/2/layout/IconVerticalSolidList"/>
    <dgm:cxn modelId="{2B4DD28C-421E-4672-914C-25B1517F9C9D}" type="presParOf" srcId="{12B99EEB-DBA2-4C09-9A24-DB4E094DEB67}" destId="{8C168991-6436-4D6D-87A2-3BAEDD8339CE}" srcOrd="2" destOrd="0" presId="urn:microsoft.com/office/officeart/2018/2/layout/IconVerticalSolidList"/>
    <dgm:cxn modelId="{70115EEB-EDDD-41D8-A583-3052216BDDF8}" type="presParOf" srcId="{12B99EEB-DBA2-4C09-9A24-DB4E094DEB67}" destId="{6E6681CA-AB9E-4837-B442-B118F871B4F5}" srcOrd="3" destOrd="0" presId="urn:microsoft.com/office/officeart/2018/2/layout/IconVerticalSolidList"/>
    <dgm:cxn modelId="{C2541F74-9D65-4A3D-B213-29A76754B178}" type="presParOf" srcId="{12B99EEB-DBA2-4C09-9A24-DB4E094DEB67}" destId="{74E7ADD7-3718-48BA-BDCC-EA4B1E300679}" srcOrd="4" destOrd="0" presId="urn:microsoft.com/office/officeart/2018/2/layout/IconVerticalSolidList"/>
    <dgm:cxn modelId="{24FA7869-9F2A-4DA2-B12F-AACBF2584FB9}" type="presParOf" srcId="{89E722B0-5BC9-45CC-B3EC-274C32794D76}" destId="{4D75BB52-3C3E-4D16-9BBF-55FB2A3F6D89}" srcOrd="1" destOrd="0" presId="urn:microsoft.com/office/officeart/2018/2/layout/IconVerticalSolidList"/>
    <dgm:cxn modelId="{3EB6BBBA-7045-4E83-A17F-EF966206D5F1}" type="presParOf" srcId="{89E722B0-5BC9-45CC-B3EC-274C32794D76}" destId="{4EB53904-7E65-4997-8B77-9BEC42277D86}" srcOrd="2" destOrd="0" presId="urn:microsoft.com/office/officeart/2018/2/layout/IconVerticalSolidList"/>
    <dgm:cxn modelId="{E9A84088-E871-4D3F-9905-DF7EA049528A}" type="presParOf" srcId="{4EB53904-7E65-4997-8B77-9BEC42277D86}" destId="{30F69CC1-F3BF-4E43-9A5D-A5E17470149A}" srcOrd="0" destOrd="0" presId="urn:microsoft.com/office/officeart/2018/2/layout/IconVerticalSolidList"/>
    <dgm:cxn modelId="{971F45AA-6C3E-4071-9A1B-9CE407163C17}" type="presParOf" srcId="{4EB53904-7E65-4997-8B77-9BEC42277D86}" destId="{CA931371-0DF3-4DC6-85CB-E6A0046186FE}" srcOrd="1" destOrd="0" presId="urn:microsoft.com/office/officeart/2018/2/layout/IconVerticalSolidList"/>
    <dgm:cxn modelId="{6B954DB9-4396-4D3D-AC65-83225F6D64D7}" type="presParOf" srcId="{4EB53904-7E65-4997-8B77-9BEC42277D86}" destId="{0F844A53-1D59-4E7D-8F47-424481D28A28}" srcOrd="2" destOrd="0" presId="urn:microsoft.com/office/officeart/2018/2/layout/IconVerticalSolidList"/>
    <dgm:cxn modelId="{8AA778DF-912D-4DF7-A7A5-2DAC69A535C3}" type="presParOf" srcId="{4EB53904-7E65-4997-8B77-9BEC42277D86}" destId="{E0C550CB-88E8-4363-A2EB-44A99555120E}" srcOrd="3" destOrd="0" presId="urn:microsoft.com/office/officeart/2018/2/layout/IconVerticalSolidList"/>
    <dgm:cxn modelId="{F3ABDBDD-724E-4FBF-AEEB-5373F04D3973}" type="presParOf" srcId="{4EB53904-7E65-4997-8B77-9BEC42277D86}" destId="{6610D35F-00DC-445E-AFC1-6676A9FA1229}" srcOrd="4" destOrd="0" presId="urn:microsoft.com/office/officeart/2018/2/layout/IconVerticalSolidList"/>
    <dgm:cxn modelId="{5ABAC840-457F-459E-8CC2-D9FAE67C2FF8}" type="presParOf" srcId="{89E722B0-5BC9-45CC-B3EC-274C32794D76}" destId="{A8E8B8A4-3D66-4ECA-AF67-CF1C6521EB6B}" srcOrd="3" destOrd="0" presId="urn:microsoft.com/office/officeart/2018/2/layout/IconVerticalSolidList"/>
    <dgm:cxn modelId="{C5BA260F-393A-426A-A572-567CE085C2E4}" type="presParOf" srcId="{89E722B0-5BC9-45CC-B3EC-274C32794D76}" destId="{888EB5DD-A340-4E01-AF86-E63E03301250}" srcOrd="4" destOrd="0" presId="urn:microsoft.com/office/officeart/2018/2/layout/IconVerticalSolidList"/>
    <dgm:cxn modelId="{B6B41508-FBE3-4199-87F3-051A6B540FD1}" type="presParOf" srcId="{888EB5DD-A340-4E01-AF86-E63E03301250}" destId="{C80B33E6-7BF3-498D-BD57-9D156B9BEF3B}" srcOrd="0" destOrd="0" presId="urn:microsoft.com/office/officeart/2018/2/layout/IconVerticalSolidList"/>
    <dgm:cxn modelId="{EA529043-C96B-4B04-B18D-73BCEFF9CD37}" type="presParOf" srcId="{888EB5DD-A340-4E01-AF86-E63E03301250}" destId="{F29B3E3B-F3C2-49F5-A47B-9A0744B941AD}" srcOrd="1" destOrd="0" presId="urn:microsoft.com/office/officeart/2018/2/layout/IconVerticalSolidList"/>
    <dgm:cxn modelId="{0C735D0E-5E96-4D9B-BE70-E876DE0D4147}" type="presParOf" srcId="{888EB5DD-A340-4E01-AF86-E63E03301250}" destId="{32117741-3927-4B92-A956-DD6FEE0940CD}" srcOrd="2" destOrd="0" presId="urn:microsoft.com/office/officeart/2018/2/layout/IconVerticalSolidList"/>
    <dgm:cxn modelId="{9BD4C4AE-1ADF-4450-B960-CDC29BE8B5B6}" type="presParOf" srcId="{888EB5DD-A340-4E01-AF86-E63E03301250}" destId="{407FF52B-D17C-410F-A775-45250FF82DF3}" srcOrd="3" destOrd="0" presId="urn:microsoft.com/office/officeart/2018/2/layout/IconVerticalSolidList"/>
    <dgm:cxn modelId="{C728E1B9-A10C-493A-B71B-C89DB96F7C14}" type="presParOf" srcId="{888EB5DD-A340-4E01-AF86-E63E03301250}" destId="{573A5FDE-4B34-4E89-A740-0DB120D43B67}" srcOrd="4" destOrd="0" presId="urn:microsoft.com/office/officeart/2018/2/layout/IconVerticalSolidList"/>
    <dgm:cxn modelId="{4AB4B8C5-6B0D-4DCA-B8F7-6591E8959838}" type="presParOf" srcId="{89E722B0-5BC9-45CC-B3EC-274C32794D76}" destId="{E4171ED6-12FE-4425-A215-E92226560799}" srcOrd="5" destOrd="0" presId="urn:microsoft.com/office/officeart/2018/2/layout/IconVerticalSolidList"/>
    <dgm:cxn modelId="{AB234593-F990-4888-85FA-529F5786F913}" type="presParOf" srcId="{89E722B0-5BC9-45CC-B3EC-274C32794D76}" destId="{FAC168D0-52E7-4DF9-9352-3C4878DA7501}" srcOrd="6" destOrd="0" presId="urn:microsoft.com/office/officeart/2018/2/layout/IconVerticalSolidList"/>
    <dgm:cxn modelId="{DF842203-7A16-4C7B-885F-BA3CF53BF912}" type="presParOf" srcId="{FAC168D0-52E7-4DF9-9352-3C4878DA7501}" destId="{74F61A3E-E292-4A65-8742-64B74569CBFF}" srcOrd="0" destOrd="0" presId="urn:microsoft.com/office/officeart/2018/2/layout/IconVerticalSolidList"/>
    <dgm:cxn modelId="{13BA4F51-DA2B-432F-9714-D18BD2DF29E5}" type="presParOf" srcId="{FAC168D0-52E7-4DF9-9352-3C4878DA7501}" destId="{2D9167D9-68DB-48F5-9E47-164D5FF4B194}" srcOrd="1" destOrd="0" presId="urn:microsoft.com/office/officeart/2018/2/layout/IconVerticalSolidList"/>
    <dgm:cxn modelId="{16DC5E84-6AFD-49A2-B9F0-64E79725BBFA}" type="presParOf" srcId="{FAC168D0-52E7-4DF9-9352-3C4878DA7501}" destId="{152613F5-2C88-4D4B-BF2D-599E5053C66D}" srcOrd="2" destOrd="0" presId="urn:microsoft.com/office/officeart/2018/2/layout/IconVerticalSolidList"/>
    <dgm:cxn modelId="{E507EEC6-2A40-44CB-A78F-A4D9F3CF308F}" type="presParOf" srcId="{FAC168D0-52E7-4DF9-9352-3C4878DA7501}" destId="{6DDE1438-F9B9-44EF-B0BD-E64899279962}" srcOrd="3" destOrd="0" presId="urn:microsoft.com/office/officeart/2018/2/layout/IconVerticalSolidList"/>
    <dgm:cxn modelId="{B3722F01-BD93-4C0F-B13D-8E35187636C5}" type="presParOf" srcId="{89E722B0-5BC9-45CC-B3EC-274C32794D76}" destId="{62D532A6-107C-4EEE-9B5A-E401F8211D57}" srcOrd="7" destOrd="0" presId="urn:microsoft.com/office/officeart/2018/2/layout/IconVerticalSolidList"/>
    <dgm:cxn modelId="{FACE26A6-E775-42B5-B45B-19B0E950ACCB}" type="presParOf" srcId="{89E722B0-5BC9-45CC-B3EC-274C32794D76}" destId="{13296393-82E9-4AE1-8E51-80E3097703A4}" srcOrd="8" destOrd="0" presId="urn:microsoft.com/office/officeart/2018/2/layout/IconVerticalSolidList"/>
    <dgm:cxn modelId="{45D62C01-EA48-4442-83F2-20ED2E0425A4}" type="presParOf" srcId="{13296393-82E9-4AE1-8E51-80E3097703A4}" destId="{26594FA8-9B20-4354-A028-7C262A0EAE46}" srcOrd="0" destOrd="0" presId="urn:microsoft.com/office/officeart/2018/2/layout/IconVerticalSolidList"/>
    <dgm:cxn modelId="{64FBB5AA-6206-40CC-A66E-A33BD784D4C1}" type="presParOf" srcId="{13296393-82E9-4AE1-8E51-80E3097703A4}" destId="{9BC658F7-C0F5-418D-8694-50680D11A972}" srcOrd="1" destOrd="0" presId="urn:microsoft.com/office/officeart/2018/2/layout/IconVerticalSolidList"/>
    <dgm:cxn modelId="{04C89A30-031B-42BD-8DBD-A69564B6DFD1}" type="presParOf" srcId="{13296393-82E9-4AE1-8E51-80E3097703A4}" destId="{B32F060D-C5B1-476D-B481-D4EDD44AA033}" srcOrd="2" destOrd="0" presId="urn:microsoft.com/office/officeart/2018/2/layout/IconVerticalSolidList"/>
    <dgm:cxn modelId="{E72C797D-A0CB-48B1-98BA-325DD1882481}" type="presParOf" srcId="{13296393-82E9-4AE1-8E51-80E3097703A4}" destId="{A6F3F717-F9DC-40A1-8B8C-04EFCEAB06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latin typeface="Calibri Light" panose="020F0302020204030204"/>
            </a:rPr>
            <a:t>Does not address an invasive plant pest issue</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C1993A3F-BDDF-49CA-92F3-001FCD4B5ECF}">
      <dgm:prSet phldr="0"/>
      <dgm:spPr/>
      <dgm:t>
        <a:bodyPr/>
        <a:lstStyle/>
        <a:p>
          <a:pPr>
            <a:lnSpc>
              <a:spcPct val="100000"/>
            </a:lnSpc>
            <a:spcAft>
              <a:spcPct val="35000"/>
            </a:spcAft>
          </a:pPr>
          <a:r>
            <a:rPr lang="en-US" b="1">
              <a:latin typeface="+mj-lt"/>
              <a:ea typeface="Calibri"/>
              <a:cs typeface="Calibri"/>
            </a:rPr>
            <a:t>Budget </a:t>
          </a:r>
          <a:endParaRPr lang="en-US" b="1">
            <a:latin typeface="+mj-lt"/>
          </a:endParaRPr>
        </a:p>
      </dgm:t>
    </dgm:pt>
    <dgm:pt modelId="{B6913726-4300-4CFE-972B-6F0161B8BF50}" type="parTrans" cxnId="{08525F44-21F3-4755-B829-F1DF43B8FF4E}">
      <dgm:prSet/>
      <dgm:spPr/>
      <dgm:t>
        <a:bodyPr/>
        <a:lstStyle/>
        <a:p>
          <a:endParaRPr lang="en-US"/>
        </a:p>
      </dgm:t>
    </dgm:pt>
    <dgm:pt modelId="{E92A5DE7-8627-4669-999B-FD50CA75EFAA}" type="sibTrans" cxnId="{08525F44-21F3-4755-B829-F1DF43B8FF4E}">
      <dgm:prSet/>
      <dgm:spPr/>
      <dgm:t>
        <a:bodyPr/>
        <a:lstStyle/>
        <a:p>
          <a:endParaRPr lang="en-US"/>
        </a:p>
      </dgm:t>
    </dgm:pt>
    <dgm:pt modelId="{EF01BE1C-A5D1-4D92-AAE3-AD9D57FE21D8}">
      <dgm:prSet phldr="0"/>
      <dgm:spPr/>
      <dgm:t>
        <a:bodyPr/>
        <a:lstStyle/>
        <a:p>
          <a:pPr>
            <a:lnSpc>
              <a:spcPct val="100000"/>
            </a:lnSpc>
          </a:pPr>
          <a:r>
            <a:rPr lang="en-US" b="1">
              <a:latin typeface="Calibri Light" panose="020F0302020204030204"/>
            </a:rPr>
            <a:t>Missing required documentation</a:t>
          </a:r>
          <a:endParaRPr lang="en-US" b="1"/>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phldr="0"/>
      <dgm:spPr/>
      <dgm:t>
        <a:bodyPr/>
        <a:lstStyle/>
        <a:p>
          <a:pPr>
            <a:lnSpc>
              <a:spcPct val="100000"/>
            </a:lnSpc>
            <a:spcAft>
              <a:spcPts val="0"/>
            </a:spcAft>
            <a:buFont typeface="Arial" panose="020B0604020202020204" pitchFamily="34" charset="0"/>
            <a:buChar char="•"/>
          </a:pPr>
          <a:r>
            <a:rPr lang="en-US" b="1">
              <a:latin typeface="Calibri Light" panose="020F0302020204030204"/>
            </a:rPr>
            <a:t>• Templates</a:t>
          </a:r>
          <a:endParaRPr lang="en-US" b="1"/>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1F69D613-7F2D-43EA-90A0-36694C8103D4}">
      <dgm:prSet phldr="0"/>
      <dgm:spPr/>
      <dgm:t>
        <a:bodyPr/>
        <a:lstStyle/>
        <a:p>
          <a:pPr>
            <a:lnSpc>
              <a:spcPct val="100000"/>
            </a:lnSpc>
            <a:spcAft>
              <a:spcPct val="35000"/>
            </a:spcAft>
            <a:buNone/>
          </a:pPr>
          <a:r>
            <a:rPr lang="en-US" b="1">
              <a:latin typeface="Calibri Light" panose="020F0302020204030204"/>
            </a:rPr>
            <a:t>• Progress Report</a:t>
          </a:r>
        </a:p>
      </dgm:t>
    </dgm:pt>
    <dgm:pt modelId="{B3593006-CC1D-4B94-917D-16A3D21D9FEE}" type="parTrans" cxnId="{D2C6BE19-C8AB-4034-BF88-CCF2C9A46E5A}">
      <dgm:prSet/>
      <dgm:spPr/>
      <dgm:t>
        <a:bodyPr/>
        <a:lstStyle/>
        <a:p>
          <a:endParaRPr lang="en-US"/>
        </a:p>
      </dgm:t>
    </dgm:pt>
    <dgm:pt modelId="{BB4D111C-F094-4892-8553-CA2F11929701}" type="sibTrans" cxnId="{D2C6BE19-C8AB-4034-BF88-CCF2C9A46E5A}">
      <dgm:prSet/>
      <dgm:spPr/>
      <dgm:t>
        <a:bodyPr/>
        <a:lstStyle/>
        <a:p>
          <a:endParaRPr lang="en-US"/>
        </a:p>
      </dgm:t>
    </dgm:pt>
    <dgm:pt modelId="{D2828432-7569-47B5-BC85-0171A3050CB8}">
      <dgm:prSet phldr="0"/>
      <dgm:spPr/>
      <dgm:t>
        <a:bodyPr/>
        <a:lstStyle/>
        <a:p>
          <a:pPr>
            <a:lnSpc>
              <a:spcPct val="100000"/>
            </a:lnSpc>
          </a:pPr>
          <a:r>
            <a:rPr lang="en-US" b="1" dirty="0">
              <a:latin typeface="+mj-lt"/>
              <a:ea typeface="Calibri"/>
              <a:cs typeface="Calibri"/>
            </a:rPr>
            <a:t>Fails to use the most current template(s)</a:t>
          </a:r>
        </a:p>
      </dgm:t>
    </dgm:pt>
    <dgm:pt modelId="{FB5239E0-5029-4437-9BFE-7F053DBDF87F}" type="parTrans" cxnId="{7A1A7450-4B70-422E-8B2D-78E1495AD46B}">
      <dgm:prSet/>
      <dgm:spPr/>
      <dgm:t>
        <a:bodyPr/>
        <a:lstStyle/>
        <a:p>
          <a:endParaRPr lang="en-US"/>
        </a:p>
      </dgm:t>
    </dgm:pt>
    <dgm:pt modelId="{D675F895-E647-480C-97DF-C8CCFDB39CAF}" type="sibTrans" cxnId="{7A1A7450-4B70-422E-8B2D-78E1495AD46B}">
      <dgm:prSet/>
      <dgm:spPr/>
      <dgm:t>
        <a:bodyPr/>
        <a:lstStyle/>
        <a:p>
          <a:endParaRPr lang="en-US"/>
        </a:p>
      </dgm:t>
    </dgm:pt>
    <dgm:pt modelId="{728383FC-46FA-4D44-80E8-F50F191481DF}">
      <dgm:prSet phldr="0"/>
      <dgm:spPr/>
      <dgm:t>
        <a:bodyPr/>
        <a:lstStyle/>
        <a:p>
          <a:pPr>
            <a:lnSpc>
              <a:spcPct val="100000"/>
            </a:lnSpc>
            <a:spcAft>
              <a:spcPts val="0"/>
            </a:spcAft>
          </a:pPr>
          <a:r>
            <a:rPr lang="en-US" b="1">
              <a:latin typeface="+mj-lt"/>
              <a:ea typeface="Calibri"/>
              <a:cs typeface="Calibri"/>
            </a:rPr>
            <a:t>Goal 1S</a:t>
          </a:r>
        </a:p>
      </dgm:t>
    </dgm:pt>
    <dgm:pt modelId="{8FB77FE7-1415-4D0E-AC03-842F69273F8A}" type="parTrans" cxnId="{E91ABF6C-55D7-4F0C-93B3-ADBD3E80F878}">
      <dgm:prSet/>
      <dgm:spPr/>
      <dgm:t>
        <a:bodyPr/>
        <a:lstStyle/>
        <a:p>
          <a:endParaRPr lang="en-US"/>
        </a:p>
      </dgm:t>
    </dgm:pt>
    <dgm:pt modelId="{AF27BB80-92F0-4BA3-94DB-4B80AF230808}" type="sibTrans" cxnId="{E91ABF6C-55D7-4F0C-93B3-ADBD3E80F878}">
      <dgm:prSet/>
      <dgm:spPr/>
      <dgm:t>
        <a:bodyPr/>
        <a:lstStyle/>
        <a:p>
          <a:endParaRPr lang="en-US"/>
        </a:p>
      </dgm:t>
    </dgm:pt>
    <dgm:pt modelId="{9B33E3A9-DD10-4148-94A1-6CFD4367F4C0}">
      <dgm:prSet phldr="0"/>
      <dgm:spPr/>
      <dgm:t>
        <a:bodyPr/>
        <a:lstStyle/>
        <a:p>
          <a:pPr>
            <a:lnSpc>
              <a:spcPct val="100000"/>
            </a:lnSpc>
          </a:pPr>
          <a:r>
            <a:rPr lang="en-US" b="1">
              <a:latin typeface="Calibri Light"/>
              <a:ea typeface="Calibri Light"/>
              <a:cs typeface="Calibri Light"/>
            </a:rPr>
            <a:t>Submitted under the wrong goal area</a:t>
          </a:r>
        </a:p>
      </dgm:t>
    </dgm:pt>
    <dgm:pt modelId="{16A2985A-2B7F-41BD-BC2E-E0D7F69881CB}" type="parTrans" cxnId="{B5630609-E645-4364-AC27-96FC1C05503E}">
      <dgm:prSet/>
      <dgm:spPr/>
      <dgm:t>
        <a:bodyPr/>
        <a:lstStyle/>
        <a:p>
          <a:endParaRPr lang="en-US"/>
        </a:p>
      </dgm:t>
    </dgm:pt>
    <dgm:pt modelId="{0D9E359E-3965-4A9E-9864-B2E74B3A2BD8}" type="sibTrans" cxnId="{B5630609-E645-4364-AC27-96FC1C05503E}">
      <dgm:prSet/>
      <dgm:spPr/>
      <dgm:t>
        <a:bodyPr/>
        <a:lstStyle/>
        <a:p>
          <a:endParaRPr lang="en-US"/>
        </a:p>
      </dgm:t>
    </dgm:pt>
    <dgm:pt modelId="{74875630-476B-4C79-A310-1E2524A03F43}">
      <dgm:prSet phldr="0"/>
      <dgm:spPr/>
      <dgm:t>
        <a:bodyPr/>
        <a:lstStyle/>
        <a:p>
          <a:pPr>
            <a:lnSpc>
              <a:spcPct val="100000"/>
            </a:lnSpc>
            <a:spcAft>
              <a:spcPts val="0"/>
            </a:spcAft>
          </a:pPr>
          <a:r>
            <a:rPr lang="en-US" b="1">
              <a:latin typeface="+mj-lt"/>
              <a:ea typeface="Calibri"/>
              <a:cs typeface="Calibri"/>
            </a:rPr>
            <a:t>Not all questions answered</a:t>
          </a:r>
          <a:endParaRPr lang="en-US" b="1">
            <a:latin typeface="+mj-lt"/>
          </a:endParaRPr>
        </a:p>
      </dgm:t>
    </dgm:pt>
    <dgm:pt modelId="{367E8C1E-767D-4880-8522-098F589D7274}" type="parTrans" cxnId="{C218C88B-3666-4382-AC4F-23C8EEE86032}">
      <dgm:prSet/>
      <dgm:spPr/>
      <dgm:t>
        <a:bodyPr/>
        <a:lstStyle/>
        <a:p>
          <a:endParaRPr lang="en-US"/>
        </a:p>
      </dgm:t>
    </dgm:pt>
    <dgm:pt modelId="{78498073-349F-4888-931C-D11B36EE36EB}" type="sibTrans" cxnId="{C218C88B-3666-4382-AC4F-23C8EEE86032}">
      <dgm:prSet/>
      <dgm:spPr/>
      <dgm:t>
        <a:bodyPr/>
        <a:lstStyle/>
        <a:p>
          <a:endParaRPr lang="en-US"/>
        </a:p>
      </dgm:t>
    </dgm:pt>
    <dgm:pt modelId="{632C932F-2DFD-4AC3-A225-156C36E849DC}">
      <dgm:prSet phldr="0"/>
      <dgm:spPr/>
      <dgm:t>
        <a:bodyPr/>
        <a:lstStyle/>
        <a:p>
          <a:pPr>
            <a:lnSpc>
              <a:spcPct val="100000"/>
            </a:lnSpc>
          </a:pPr>
          <a:r>
            <a:rPr lang="en-US" b="1">
              <a:latin typeface="+mj-lt"/>
              <a:ea typeface="Calibri"/>
              <a:cs typeface="Calibri"/>
            </a:rPr>
            <a:t>Incomplete suggestion</a:t>
          </a:r>
        </a:p>
      </dgm:t>
    </dgm:pt>
    <dgm:pt modelId="{7FAE6003-45DF-4927-8558-5C7C8714402E}" type="parTrans" cxnId="{2F40D2FD-AA77-42FE-8880-6E0481E02F46}">
      <dgm:prSet/>
      <dgm:spPr/>
      <dgm:t>
        <a:bodyPr/>
        <a:lstStyle/>
        <a:p>
          <a:endParaRPr lang="en-US"/>
        </a:p>
      </dgm:t>
    </dgm:pt>
    <dgm:pt modelId="{27FA6C94-B0AE-4511-B7E6-15FAB0F94446}" type="sibTrans" cxnId="{2F40D2FD-AA77-42FE-8880-6E0481E02F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custLinFactNeighborX="-4432" custLinFactNeighborY="-2790"/>
      <dgm:spPr>
        <a:prstGeom prst="noSmoking">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No sign with solid fill"/>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4D75BB52-3C3E-4D16-9BBF-55FB2A3F6D89}" type="pres">
      <dgm:prSet presAssocID="{081DFB4D-7AD8-4F7A-9114-54174F08FA8E}" presName="sibTrans" presStyleCnt="0"/>
      <dgm:spPr/>
    </dgm:pt>
    <dgm:pt modelId="{D968F408-8DBB-4475-99D8-D7734E8FDA54}" type="pres">
      <dgm:prSet presAssocID="{9B33E3A9-DD10-4148-94A1-6CFD4367F4C0}" presName="compNode" presStyleCnt="0"/>
      <dgm:spPr/>
    </dgm:pt>
    <dgm:pt modelId="{5E1E3866-C348-47EC-B63E-83B3A5A3CD53}" type="pres">
      <dgm:prSet presAssocID="{9B33E3A9-DD10-4148-94A1-6CFD4367F4C0}" presName="bgRect" presStyleLbl="bgShp" presStyleIdx="1" presStyleCnt="5"/>
      <dgm:spPr/>
    </dgm:pt>
    <dgm:pt modelId="{98CC0D4D-4B96-4D2D-873C-C684010AC42B}" type="pres">
      <dgm:prSet presAssocID="{9B33E3A9-DD10-4148-94A1-6CFD4367F4C0}" presName="iconRect" presStyleLbl="node1" presStyleIdx="1" presStyleCnt="5" custLinFactNeighborX="-3976" custLinFactNeighborY="11075"/>
      <dgm:spPr>
        <a:prstGeom prst="noSmoking">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No sign with solid fill"/>
        </a:ext>
      </dgm:extLst>
    </dgm:pt>
    <dgm:pt modelId="{5762801D-1853-45B4-AD65-EC523EC32549}" type="pres">
      <dgm:prSet presAssocID="{9B33E3A9-DD10-4148-94A1-6CFD4367F4C0}" presName="spaceRect" presStyleCnt="0"/>
      <dgm:spPr/>
    </dgm:pt>
    <dgm:pt modelId="{9B662239-5599-473D-9FFD-16469EE69B4D}" type="pres">
      <dgm:prSet presAssocID="{9B33E3A9-DD10-4148-94A1-6CFD4367F4C0}" presName="parTx" presStyleLbl="revTx" presStyleIdx="1" presStyleCnt="8">
        <dgm:presLayoutVars>
          <dgm:chMax val="0"/>
          <dgm:chPref val="0"/>
        </dgm:presLayoutVars>
      </dgm:prSet>
      <dgm:spPr/>
    </dgm:pt>
    <dgm:pt modelId="{DF0E265F-031B-4ECD-A6A0-BF73F60994F1}" type="pres">
      <dgm:prSet presAssocID="{0D9E359E-3965-4A9E-9864-B2E74B3A2BD8}" presName="sibTrans" presStyleCnt="0"/>
      <dgm:spPr/>
    </dgm:pt>
    <dgm:pt modelId="{EFC3B9F2-AD79-4755-B797-408820D10231}" type="pres">
      <dgm:prSet presAssocID="{D2828432-7569-47B5-BC85-0171A3050CB8}" presName="compNode" presStyleCnt="0"/>
      <dgm:spPr/>
    </dgm:pt>
    <dgm:pt modelId="{33939338-5106-4A51-A34E-528FF9DAB38B}" type="pres">
      <dgm:prSet presAssocID="{D2828432-7569-47B5-BC85-0171A3050CB8}" presName="bgRect" presStyleLbl="bgShp" presStyleIdx="2" presStyleCnt="5"/>
      <dgm:spPr/>
    </dgm:pt>
    <dgm:pt modelId="{79758836-350E-4BF1-990A-4AEE20357243}" type="pres">
      <dgm:prSet presAssocID="{D2828432-7569-47B5-BC85-0171A3050CB8}" presName="iconRect" presStyleLbl="node1" presStyleIdx="2" presStyleCnt="5"/>
      <dgm:spPr>
        <a:prstGeom prst="noSmoking">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No sign with solid fill"/>
        </a:ext>
      </dgm:extLst>
    </dgm:pt>
    <dgm:pt modelId="{4A3699ED-318D-4F30-BEDC-EBF5CFF7DB1F}" type="pres">
      <dgm:prSet presAssocID="{D2828432-7569-47B5-BC85-0171A3050CB8}" presName="spaceRect" presStyleCnt="0"/>
      <dgm:spPr/>
    </dgm:pt>
    <dgm:pt modelId="{0B677DDE-7AA0-4D3B-88C9-7B29D09CD018}" type="pres">
      <dgm:prSet presAssocID="{D2828432-7569-47B5-BC85-0171A3050CB8}" presName="parTx" presStyleLbl="revTx" presStyleIdx="2" presStyleCnt="8">
        <dgm:presLayoutVars>
          <dgm:chMax val="0"/>
          <dgm:chPref val="0"/>
        </dgm:presLayoutVars>
      </dgm:prSet>
      <dgm:spPr/>
    </dgm:pt>
    <dgm:pt modelId="{E1AD890D-DB9C-406F-B286-B4D280BB017C}" type="pres">
      <dgm:prSet presAssocID="{D2828432-7569-47B5-BC85-0171A3050CB8}" presName="desTx" presStyleLbl="revTx" presStyleIdx="3" presStyleCnt="8">
        <dgm:presLayoutVars/>
      </dgm:prSet>
      <dgm:spPr/>
    </dgm:pt>
    <dgm:pt modelId="{10121616-222A-4009-99F3-B7B96F708DE4}" type="pres">
      <dgm:prSet presAssocID="{D675F895-E647-480C-97DF-C8CCFDB39CAF}"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3" presStyleCnt="5"/>
      <dgm:spPr/>
    </dgm:pt>
    <dgm:pt modelId="{CA931371-0DF3-4DC6-85CB-E6A0046186FE}" type="pres">
      <dgm:prSet presAssocID="{EF01BE1C-A5D1-4D92-AAE3-AD9D57FE21D8}" presName="iconRect" presStyleLbl="node1" presStyleIdx="3" presStyleCnt="5"/>
      <dgm:spPr>
        <a:prstGeom prst="noSmoking">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No sign with solid fill"/>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4" presStyleCnt="8">
        <dgm:presLayoutVars>
          <dgm:chMax val="0"/>
          <dgm:chPref val="0"/>
        </dgm:presLayoutVars>
      </dgm:prSet>
      <dgm:spPr/>
    </dgm:pt>
    <dgm:pt modelId="{38CEE48A-ADD8-45E2-A605-62BB23D1337C}" type="pres">
      <dgm:prSet presAssocID="{EF01BE1C-A5D1-4D92-AAE3-AD9D57FE21D8}" presName="desTx" presStyleLbl="revTx" presStyleIdx="5" presStyleCnt="8">
        <dgm:presLayoutVars/>
      </dgm:prSet>
      <dgm:spPr/>
    </dgm:pt>
    <dgm:pt modelId="{CD4F423E-C57D-4343-B392-C81225B9F66F}" type="pres">
      <dgm:prSet presAssocID="{D88CFCF6-209D-4458-BF24-63412FBF0B12}" presName="sibTrans" presStyleCnt="0"/>
      <dgm:spPr/>
    </dgm:pt>
    <dgm:pt modelId="{7101E73B-7EF9-4217-B413-CF57E056FE9D}" type="pres">
      <dgm:prSet presAssocID="{632C932F-2DFD-4AC3-A225-156C36E849DC}" presName="compNode" presStyleCnt="0"/>
      <dgm:spPr/>
    </dgm:pt>
    <dgm:pt modelId="{A358B94E-9988-49FF-87E7-99B6D139359F}" type="pres">
      <dgm:prSet presAssocID="{632C932F-2DFD-4AC3-A225-156C36E849DC}" presName="bgRect" presStyleLbl="bgShp" presStyleIdx="4" presStyleCnt="5" custLinFactNeighborY="5098"/>
      <dgm:spPr/>
    </dgm:pt>
    <dgm:pt modelId="{9182FD59-341C-4E16-A026-61A18E72B42C}" type="pres">
      <dgm:prSet presAssocID="{632C932F-2DFD-4AC3-A225-156C36E849DC}" presName="iconRect" presStyleLbl="node1" presStyleIdx="4" presStyleCnt="5"/>
      <dgm:spPr>
        <a:prstGeom prst="noSmoking">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No sign with solid fill"/>
        </a:ext>
      </dgm:extLst>
    </dgm:pt>
    <dgm:pt modelId="{50890A01-24EA-433A-A83E-DFF4BA5EC3CE}" type="pres">
      <dgm:prSet presAssocID="{632C932F-2DFD-4AC3-A225-156C36E849DC}" presName="spaceRect" presStyleCnt="0"/>
      <dgm:spPr/>
    </dgm:pt>
    <dgm:pt modelId="{431061F6-24AA-4458-A972-D1B542CF0E5A}" type="pres">
      <dgm:prSet presAssocID="{632C932F-2DFD-4AC3-A225-156C36E849DC}" presName="parTx" presStyleLbl="revTx" presStyleIdx="6" presStyleCnt="8">
        <dgm:presLayoutVars>
          <dgm:chMax val="0"/>
          <dgm:chPref val="0"/>
        </dgm:presLayoutVars>
      </dgm:prSet>
      <dgm:spPr/>
    </dgm:pt>
    <dgm:pt modelId="{358E98FF-EB8F-41E9-9CE5-C805905AA33B}" type="pres">
      <dgm:prSet presAssocID="{632C932F-2DFD-4AC3-A225-156C36E849DC}" presName="desTx" presStyleLbl="revTx" presStyleIdx="7" presStyleCnt="8">
        <dgm:presLayoutVars/>
      </dgm:prSet>
      <dgm:spPr/>
    </dgm:pt>
  </dgm:ptLst>
  <dgm:cxnLst>
    <dgm:cxn modelId="{B5630609-E645-4364-AC27-96FC1C05503E}" srcId="{10A7A1CF-46D8-468B-B618-B737C27CCF5C}" destId="{9B33E3A9-DD10-4148-94A1-6CFD4367F4C0}" srcOrd="1" destOrd="0" parTransId="{16A2985A-2B7F-41BD-BC2E-E0D7F69881CB}" sibTransId="{0D9E359E-3965-4A9E-9864-B2E74B3A2BD8}"/>
    <dgm:cxn modelId="{2B412014-0A0C-4764-91FA-895342B21924}" type="presOf" srcId="{728383FC-46FA-4D44-80E8-F50F191481DF}" destId="{E1AD890D-DB9C-406F-B286-B4D280BB017C}" srcOrd="0" destOrd="0" presId="urn:microsoft.com/office/officeart/2018/2/layout/IconVerticalSolidList"/>
    <dgm:cxn modelId="{D2C6BE19-C8AB-4034-BF88-CCF2C9A46E5A}" srcId="{EF01BE1C-A5D1-4D92-AAE3-AD9D57FE21D8}" destId="{1F69D613-7F2D-43EA-90A0-36694C8103D4}" srcOrd="1" destOrd="0" parTransId="{B3593006-CC1D-4B94-917D-16A3D21D9FEE}" sibTransId="{BB4D111C-F094-4892-8553-CA2F11929701}"/>
    <dgm:cxn modelId="{5F1B6626-FA06-49D0-AC8E-5E44A69496AA}" type="presOf" srcId="{1F69D613-7F2D-43EA-90A0-36694C8103D4}" destId="{38CEE48A-ADD8-45E2-A605-62BB23D1337C}" srcOrd="0" destOrd="1" presId="urn:microsoft.com/office/officeart/2018/2/layout/IconVerticalSolidList"/>
    <dgm:cxn modelId="{DA285829-53FF-4A86-A0D1-057C7103B4B5}" type="presOf" srcId="{9B33E3A9-DD10-4148-94A1-6CFD4367F4C0}" destId="{9B662239-5599-473D-9FFD-16469EE69B4D}" srcOrd="0" destOrd="0" presId="urn:microsoft.com/office/officeart/2018/2/layout/IconVerticalSolidList"/>
    <dgm:cxn modelId="{1241692A-4986-4A55-8272-48119E421122}" srcId="{10A7A1CF-46D8-468B-B618-B737C27CCF5C}" destId="{EF01BE1C-A5D1-4D92-AAE3-AD9D57FE21D8}" srcOrd="3" destOrd="0" parTransId="{56062E3C-C85D-45B2-A315-55627FA27102}" sibTransId="{D88CFCF6-209D-4458-BF24-63412FBF0B12}"/>
    <dgm:cxn modelId="{08525F44-21F3-4755-B829-F1DF43B8FF4E}" srcId="{D2828432-7569-47B5-BC85-0171A3050CB8}" destId="{C1993A3F-BDDF-49CA-92F3-001FCD4B5ECF}" srcOrd="1" destOrd="0" parTransId="{B6913726-4300-4CFE-972B-6F0161B8BF50}" sibTransId="{E92A5DE7-8627-4669-999B-FD50CA75EFAA}"/>
    <dgm:cxn modelId="{E91ABF6C-55D7-4F0C-93B3-ADBD3E80F878}" srcId="{D2828432-7569-47B5-BC85-0171A3050CB8}" destId="{728383FC-46FA-4D44-80E8-F50F191481DF}" srcOrd="0" destOrd="0" parTransId="{8FB77FE7-1415-4D0E-AC03-842F69273F8A}" sibTransId="{AF27BB80-92F0-4BA3-94DB-4B80AF230808}"/>
    <dgm:cxn modelId="{7A1A7450-4B70-422E-8B2D-78E1495AD46B}" srcId="{10A7A1CF-46D8-468B-B618-B737C27CCF5C}" destId="{D2828432-7569-47B5-BC85-0171A3050CB8}" srcOrd="2" destOrd="0" parTransId="{FB5239E0-5029-4437-9BFE-7F053DBDF87F}" sibTransId="{D675F895-E647-480C-97DF-C8CCFDB39CAF}"/>
    <dgm:cxn modelId="{E330475A-2B1A-4147-9951-5616F9C02ECD}" type="presOf" srcId="{632C932F-2DFD-4AC3-A225-156C36E849DC}" destId="{431061F6-24AA-4458-A972-D1B542CF0E5A}" srcOrd="0" destOrd="0" presId="urn:microsoft.com/office/officeart/2018/2/layout/IconVerticalSolidList"/>
    <dgm:cxn modelId="{F4287E7C-E660-4E1F-9257-03BEACC33182}" type="presOf" srcId="{ABDFFE17-697F-4D22-B348-F57D999C9AF0}" destId="{6E6681CA-AB9E-4837-B442-B118F871B4F5}"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C218C88B-3666-4382-AC4F-23C8EEE86032}" srcId="{632C932F-2DFD-4AC3-A225-156C36E849DC}" destId="{74875630-476B-4C79-A310-1E2524A03F43}" srcOrd="0" destOrd="0" parTransId="{367E8C1E-767D-4880-8522-098F589D7274}" sibTransId="{78498073-349F-4888-931C-D11B36EE36EB}"/>
    <dgm:cxn modelId="{3B9E9D97-B3A3-4DD4-B608-27017768BE0F}" srcId="{EF01BE1C-A5D1-4D92-AAE3-AD9D57FE21D8}" destId="{D05836B6-8015-4A58-96E2-EA9CEDE1E945}" srcOrd="0" destOrd="0" parTransId="{8000DC54-D95C-4824-8607-C4E3ED9CBAB7}" sibTransId="{F28388ED-DC63-4199-88CB-4BEC65179073}"/>
    <dgm:cxn modelId="{57A9A6A2-5B50-4AD9-BBA1-67385999E60C}" type="presOf" srcId="{C1993A3F-BDDF-49CA-92F3-001FCD4B5ECF}" destId="{E1AD890D-DB9C-406F-B286-B4D280BB017C}" srcOrd="0" destOrd="1" presId="urn:microsoft.com/office/officeart/2018/2/layout/IconVerticalSolidList"/>
    <dgm:cxn modelId="{BACE7FA3-4916-4F8E-B599-3E77F69B73BC}" type="presOf" srcId="{EF01BE1C-A5D1-4D92-AAE3-AD9D57FE21D8}" destId="{E0C550CB-88E8-4363-A2EB-44A99555120E}" srcOrd="0" destOrd="0" presId="urn:microsoft.com/office/officeart/2018/2/layout/IconVerticalSolidList"/>
    <dgm:cxn modelId="{48B8FEA8-5BEF-44A4-BB68-F10989F2BA53}" type="presOf" srcId="{74875630-476B-4C79-A310-1E2524A03F43}" destId="{358E98FF-EB8F-41E9-9CE5-C805905AA33B}"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26AAAFDD-6D3F-4C06-8555-58519655293A}" type="presOf" srcId="{D05836B6-8015-4A58-96E2-EA9CEDE1E945}" destId="{38CEE48A-ADD8-45E2-A605-62BB23D1337C}" srcOrd="0" destOrd="0" presId="urn:microsoft.com/office/officeart/2018/2/layout/IconVerticalSolidList"/>
    <dgm:cxn modelId="{5C7A9FFB-CC64-4E3E-9F87-E88007D1E6A8}" type="presOf" srcId="{D2828432-7569-47B5-BC85-0171A3050CB8}" destId="{0B677DDE-7AA0-4D3B-88C9-7B29D09CD018}" srcOrd="0" destOrd="0" presId="urn:microsoft.com/office/officeart/2018/2/layout/IconVerticalSolidList"/>
    <dgm:cxn modelId="{2F40D2FD-AA77-42FE-8880-6E0481E02F46}" srcId="{10A7A1CF-46D8-468B-B618-B737C27CCF5C}" destId="{632C932F-2DFD-4AC3-A225-156C36E849DC}" srcOrd="4" destOrd="0" parTransId="{7FAE6003-45DF-4927-8558-5C7C8714402E}" sibTransId="{27FA6C94-B0AE-4511-B7E6-15FAB0F94446}"/>
    <dgm:cxn modelId="{D0209E27-4D83-4872-80B5-7FF0CCB3CE23}" type="presParOf" srcId="{89E722B0-5BC9-45CC-B3EC-274C32794D76}" destId="{12B99EEB-DBA2-4C09-9A24-DB4E094DEB67}" srcOrd="0" destOrd="0" presId="urn:microsoft.com/office/officeart/2018/2/layout/IconVerticalSolidList"/>
    <dgm:cxn modelId="{03A31952-66C7-417D-8B7A-385AFB67E21E}" type="presParOf" srcId="{12B99EEB-DBA2-4C09-9A24-DB4E094DEB67}" destId="{649B1A10-D35E-4A1A-B696-41A4E9383826}" srcOrd="0" destOrd="0" presId="urn:microsoft.com/office/officeart/2018/2/layout/IconVerticalSolidList"/>
    <dgm:cxn modelId="{F5FC5115-6363-4ACA-92BA-9565CDFBA00E}" type="presParOf" srcId="{12B99EEB-DBA2-4C09-9A24-DB4E094DEB67}" destId="{52B54A27-1595-4ADB-9119-FB4D87DD87B0}" srcOrd="1" destOrd="0" presId="urn:microsoft.com/office/officeart/2018/2/layout/IconVerticalSolidList"/>
    <dgm:cxn modelId="{D923138D-851B-4E11-AFD8-D3BD4D6371E2}" type="presParOf" srcId="{12B99EEB-DBA2-4C09-9A24-DB4E094DEB67}" destId="{8C168991-6436-4D6D-87A2-3BAEDD8339CE}" srcOrd="2" destOrd="0" presId="urn:microsoft.com/office/officeart/2018/2/layout/IconVerticalSolidList"/>
    <dgm:cxn modelId="{0EEDB7FE-4EE1-4430-B56E-C1A8987E2010}" type="presParOf" srcId="{12B99EEB-DBA2-4C09-9A24-DB4E094DEB67}" destId="{6E6681CA-AB9E-4837-B442-B118F871B4F5}" srcOrd="3" destOrd="0" presId="urn:microsoft.com/office/officeart/2018/2/layout/IconVerticalSolidList"/>
    <dgm:cxn modelId="{8686FBDF-22B0-492A-A85A-EB90D0C1D001}" type="presParOf" srcId="{89E722B0-5BC9-45CC-B3EC-274C32794D76}" destId="{4D75BB52-3C3E-4D16-9BBF-55FB2A3F6D89}" srcOrd="1" destOrd="0" presId="urn:microsoft.com/office/officeart/2018/2/layout/IconVerticalSolidList"/>
    <dgm:cxn modelId="{A2089BA0-1476-421B-8B3C-C29D3917BD63}" type="presParOf" srcId="{89E722B0-5BC9-45CC-B3EC-274C32794D76}" destId="{D968F408-8DBB-4475-99D8-D7734E8FDA54}" srcOrd="2" destOrd="0" presId="urn:microsoft.com/office/officeart/2018/2/layout/IconVerticalSolidList"/>
    <dgm:cxn modelId="{C831FB50-53E2-4AFE-8BBD-6DAFF0F16C62}" type="presParOf" srcId="{D968F408-8DBB-4475-99D8-D7734E8FDA54}" destId="{5E1E3866-C348-47EC-B63E-83B3A5A3CD53}" srcOrd="0" destOrd="0" presId="urn:microsoft.com/office/officeart/2018/2/layout/IconVerticalSolidList"/>
    <dgm:cxn modelId="{43B0D106-1D96-4F94-B94E-D1477DE5AD7A}" type="presParOf" srcId="{D968F408-8DBB-4475-99D8-D7734E8FDA54}" destId="{98CC0D4D-4B96-4D2D-873C-C684010AC42B}" srcOrd="1" destOrd="0" presId="urn:microsoft.com/office/officeart/2018/2/layout/IconVerticalSolidList"/>
    <dgm:cxn modelId="{E7DB7302-B280-4FC8-824F-AFBAA898F45A}" type="presParOf" srcId="{D968F408-8DBB-4475-99D8-D7734E8FDA54}" destId="{5762801D-1853-45B4-AD65-EC523EC32549}" srcOrd="2" destOrd="0" presId="urn:microsoft.com/office/officeart/2018/2/layout/IconVerticalSolidList"/>
    <dgm:cxn modelId="{CD7A9D49-141D-4D64-825F-A9137CF8AD78}" type="presParOf" srcId="{D968F408-8DBB-4475-99D8-D7734E8FDA54}" destId="{9B662239-5599-473D-9FFD-16469EE69B4D}" srcOrd="3" destOrd="0" presId="urn:microsoft.com/office/officeart/2018/2/layout/IconVerticalSolidList"/>
    <dgm:cxn modelId="{8C7E31E9-E0F0-4CE6-9F8F-6AECB411A35F}" type="presParOf" srcId="{89E722B0-5BC9-45CC-B3EC-274C32794D76}" destId="{DF0E265F-031B-4ECD-A6A0-BF73F60994F1}" srcOrd="3" destOrd="0" presId="urn:microsoft.com/office/officeart/2018/2/layout/IconVerticalSolidList"/>
    <dgm:cxn modelId="{3EE41C62-6DB4-4B2A-9473-921FB3A641C9}" type="presParOf" srcId="{89E722B0-5BC9-45CC-B3EC-274C32794D76}" destId="{EFC3B9F2-AD79-4755-B797-408820D10231}" srcOrd="4" destOrd="0" presId="urn:microsoft.com/office/officeart/2018/2/layout/IconVerticalSolidList"/>
    <dgm:cxn modelId="{515B0F5C-D976-4E9A-B840-B6827F6E9B27}" type="presParOf" srcId="{EFC3B9F2-AD79-4755-B797-408820D10231}" destId="{33939338-5106-4A51-A34E-528FF9DAB38B}" srcOrd="0" destOrd="0" presId="urn:microsoft.com/office/officeart/2018/2/layout/IconVerticalSolidList"/>
    <dgm:cxn modelId="{D36DB255-76D9-4A69-935F-1A2E51E7FB49}" type="presParOf" srcId="{EFC3B9F2-AD79-4755-B797-408820D10231}" destId="{79758836-350E-4BF1-990A-4AEE20357243}" srcOrd="1" destOrd="0" presId="urn:microsoft.com/office/officeart/2018/2/layout/IconVerticalSolidList"/>
    <dgm:cxn modelId="{765984E3-9B2F-4390-9A85-9EF52AED9A8F}" type="presParOf" srcId="{EFC3B9F2-AD79-4755-B797-408820D10231}" destId="{4A3699ED-318D-4F30-BEDC-EBF5CFF7DB1F}" srcOrd="2" destOrd="0" presId="urn:microsoft.com/office/officeart/2018/2/layout/IconVerticalSolidList"/>
    <dgm:cxn modelId="{6DD63996-0E72-4B46-9418-6B81F0514471}" type="presParOf" srcId="{EFC3B9F2-AD79-4755-B797-408820D10231}" destId="{0B677DDE-7AA0-4D3B-88C9-7B29D09CD018}" srcOrd="3" destOrd="0" presId="urn:microsoft.com/office/officeart/2018/2/layout/IconVerticalSolidList"/>
    <dgm:cxn modelId="{AD239FC9-0949-465A-9393-B0FA64C95DE9}" type="presParOf" srcId="{EFC3B9F2-AD79-4755-B797-408820D10231}" destId="{E1AD890D-DB9C-406F-B286-B4D280BB017C}" srcOrd="4" destOrd="0" presId="urn:microsoft.com/office/officeart/2018/2/layout/IconVerticalSolidList"/>
    <dgm:cxn modelId="{B5029D1E-2E39-4B56-AE70-7BFC36A6025D}" type="presParOf" srcId="{89E722B0-5BC9-45CC-B3EC-274C32794D76}" destId="{10121616-222A-4009-99F3-B7B96F708DE4}" srcOrd="5" destOrd="0" presId="urn:microsoft.com/office/officeart/2018/2/layout/IconVerticalSolidList"/>
    <dgm:cxn modelId="{9E49527F-0150-4A33-8DAE-0DD5FBA058BE}" type="presParOf" srcId="{89E722B0-5BC9-45CC-B3EC-274C32794D76}" destId="{4EB53904-7E65-4997-8B77-9BEC42277D86}" srcOrd="6" destOrd="0" presId="urn:microsoft.com/office/officeart/2018/2/layout/IconVerticalSolidList"/>
    <dgm:cxn modelId="{39914411-21A0-4CD5-BBFB-6961BEC18DD8}" type="presParOf" srcId="{4EB53904-7E65-4997-8B77-9BEC42277D86}" destId="{30F69CC1-F3BF-4E43-9A5D-A5E17470149A}" srcOrd="0" destOrd="0" presId="urn:microsoft.com/office/officeart/2018/2/layout/IconVerticalSolidList"/>
    <dgm:cxn modelId="{D4FCE712-C736-4D71-8E1F-6E3684B48DBC}" type="presParOf" srcId="{4EB53904-7E65-4997-8B77-9BEC42277D86}" destId="{CA931371-0DF3-4DC6-85CB-E6A0046186FE}" srcOrd="1" destOrd="0" presId="urn:microsoft.com/office/officeart/2018/2/layout/IconVerticalSolidList"/>
    <dgm:cxn modelId="{2B5A6911-E031-475E-8DCC-D32AE7AAB7DB}" type="presParOf" srcId="{4EB53904-7E65-4997-8B77-9BEC42277D86}" destId="{0F844A53-1D59-4E7D-8F47-424481D28A28}" srcOrd="2" destOrd="0" presId="urn:microsoft.com/office/officeart/2018/2/layout/IconVerticalSolidList"/>
    <dgm:cxn modelId="{7F5D664E-8C84-400D-B634-56DA7152EC49}" type="presParOf" srcId="{4EB53904-7E65-4997-8B77-9BEC42277D86}" destId="{E0C550CB-88E8-4363-A2EB-44A99555120E}" srcOrd="3" destOrd="0" presId="urn:microsoft.com/office/officeart/2018/2/layout/IconVerticalSolidList"/>
    <dgm:cxn modelId="{29B949DD-FA4D-4B5D-BE6F-FB71A2BAEAD7}" type="presParOf" srcId="{4EB53904-7E65-4997-8B77-9BEC42277D86}" destId="{38CEE48A-ADD8-45E2-A605-62BB23D1337C}" srcOrd="4" destOrd="0" presId="urn:microsoft.com/office/officeart/2018/2/layout/IconVerticalSolidList"/>
    <dgm:cxn modelId="{F2267896-C3A9-4425-BCBD-764EF6743783}" type="presParOf" srcId="{89E722B0-5BC9-45CC-B3EC-274C32794D76}" destId="{CD4F423E-C57D-4343-B392-C81225B9F66F}" srcOrd="7" destOrd="0" presId="urn:microsoft.com/office/officeart/2018/2/layout/IconVerticalSolidList"/>
    <dgm:cxn modelId="{B4D24945-D70B-48FF-9CA5-B0E2E335B4DA}" type="presParOf" srcId="{89E722B0-5BC9-45CC-B3EC-274C32794D76}" destId="{7101E73B-7EF9-4217-B413-CF57E056FE9D}" srcOrd="8" destOrd="0" presId="urn:microsoft.com/office/officeart/2018/2/layout/IconVerticalSolidList"/>
    <dgm:cxn modelId="{2907E782-2BA6-4A61-9CDF-93E7D4D7C88E}" type="presParOf" srcId="{7101E73B-7EF9-4217-B413-CF57E056FE9D}" destId="{A358B94E-9988-49FF-87E7-99B6D139359F}" srcOrd="0" destOrd="0" presId="urn:microsoft.com/office/officeart/2018/2/layout/IconVerticalSolidList"/>
    <dgm:cxn modelId="{695CD175-CE81-4A05-BC06-BC048C0E8C15}" type="presParOf" srcId="{7101E73B-7EF9-4217-B413-CF57E056FE9D}" destId="{9182FD59-341C-4E16-A026-61A18E72B42C}" srcOrd="1" destOrd="0" presId="urn:microsoft.com/office/officeart/2018/2/layout/IconVerticalSolidList"/>
    <dgm:cxn modelId="{B7ACC629-EECE-4B35-9105-9440B9117C41}" type="presParOf" srcId="{7101E73B-7EF9-4217-B413-CF57E056FE9D}" destId="{50890A01-24EA-433A-A83E-DFF4BA5EC3CE}" srcOrd="2" destOrd="0" presId="urn:microsoft.com/office/officeart/2018/2/layout/IconVerticalSolidList"/>
    <dgm:cxn modelId="{EF093C41-69EC-4F6F-A5F9-933CE18DF53A}" type="presParOf" srcId="{7101E73B-7EF9-4217-B413-CF57E056FE9D}" destId="{431061F6-24AA-4458-A972-D1B542CF0E5A}" srcOrd="3" destOrd="0" presId="urn:microsoft.com/office/officeart/2018/2/layout/IconVerticalSolidList"/>
    <dgm:cxn modelId="{0A018EB5-0580-4FD7-AE61-FAAF2AAA44E4}" type="presParOf" srcId="{7101E73B-7EF9-4217-B413-CF57E056FE9D}" destId="{358E98FF-EB8F-41E9-9CE5-C805905AA33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E0AA0D-C711-4BCB-9D35-871A59D2ED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162E9643-E74B-46E6-9223-FEFC6AAF7082}">
      <dgm:prSet phldrT="[Text]" phldr="0" custT="1"/>
      <dgm:spPr/>
      <dgm:t>
        <a:bodyPr/>
        <a:lstStyle/>
        <a:p>
          <a:r>
            <a:rPr lang="en-US" sz="1200" b="1" dirty="0">
              <a:solidFill>
                <a:schemeClr val="bg1"/>
              </a:solidFill>
            </a:rPr>
            <a:t>May</a:t>
          </a:r>
        </a:p>
      </dgm:t>
    </dgm:pt>
    <dgm:pt modelId="{64DAEDFB-2B4F-40EE-99B7-6F2AD4D888F9}" type="parTrans" cxnId="{0A628858-B913-4CF2-AA61-1D9D3B16BFD7}">
      <dgm:prSet/>
      <dgm:spPr/>
      <dgm:t>
        <a:bodyPr/>
        <a:lstStyle/>
        <a:p>
          <a:endParaRPr lang="en-US" sz="2000" b="1">
            <a:solidFill>
              <a:schemeClr val="tx2">
                <a:lumMod val="50000"/>
              </a:schemeClr>
            </a:solidFill>
          </a:endParaRPr>
        </a:p>
      </dgm:t>
    </dgm:pt>
    <dgm:pt modelId="{753B4B96-DC5D-4DD3-849B-E39A3093C293}" type="sibTrans" cxnId="{0A628858-B913-4CF2-AA61-1D9D3B16BFD7}">
      <dgm:prSet/>
      <dgm:spPr/>
      <dgm:t>
        <a:bodyPr/>
        <a:lstStyle/>
        <a:p>
          <a:endParaRPr lang="en-US" sz="2000" b="1">
            <a:solidFill>
              <a:schemeClr val="tx2">
                <a:lumMod val="50000"/>
              </a:schemeClr>
            </a:solidFill>
          </a:endParaRPr>
        </a:p>
      </dgm:t>
    </dgm:pt>
    <dgm:pt modelId="{0C87C7BE-9567-452E-B152-36365AB37148}">
      <dgm:prSet phldrT="[Text]" phldr="0" custT="1"/>
      <dgm:spPr>
        <a:solidFill>
          <a:schemeClr val="accent6">
            <a:lumMod val="75000"/>
          </a:schemeClr>
        </a:solidFill>
      </dgm:spPr>
      <dgm:t>
        <a:bodyPr/>
        <a:lstStyle/>
        <a:p>
          <a:r>
            <a:rPr lang="en-US" sz="1200" b="1" dirty="0">
              <a:solidFill>
                <a:schemeClr val="bg1"/>
              </a:solidFill>
            </a:rPr>
            <a:t>June</a:t>
          </a:r>
        </a:p>
      </dgm:t>
    </dgm:pt>
    <dgm:pt modelId="{9F2261AD-4432-44CF-8B4E-5829D7931F31}" type="parTrans" cxnId="{CA250287-6C36-4E1A-A64C-07429402A35F}">
      <dgm:prSet/>
      <dgm:spPr/>
      <dgm:t>
        <a:bodyPr/>
        <a:lstStyle/>
        <a:p>
          <a:endParaRPr lang="en-US" sz="2000" b="1">
            <a:solidFill>
              <a:schemeClr val="tx2">
                <a:lumMod val="50000"/>
              </a:schemeClr>
            </a:solidFill>
          </a:endParaRPr>
        </a:p>
      </dgm:t>
    </dgm:pt>
    <dgm:pt modelId="{1CB1AABF-F45E-45EE-8B56-BC6BE5551097}" type="sibTrans" cxnId="{CA250287-6C36-4E1A-A64C-07429402A35F}">
      <dgm:prSet/>
      <dgm:spPr/>
      <dgm:t>
        <a:bodyPr/>
        <a:lstStyle/>
        <a:p>
          <a:endParaRPr lang="en-US" sz="2000" b="1">
            <a:solidFill>
              <a:schemeClr val="tx2">
                <a:lumMod val="50000"/>
              </a:schemeClr>
            </a:solidFill>
          </a:endParaRPr>
        </a:p>
      </dgm:t>
    </dgm:pt>
    <dgm:pt modelId="{16241A36-51B8-4249-B348-E886D625B068}">
      <dgm:prSet phldrT="[Text]" phldr="0" custT="1"/>
      <dgm:spPr>
        <a:solidFill>
          <a:schemeClr val="accent6">
            <a:lumMod val="75000"/>
          </a:schemeClr>
        </a:solidFill>
      </dgm:spPr>
      <dgm:t>
        <a:bodyPr/>
        <a:lstStyle/>
        <a:p>
          <a:r>
            <a:rPr lang="en-US" sz="1200" b="1">
              <a:solidFill>
                <a:schemeClr val="bg1"/>
              </a:solidFill>
            </a:rPr>
            <a:t>July</a:t>
          </a:r>
        </a:p>
      </dgm:t>
    </dgm:pt>
    <dgm:pt modelId="{1237B271-F525-4988-A7FF-7ADA7138582A}" type="parTrans" cxnId="{7CDCFB6C-3D42-4F9A-8443-A3B0DCA1BE6F}">
      <dgm:prSet/>
      <dgm:spPr/>
      <dgm:t>
        <a:bodyPr/>
        <a:lstStyle/>
        <a:p>
          <a:endParaRPr lang="en-US" sz="2000" b="1">
            <a:solidFill>
              <a:schemeClr val="tx2">
                <a:lumMod val="50000"/>
              </a:schemeClr>
            </a:solidFill>
          </a:endParaRPr>
        </a:p>
      </dgm:t>
    </dgm:pt>
    <dgm:pt modelId="{FFD406AD-00EA-4E5A-986B-45A138AFFBE8}" type="sibTrans" cxnId="{7CDCFB6C-3D42-4F9A-8443-A3B0DCA1BE6F}">
      <dgm:prSet/>
      <dgm:spPr/>
      <dgm:t>
        <a:bodyPr/>
        <a:lstStyle/>
        <a:p>
          <a:endParaRPr lang="en-US" sz="2000" b="1">
            <a:solidFill>
              <a:schemeClr val="tx2">
                <a:lumMod val="50000"/>
              </a:schemeClr>
            </a:solidFill>
          </a:endParaRPr>
        </a:p>
      </dgm:t>
    </dgm:pt>
    <dgm:pt modelId="{FB701128-9613-4AB3-9469-5601D7414C96}">
      <dgm:prSet custT="1"/>
      <dgm:spPr>
        <a:solidFill>
          <a:schemeClr val="accent6">
            <a:lumMod val="75000"/>
          </a:schemeClr>
        </a:solidFill>
      </dgm:spPr>
      <dgm:t>
        <a:bodyPr/>
        <a:lstStyle/>
        <a:p>
          <a:r>
            <a:rPr lang="en-US" sz="1200" b="1">
              <a:solidFill>
                <a:schemeClr val="bg1"/>
              </a:solidFill>
            </a:rPr>
            <a:t>August</a:t>
          </a:r>
        </a:p>
      </dgm:t>
    </dgm:pt>
    <dgm:pt modelId="{3A3FDB9C-1769-4730-A57E-66D4EE78B15C}" type="parTrans" cxnId="{BAEA1B12-90A2-4174-A825-09CDB23A3B46}">
      <dgm:prSet/>
      <dgm:spPr/>
      <dgm:t>
        <a:bodyPr/>
        <a:lstStyle/>
        <a:p>
          <a:endParaRPr lang="en-US" sz="2000" b="1">
            <a:solidFill>
              <a:schemeClr val="tx2">
                <a:lumMod val="50000"/>
              </a:schemeClr>
            </a:solidFill>
          </a:endParaRPr>
        </a:p>
      </dgm:t>
    </dgm:pt>
    <dgm:pt modelId="{2C3D2A02-C940-4694-9916-DB112E21E852}" type="sibTrans" cxnId="{BAEA1B12-90A2-4174-A825-09CDB23A3B46}">
      <dgm:prSet/>
      <dgm:spPr/>
      <dgm:t>
        <a:bodyPr/>
        <a:lstStyle/>
        <a:p>
          <a:endParaRPr lang="en-US" sz="2000" b="1">
            <a:solidFill>
              <a:schemeClr val="tx2">
                <a:lumMod val="50000"/>
              </a:schemeClr>
            </a:solidFill>
          </a:endParaRPr>
        </a:p>
      </dgm:t>
    </dgm:pt>
    <dgm:pt modelId="{0505D141-EEC2-4E72-8C37-62FEF4B50E40}">
      <dgm:prSet custT="1"/>
      <dgm:spPr>
        <a:solidFill>
          <a:srgbClr val="E28700"/>
        </a:solidFill>
      </dgm:spPr>
      <dgm:t>
        <a:bodyPr/>
        <a:lstStyle/>
        <a:p>
          <a:r>
            <a:rPr lang="en-US" sz="1100" b="1">
              <a:solidFill>
                <a:schemeClr val="tx2">
                  <a:lumMod val="50000"/>
                </a:schemeClr>
              </a:solidFill>
            </a:rPr>
            <a:t>September</a:t>
          </a:r>
        </a:p>
      </dgm:t>
    </dgm:pt>
    <dgm:pt modelId="{46720247-D2B4-4A6C-94CD-A0F5EB71E0BD}" type="parTrans" cxnId="{12CF078A-E9AE-42EA-877A-311A5111EABE}">
      <dgm:prSet/>
      <dgm:spPr/>
      <dgm:t>
        <a:bodyPr/>
        <a:lstStyle/>
        <a:p>
          <a:endParaRPr lang="en-US" sz="2000" b="1">
            <a:solidFill>
              <a:schemeClr val="tx2">
                <a:lumMod val="50000"/>
              </a:schemeClr>
            </a:solidFill>
          </a:endParaRPr>
        </a:p>
      </dgm:t>
    </dgm:pt>
    <dgm:pt modelId="{3860A53B-90B0-4954-B016-28787BE19996}" type="sibTrans" cxnId="{12CF078A-E9AE-42EA-877A-311A5111EABE}">
      <dgm:prSet/>
      <dgm:spPr/>
      <dgm:t>
        <a:bodyPr/>
        <a:lstStyle/>
        <a:p>
          <a:endParaRPr lang="en-US" sz="2000" b="1">
            <a:solidFill>
              <a:schemeClr val="tx2">
                <a:lumMod val="50000"/>
              </a:schemeClr>
            </a:solidFill>
          </a:endParaRPr>
        </a:p>
      </dgm:t>
    </dgm:pt>
    <dgm:pt modelId="{14E088FC-9B45-4B1E-BA84-565AF598C482}">
      <dgm:prSet custT="1"/>
      <dgm:spPr>
        <a:solidFill>
          <a:srgbClr val="E28700"/>
        </a:solidFill>
      </dgm:spPr>
      <dgm:t>
        <a:bodyPr/>
        <a:lstStyle/>
        <a:p>
          <a:r>
            <a:rPr lang="en-US" sz="1200" b="1">
              <a:solidFill>
                <a:schemeClr val="tx2">
                  <a:lumMod val="50000"/>
                </a:schemeClr>
              </a:solidFill>
            </a:rPr>
            <a:t>October</a:t>
          </a:r>
        </a:p>
      </dgm:t>
    </dgm:pt>
    <dgm:pt modelId="{7FB52A54-18CB-4675-876C-47060ABC94B1}" type="parTrans" cxnId="{3E36AFDA-6B09-490F-BD3A-8C8F76D2027F}">
      <dgm:prSet/>
      <dgm:spPr/>
      <dgm:t>
        <a:bodyPr/>
        <a:lstStyle/>
        <a:p>
          <a:endParaRPr lang="en-US" sz="2000" b="1">
            <a:solidFill>
              <a:schemeClr val="tx2">
                <a:lumMod val="50000"/>
              </a:schemeClr>
            </a:solidFill>
          </a:endParaRPr>
        </a:p>
      </dgm:t>
    </dgm:pt>
    <dgm:pt modelId="{B30BA0EA-DD8A-4B1D-8284-9159D108786B}" type="sibTrans" cxnId="{3E36AFDA-6B09-490F-BD3A-8C8F76D2027F}">
      <dgm:prSet/>
      <dgm:spPr/>
      <dgm:t>
        <a:bodyPr/>
        <a:lstStyle/>
        <a:p>
          <a:endParaRPr lang="en-US" sz="2000" b="1">
            <a:solidFill>
              <a:schemeClr val="tx2">
                <a:lumMod val="50000"/>
              </a:schemeClr>
            </a:solidFill>
          </a:endParaRPr>
        </a:p>
      </dgm:t>
    </dgm:pt>
    <dgm:pt modelId="{03F6594F-7E4B-42D4-871E-9CFE902FC6CD}">
      <dgm:prSet custT="1"/>
      <dgm:spPr>
        <a:solidFill>
          <a:srgbClr val="E28700"/>
        </a:solidFill>
      </dgm:spPr>
      <dgm:t>
        <a:bodyPr/>
        <a:lstStyle/>
        <a:p>
          <a:r>
            <a:rPr lang="en-US" sz="1200" b="1">
              <a:solidFill>
                <a:schemeClr val="tx2">
                  <a:lumMod val="50000"/>
                </a:schemeClr>
              </a:solidFill>
            </a:rPr>
            <a:t>November</a:t>
          </a:r>
          <a:endParaRPr lang="en-US" sz="1200" b="1" dirty="0">
            <a:solidFill>
              <a:schemeClr val="tx2">
                <a:lumMod val="50000"/>
              </a:schemeClr>
            </a:solidFill>
          </a:endParaRPr>
        </a:p>
      </dgm:t>
      <dgm:extLst>
        <a:ext uri="{E40237B7-FDA0-4F09-8148-C483321AD2D9}">
          <dgm14:cNvPr xmlns:dgm14="http://schemas.microsoft.com/office/drawing/2010/diagram" id="0" name="" descr="SmartArt graphic with a monthly timeline of the year in blue, green, orange, red, and purple colors representing the Implementation Plan, Open Period, Review Period, Spending Plan, and Cooperative Agreement phases of the PPA 7721 program cycle, respectively."/>
        </a:ext>
      </dgm:extLst>
    </dgm:pt>
    <dgm:pt modelId="{2A2899B2-149B-4FC4-AE19-1F19B0B203B7}" type="parTrans" cxnId="{C32F4259-24A8-45F3-B2AD-110475B75DEC}">
      <dgm:prSet/>
      <dgm:spPr/>
      <dgm:t>
        <a:bodyPr/>
        <a:lstStyle/>
        <a:p>
          <a:endParaRPr lang="en-US" sz="2000" b="1">
            <a:solidFill>
              <a:schemeClr val="tx2">
                <a:lumMod val="50000"/>
              </a:schemeClr>
            </a:solidFill>
          </a:endParaRPr>
        </a:p>
      </dgm:t>
    </dgm:pt>
    <dgm:pt modelId="{784392B5-8E4E-40AA-9BFC-F92D6E2A82CA}" type="sibTrans" cxnId="{C32F4259-24A8-45F3-B2AD-110475B75DEC}">
      <dgm:prSet/>
      <dgm:spPr/>
      <dgm:t>
        <a:bodyPr/>
        <a:lstStyle/>
        <a:p>
          <a:endParaRPr lang="en-US" sz="2000" b="1">
            <a:solidFill>
              <a:schemeClr val="tx2">
                <a:lumMod val="50000"/>
              </a:schemeClr>
            </a:solidFill>
          </a:endParaRPr>
        </a:p>
      </dgm:t>
    </dgm:pt>
    <dgm:pt modelId="{DB12884B-F4AA-464B-B33B-82EF40F6A520}">
      <dgm:prSet custT="1"/>
      <dgm:spPr>
        <a:solidFill>
          <a:srgbClr val="C00000"/>
        </a:solidFill>
      </dgm:spPr>
      <dgm:t>
        <a:bodyPr/>
        <a:lstStyle/>
        <a:p>
          <a:r>
            <a:rPr lang="en-US" sz="1200" b="1" dirty="0">
              <a:solidFill>
                <a:schemeClr val="bg1"/>
              </a:solidFill>
            </a:rPr>
            <a:t>December</a:t>
          </a:r>
        </a:p>
      </dgm:t>
    </dgm:pt>
    <dgm:pt modelId="{D5F8E888-7013-458C-8820-4892CA611C91}" type="parTrans" cxnId="{D3D2645B-219E-4582-89DF-18A4A5840C0E}">
      <dgm:prSet/>
      <dgm:spPr/>
      <dgm:t>
        <a:bodyPr/>
        <a:lstStyle/>
        <a:p>
          <a:endParaRPr lang="en-US" sz="2000" b="1">
            <a:solidFill>
              <a:schemeClr val="tx2">
                <a:lumMod val="50000"/>
              </a:schemeClr>
            </a:solidFill>
          </a:endParaRPr>
        </a:p>
      </dgm:t>
    </dgm:pt>
    <dgm:pt modelId="{C0F523ED-CE3B-45DD-A3E3-FFB007852F2A}" type="sibTrans" cxnId="{D3D2645B-219E-4582-89DF-18A4A5840C0E}">
      <dgm:prSet/>
      <dgm:spPr/>
      <dgm:t>
        <a:bodyPr/>
        <a:lstStyle/>
        <a:p>
          <a:endParaRPr lang="en-US" sz="2000" b="1">
            <a:solidFill>
              <a:schemeClr val="tx2">
                <a:lumMod val="50000"/>
              </a:schemeClr>
            </a:solidFill>
          </a:endParaRPr>
        </a:p>
      </dgm:t>
    </dgm:pt>
    <dgm:pt modelId="{E0E222B4-3F8D-481B-B607-93C86E6CAE6F}">
      <dgm:prSet custT="1"/>
      <dgm:spPr>
        <a:solidFill>
          <a:srgbClr val="C00000"/>
        </a:solidFill>
      </dgm:spPr>
      <dgm:t>
        <a:bodyPr/>
        <a:lstStyle/>
        <a:p>
          <a:r>
            <a:rPr lang="en-US" sz="1200" b="1" dirty="0">
              <a:solidFill>
                <a:schemeClr val="bg1"/>
              </a:solidFill>
            </a:rPr>
            <a:t>January</a:t>
          </a:r>
        </a:p>
      </dgm:t>
    </dgm:pt>
    <dgm:pt modelId="{BF17D3D3-7196-407F-9658-9CF0D0AC317A}" type="parTrans" cxnId="{96C5A50D-1A01-4657-BE1D-503757EF6A05}">
      <dgm:prSet/>
      <dgm:spPr/>
      <dgm:t>
        <a:bodyPr/>
        <a:lstStyle/>
        <a:p>
          <a:endParaRPr lang="en-US" sz="2000" b="1">
            <a:solidFill>
              <a:schemeClr val="tx2">
                <a:lumMod val="50000"/>
              </a:schemeClr>
            </a:solidFill>
          </a:endParaRPr>
        </a:p>
      </dgm:t>
    </dgm:pt>
    <dgm:pt modelId="{88BEF577-B5CB-4919-9E1F-F2921DBBD095}" type="sibTrans" cxnId="{96C5A50D-1A01-4657-BE1D-503757EF6A05}">
      <dgm:prSet/>
      <dgm:spPr/>
      <dgm:t>
        <a:bodyPr/>
        <a:lstStyle/>
        <a:p>
          <a:endParaRPr lang="en-US" sz="2000" b="1">
            <a:solidFill>
              <a:schemeClr val="tx2">
                <a:lumMod val="50000"/>
              </a:schemeClr>
            </a:solidFill>
          </a:endParaRPr>
        </a:p>
      </dgm:t>
    </dgm:pt>
    <dgm:pt modelId="{B8AD2654-3392-4B22-B42E-6764FCAB2917}">
      <dgm:prSet custT="1"/>
      <dgm:spPr>
        <a:solidFill>
          <a:srgbClr val="C00000"/>
        </a:solidFill>
      </dgm:spPr>
      <dgm:t>
        <a:bodyPr/>
        <a:lstStyle/>
        <a:p>
          <a:r>
            <a:rPr lang="en-US" sz="1200" b="1">
              <a:solidFill>
                <a:schemeClr val="bg1"/>
              </a:solidFill>
            </a:rPr>
            <a:t>February</a:t>
          </a:r>
        </a:p>
      </dgm:t>
    </dgm:pt>
    <dgm:pt modelId="{2EA88582-BE1D-4D55-A891-35F3CA6D4DCB}" type="parTrans" cxnId="{80F81A8D-A5A2-4AC3-9BC4-94764A5868EE}">
      <dgm:prSet/>
      <dgm:spPr/>
      <dgm:t>
        <a:bodyPr/>
        <a:lstStyle/>
        <a:p>
          <a:endParaRPr lang="en-US" sz="2000" b="1">
            <a:solidFill>
              <a:schemeClr val="tx2">
                <a:lumMod val="50000"/>
              </a:schemeClr>
            </a:solidFill>
          </a:endParaRPr>
        </a:p>
      </dgm:t>
    </dgm:pt>
    <dgm:pt modelId="{F0E7E503-1058-4049-8A7B-571E7865E5C9}" type="sibTrans" cxnId="{80F81A8D-A5A2-4AC3-9BC4-94764A5868EE}">
      <dgm:prSet/>
      <dgm:spPr/>
      <dgm:t>
        <a:bodyPr/>
        <a:lstStyle/>
        <a:p>
          <a:endParaRPr lang="en-US" sz="2000" b="1">
            <a:solidFill>
              <a:schemeClr val="tx2">
                <a:lumMod val="50000"/>
              </a:schemeClr>
            </a:solidFill>
          </a:endParaRPr>
        </a:p>
      </dgm:t>
    </dgm:pt>
    <dgm:pt modelId="{D084AA1C-9394-4FA2-B3CB-BF997ABBBDEF}">
      <dgm:prSet custT="1"/>
      <dgm:spPr>
        <a:solidFill>
          <a:srgbClr val="7030A0"/>
        </a:solidFill>
      </dgm:spPr>
      <dgm:t>
        <a:bodyPr/>
        <a:lstStyle/>
        <a:p>
          <a:r>
            <a:rPr lang="en-US" sz="1200" b="1" dirty="0">
              <a:solidFill>
                <a:schemeClr val="bg1">
                  <a:lumMod val="95000"/>
                </a:schemeClr>
              </a:solidFill>
            </a:rPr>
            <a:t>March</a:t>
          </a:r>
        </a:p>
      </dgm:t>
    </dgm:pt>
    <dgm:pt modelId="{BF0BDBC5-5F52-442D-B780-D40CCFF5C9B4}" type="parTrans" cxnId="{33DC1B7C-8E42-4970-AAC2-2A0F48D86791}">
      <dgm:prSet/>
      <dgm:spPr/>
      <dgm:t>
        <a:bodyPr/>
        <a:lstStyle/>
        <a:p>
          <a:endParaRPr lang="en-US" sz="2000" b="1">
            <a:solidFill>
              <a:schemeClr val="tx2">
                <a:lumMod val="50000"/>
              </a:schemeClr>
            </a:solidFill>
          </a:endParaRPr>
        </a:p>
      </dgm:t>
    </dgm:pt>
    <dgm:pt modelId="{BBAFF1C4-CBBB-477B-8EE2-B4C411F935ED}" type="sibTrans" cxnId="{33DC1B7C-8E42-4970-AAC2-2A0F48D86791}">
      <dgm:prSet/>
      <dgm:spPr/>
      <dgm:t>
        <a:bodyPr/>
        <a:lstStyle/>
        <a:p>
          <a:endParaRPr lang="en-US" sz="2000" b="1">
            <a:solidFill>
              <a:schemeClr val="tx2">
                <a:lumMod val="50000"/>
              </a:schemeClr>
            </a:solidFill>
          </a:endParaRPr>
        </a:p>
      </dgm:t>
    </dgm:pt>
    <dgm:pt modelId="{09F38627-7BAF-4024-BAC0-C3606C8D016D}" type="pres">
      <dgm:prSet presAssocID="{ACE0AA0D-C711-4BCB-9D35-871A59D2ED2E}" presName="Name0" presStyleCnt="0">
        <dgm:presLayoutVars>
          <dgm:dir/>
          <dgm:resizeHandles val="exact"/>
        </dgm:presLayoutVars>
      </dgm:prSet>
      <dgm:spPr/>
    </dgm:pt>
    <dgm:pt modelId="{C8831604-884F-4808-8443-B822534434DF}" type="pres">
      <dgm:prSet presAssocID="{162E9643-E74B-46E6-9223-FEFC6AAF7082}" presName="parTxOnly" presStyleLbl="node1" presStyleIdx="0" presStyleCnt="11">
        <dgm:presLayoutVars>
          <dgm:bulletEnabled val="1"/>
        </dgm:presLayoutVars>
      </dgm:prSet>
      <dgm:spPr/>
    </dgm:pt>
    <dgm:pt modelId="{F8997D0E-8DA7-4FCD-AC43-D3A2004E0D15}" type="pres">
      <dgm:prSet presAssocID="{753B4B96-DC5D-4DD3-849B-E39A3093C293}" presName="parSpace" presStyleCnt="0"/>
      <dgm:spPr/>
    </dgm:pt>
    <dgm:pt modelId="{5345677A-8662-4E9F-859D-B8D1EC36DE6B}" type="pres">
      <dgm:prSet presAssocID="{0C87C7BE-9567-452E-B152-36365AB37148}" presName="parTxOnly" presStyleLbl="node1" presStyleIdx="1" presStyleCnt="11">
        <dgm:presLayoutVars>
          <dgm:bulletEnabled val="1"/>
        </dgm:presLayoutVars>
      </dgm:prSet>
      <dgm:spPr/>
    </dgm:pt>
    <dgm:pt modelId="{CFFF8F87-B409-4751-8341-D982F7882053}" type="pres">
      <dgm:prSet presAssocID="{1CB1AABF-F45E-45EE-8B56-BC6BE5551097}" presName="parSpace" presStyleCnt="0"/>
      <dgm:spPr/>
    </dgm:pt>
    <dgm:pt modelId="{0DB67830-9FBE-4B15-9226-9647F1CE19E9}" type="pres">
      <dgm:prSet presAssocID="{16241A36-51B8-4249-B348-E886D625B068}" presName="parTxOnly" presStyleLbl="node1" presStyleIdx="2" presStyleCnt="11">
        <dgm:presLayoutVars>
          <dgm:bulletEnabled val="1"/>
        </dgm:presLayoutVars>
      </dgm:prSet>
      <dgm:spPr/>
    </dgm:pt>
    <dgm:pt modelId="{34A00664-BA31-4B74-ADE9-15931D2743E0}" type="pres">
      <dgm:prSet presAssocID="{FFD406AD-00EA-4E5A-986B-45A138AFFBE8}" presName="parSpace" presStyleCnt="0"/>
      <dgm:spPr/>
    </dgm:pt>
    <dgm:pt modelId="{C850EEFB-3E02-4985-B98E-BF6E5032AC3B}" type="pres">
      <dgm:prSet presAssocID="{FB701128-9613-4AB3-9469-5601D7414C96}" presName="parTxOnly" presStyleLbl="node1" presStyleIdx="3" presStyleCnt="11">
        <dgm:presLayoutVars>
          <dgm:bulletEnabled val="1"/>
        </dgm:presLayoutVars>
      </dgm:prSet>
      <dgm:spPr/>
    </dgm:pt>
    <dgm:pt modelId="{38797930-1AF4-4A9A-B063-2515FD5F40CD}" type="pres">
      <dgm:prSet presAssocID="{2C3D2A02-C940-4694-9916-DB112E21E852}" presName="parSpace" presStyleCnt="0"/>
      <dgm:spPr/>
    </dgm:pt>
    <dgm:pt modelId="{1B43881F-4545-484A-B20F-673C0AAC5D11}" type="pres">
      <dgm:prSet presAssocID="{0505D141-EEC2-4E72-8C37-62FEF4B50E40}" presName="parTxOnly" presStyleLbl="node1" presStyleIdx="4" presStyleCnt="11">
        <dgm:presLayoutVars>
          <dgm:bulletEnabled val="1"/>
        </dgm:presLayoutVars>
      </dgm:prSet>
      <dgm:spPr/>
    </dgm:pt>
    <dgm:pt modelId="{E3F21FBF-3893-4608-B23A-719210CB101F}" type="pres">
      <dgm:prSet presAssocID="{3860A53B-90B0-4954-B016-28787BE19996}" presName="parSpace" presStyleCnt="0"/>
      <dgm:spPr/>
    </dgm:pt>
    <dgm:pt modelId="{B20412DB-EF40-4DE7-B29D-F763C72F1CD2}" type="pres">
      <dgm:prSet presAssocID="{14E088FC-9B45-4B1E-BA84-565AF598C482}" presName="parTxOnly" presStyleLbl="node1" presStyleIdx="5" presStyleCnt="11">
        <dgm:presLayoutVars>
          <dgm:bulletEnabled val="1"/>
        </dgm:presLayoutVars>
      </dgm:prSet>
      <dgm:spPr/>
    </dgm:pt>
    <dgm:pt modelId="{A8AA6BEB-5D04-4B4C-B10B-E5574306B504}" type="pres">
      <dgm:prSet presAssocID="{B30BA0EA-DD8A-4B1D-8284-9159D108786B}" presName="parSpace" presStyleCnt="0"/>
      <dgm:spPr/>
    </dgm:pt>
    <dgm:pt modelId="{AB0F07E8-1E25-4238-8B57-26FD69BE8F3F}" type="pres">
      <dgm:prSet presAssocID="{03F6594F-7E4B-42D4-871E-9CFE902FC6CD}" presName="parTxOnly" presStyleLbl="node1" presStyleIdx="6" presStyleCnt="11">
        <dgm:presLayoutVars>
          <dgm:bulletEnabled val="1"/>
        </dgm:presLayoutVars>
      </dgm:prSet>
      <dgm:spPr/>
    </dgm:pt>
    <dgm:pt modelId="{0A699160-91AD-4F46-A702-1AB93C67DECE}" type="pres">
      <dgm:prSet presAssocID="{784392B5-8E4E-40AA-9BFC-F92D6E2A82CA}" presName="parSpace" presStyleCnt="0"/>
      <dgm:spPr/>
    </dgm:pt>
    <dgm:pt modelId="{526C05B0-A175-43CF-AF9C-41813A1F75AD}" type="pres">
      <dgm:prSet presAssocID="{DB12884B-F4AA-464B-B33B-82EF40F6A520}" presName="parTxOnly" presStyleLbl="node1" presStyleIdx="7" presStyleCnt="11">
        <dgm:presLayoutVars>
          <dgm:bulletEnabled val="1"/>
        </dgm:presLayoutVars>
      </dgm:prSet>
      <dgm:spPr/>
    </dgm:pt>
    <dgm:pt modelId="{EA1E904B-89E5-4032-9B61-D91657478C58}" type="pres">
      <dgm:prSet presAssocID="{C0F523ED-CE3B-45DD-A3E3-FFB007852F2A}" presName="parSpace" presStyleCnt="0"/>
      <dgm:spPr/>
    </dgm:pt>
    <dgm:pt modelId="{4CEEC683-109F-4786-A447-ECABDBB494CC}" type="pres">
      <dgm:prSet presAssocID="{E0E222B4-3F8D-481B-B607-93C86E6CAE6F}" presName="parTxOnly" presStyleLbl="node1" presStyleIdx="8" presStyleCnt="11">
        <dgm:presLayoutVars>
          <dgm:bulletEnabled val="1"/>
        </dgm:presLayoutVars>
      </dgm:prSet>
      <dgm:spPr/>
    </dgm:pt>
    <dgm:pt modelId="{285918E8-1185-49DC-B753-5C52150D5C6A}" type="pres">
      <dgm:prSet presAssocID="{88BEF577-B5CB-4919-9E1F-F2921DBBD095}" presName="parSpace" presStyleCnt="0"/>
      <dgm:spPr/>
    </dgm:pt>
    <dgm:pt modelId="{0B6145E5-E4E9-47E7-BCA7-58D1B6DB63A9}" type="pres">
      <dgm:prSet presAssocID="{B8AD2654-3392-4B22-B42E-6764FCAB2917}" presName="parTxOnly" presStyleLbl="node1" presStyleIdx="9" presStyleCnt="11">
        <dgm:presLayoutVars>
          <dgm:bulletEnabled val="1"/>
        </dgm:presLayoutVars>
      </dgm:prSet>
      <dgm:spPr/>
    </dgm:pt>
    <dgm:pt modelId="{7D1C3A87-99A8-4BEA-B08B-19F0F3B72DB8}" type="pres">
      <dgm:prSet presAssocID="{F0E7E503-1058-4049-8A7B-571E7865E5C9}" presName="parSpace" presStyleCnt="0"/>
      <dgm:spPr/>
    </dgm:pt>
    <dgm:pt modelId="{8A7B255D-EBEB-44F5-A971-A7E825168862}" type="pres">
      <dgm:prSet presAssocID="{D084AA1C-9394-4FA2-B3CB-BF997ABBBDEF}" presName="parTxOnly" presStyleLbl="node1" presStyleIdx="10" presStyleCnt="11">
        <dgm:presLayoutVars>
          <dgm:bulletEnabled val="1"/>
        </dgm:presLayoutVars>
      </dgm:prSet>
      <dgm:spPr/>
    </dgm:pt>
  </dgm:ptLst>
  <dgm:cxnLst>
    <dgm:cxn modelId="{96C5A50D-1A01-4657-BE1D-503757EF6A05}" srcId="{ACE0AA0D-C711-4BCB-9D35-871A59D2ED2E}" destId="{E0E222B4-3F8D-481B-B607-93C86E6CAE6F}" srcOrd="8" destOrd="0" parTransId="{BF17D3D3-7196-407F-9658-9CF0D0AC317A}" sibTransId="{88BEF577-B5CB-4919-9E1F-F2921DBBD095}"/>
    <dgm:cxn modelId="{BAEA1B12-90A2-4174-A825-09CDB23A3B46}" srcId="{ACE0AA0D-C711-4BCB-9D35-871A59D2ED2E}" destId="{FB701128-9613-4AB3-9469-5601D7414C96}" srcOrd="3" destOrd="0" parTransId="{3A3FDB9C-1769-4730-A57E-66D4EE78B15C}" sibTransId="{2C3D2A02-C940-4694-9916-DB112E21E852}"/>
    <dgm:cxn modelId="{65804C31-722C-4A04-BF34-73FEFAE965C0}" type="presOf" srcId="{03F6594F-7E4B-42D4-871E-9CFE902FC6CD}" destId="{AB0F07E8-1E25-4238-8B57-26FD69BE8F3F}" srcOrd="0" destOrd="0" presId="urn:microsoft.com/office/officeart/2005/8/layout/hChevron3"/>
    <dgm:cxn modelId="{D3D2645B-219E-4582-89DF-18A4A5840C0E}" srcId="{ACE0AA0D-C711-4BCB-9D35-871A59D2ED2E}" destId="{DB12884B-F4AA-464B-B33B-82EF40F6A520}" srcOrd="7" destOrd="0" parTransId="{D5F8E888-7013-458C-8820-4892CA611C91}" sibTransId="{C0F523ED-CE3B-45DD-A3E3-FFB007852F2A}"/>
    <dgm:cxn modelId="{0F8AB263-7517-47E7-B6B7-7F54FCC9FCAE}" type="presOf" srcId="{0C87C7BE-9567-452E-B152-36365AB37148}" destId="{5345677A-8662-4E9F-859D-B8D1EC36DE6B}" srcOrd="0" destOrd="0" presId="urn:microsoft.com/office/officeart/2005/8/layout/hChevron3"/>
    <dgm:cxn modelId="{3C04FD47-68AD-49B6-B9FC-A2684511CE08}" type="presOf" srcId="{B8AD2654-3392-4B22-B42E-6764FCAB2917}" destId="{0B6145E5-E4E9-47E7-BCA7-58D1B6DB63A9}" srcOrd="0" destOrd="0" presId="urn:microsoft.com/office/officeart/2005/8/layout/hChevron3"/>
    <dgm:cxn modelId="{7CDCFB6C-3D42-4F9A-8443-A3B0DCA1BE6F}" srcId="{ACE0AA0D-C711-4BCB-9D35-871A59D2ED2E}" destId="{16241A36-51B8-4249-B348-E886D625B068}" srcOrd="2" destOrd="0" parTransId="{1237B271-F525-4988-A7FF-7ADA7138582A}" sibTransId="{FFD406AD-00EA-4E5A-986B-45A138AFFBE8}"/>
    <dgm:cxn modelId="{F360F370-B12A-4717-9243-1CBCA88E9FEF}" type="presOf" srcId="{ACE0AA0D-C711-4BCB-9D35-871A59D2ED2E}" destId="{09F38627-7BAF-4024-BAC0-C3606C8D016D}" srcOrd="0" destOrd="0" presId="urn:microsoft.com/office/officeart/2005/8/layout/hChevron3"/>
    <dgm:cxn modelId="{0A628858-B913-4CF2-AA61-1D9D3B16BFD7}" srcId="{ACE0AA0D-C711-4BCB-9D35-871A59D2ED2E}" destId="{162E9643-E74B-46E6-9223-FEFC6AAF7082}" srcOrd="0" destOrd="0" parTransId="{64DAEDFB-2B4F-40EE-99B7-6F2AD4D888F9}" sibTransId="{753B4B96-DC5D-4DD3-849B-E39A3093C293}"/>
    <dgm:cxn modelId="{C32F4259-24A8-45F3-B2AD-110475B75DEC}" srcId="{ACE0AA0D-C711-4BCB-9D35-871A59D2ED2E}" destId="{03F6594F-7E4B-42D4-871E-9CFE902FC6CD}" srcOrd="6" destOrd="0" parTransId="{2A2899B2-149B-4FC4-AE19-1F19B0B203B7}" sibTransId="{784392B5-8E4E-40AA-9BFC-F92D6E2A82CA}"/>
    <dgm:cxn modelId="{0B26B07B-6C71-4403-B557-A3B9B5E4439A}" type="presOf" srcId="{16241A36-51B8-4249-B348-E886D625B068}" destId="{0DB67830-9FBE-4B15-9226-9647F1CE19E9}" srcOrd="0" destOrd="0" presId="urn:microsoft.com/office/officeart/2005/8/layout/hChevron3"/>
    <dgm:cxn modelId="{33DC1B7C-8E42-4970-AAC2-2A0F48D86791}" srcId="{ACE0AA0D-C711-4BCB-9D35-871A59D2ED2E}" destId="{D084AA1C-9394-4FA2-B3CB-BF997ABBBDEF}" srcOrd="10" destOrd="0" parTransId="{BF0BDBC5-5F52-442D-B780-D40CCFF5C9B4}" sibTransId="{BBAFF1C4-CBBB-477B-8EE2-B4C411F935ED}"/>
    <dgm:cxn modelId="{105B667F-F725-4A5A-AC2E-720EB2B03BCB}" type="presOf" srcId="{162E9643-E74B-46E6-9223-FEFC6AAF7082}" destId="{C8831604-884F-4808-8443-B822534434DF}" srcOrd="0" destOrd="0" presId="urn:microsoft.com/office/officeart/2005/8/layout/hChevron3"/>
    <dgm:cxn modelId="{3CE1A981-5A4A-4E9C-A8EB-6A2F0F09A1E9}" type="presOf" srcId="{0505D141-EEC2-4E72-8C37-62FEF4B50E40}" destId="{1B43881F-4545-484A-B20F-673C0AAC5D11}" srcOrd="0" destOrd="0" presId="urn:microsoft.com/office/officeart/2005/8/layout/hChevron3"/>
    <dgm:cxn modelId="{CA250287-6C36-4E1A-A64C-07429402A35F}" srcId="{ACE0AA0D-C711-4BCB-9D35-871A59D2ED2E}" destId="{0C87C7BE-9567-452E-B152-36365AB37148}" srcOrd="1" destOrd="0" parTransId="{9F2261AD-4432-44CF-8B4E-5829D7931F31}" sibTransId="{1CB1AABF-F45E-45EE-8B56-BC6BE5551097}"/>
    <dgm:cxn modelId="{12CF078A-E9AE-42EA-877A-311A5111EABE}" srcId="{ACE0AA0D-C711-4BCB-9D35-871A59D2ED2E}" destId="{0505D141-EEC2-4E72-8C37-62FEF4B50E40}" srcOrd="4" destOrd="0" parTransId="{46720247-D2B4-4A6C-94CD-A0F5EB71E0BD}" sibTransId="{3860A53B-90B0-4954-B016-28787BE19996}"/>
    <dgm:cxn modelId="{80F81A8D-A5A2-4AC3-9BC4-94764A5868EE}" srcId="{ACE0AA0D-C711-4BCB-9D35-871A59D2ED2E}" destId="{B8AD2654-3392-4B22-B42E-6764FCAB2917}" srcOrd="9" destOrd="0" parTransId="{2EA88582-BE1D-4D55-A891-35F3CA6D4DCB}" sibTransId="{F0E7E503-1058-4049-8A7B-571E7865E5C9}"/>
    <dgm:cxn modelId="{D3302193-8AD0-4299-93D6-E1CB4EC84676}" type="presOf" srcId="{14E088FC-9B45-4B1E-BA84-565AF598C482}" destId="{B20412DB-EF40-4DE7-B29D-F763C72F1CD2}" srcOrd="0" destOrd="0" presId="urn:microsoft.com/office/officeart/2005/8/layout/hChevron3"/>
    <dgm:cxn modelId="{208B7AAC-02B6-444B-A66F-D926D150C4D9}" type="presOf" srcId="{E0E222B4-3F8D-481B-B607-93C86E6CAE6F}" destId="{4CEEC683-109F-4786-A447-ECABDBB494CC}" srcOrd="0" destOrd="0" presId="urn:microsoft.com/office/officeart/2005/8/layout/hChevron3"/>
    <dgm:cxn modelId="{276FB4CD-19CA-4F31-85FC-70707DB35799}" type="presOf" srcId="{D084AA1C-9394-4FA2-B3CB-BF997ABBBDEF}" destId="{8A7B255D-EBEB-44F5-A971-A7E825168862}" srcOrd="0" destOrd="0" presId="urn:microsoft.com/office/officeart/2005/8/layout/hChevron3"/>
    <dgm:cxn modelId="{3E36AFDA-6B09-490F-BD3A-8C8F76D2027F}" srcId="{ACE0AA0D-C711-4BCB-9D35-871A59D2ED2E}" destId="{14E088FC-9B45-4B1E-BA84-565AF598C482}" srcOrd="5" destOrd="0" parTransId="{7FB52A54-18CB-4675-876C-47060ABC94B1}" sibTransId="{B30BA0EA-DD8A-4B1D-8284-9159D108786B}"/>
    <dgm:cxn modelId="{E8CF88EC-1F80-42FB-8EE6-85C02B5EB65B}" type="presOf" srcId="{DB12884B-F4AA-464B-B33B-82EF40F6A520}" destId="{526C05B0-A175-43CF-AF9C-41813A1F75AD}" srcOrd="0" destOrd="0" presId="urn:microsoft.com/office/officeart/2005/8/layout/hChevron3"/>
    <dgm:cxn modelId="{4324B7EF-7AC0-407B-A399-822827D5B148}" type="presOf" srcId="{FB701128-9613-4AB3-9469-5601D7414C96}" destId="{C850EEFB-3E02-4985-B98E-BF6E5032AC3B}" srcOrd="0" destOrd="0" presId="urn:microsoft.com/office/officeart/2005/8/layout/hChevron3"/>
    <dgm:cxn modelId="{54D0DCAE-85AE-41A3-A4BE-4039A800B1C2}" type="presParOf" srcId="{09F38627-7BAF-4024-BAC0-C3606C8D016D}" destId="{C8831604-884F-4808-8443-B822534434DF}" srcOrd="0" destOrd="0" presId="urn:microsoft.com/office/officeart/2005/8/layout/hChevron3"/>
    <dgm:cxn modelId="{518C8287-13D7-4CD0-80BE-72600E5969FF}" type="presParOf" srcId="{09F38627-7BAF-4024-BAC0-C3606C8D016D}" destId="{F8997D0E-8DA7-4FCD-AC43-D3A2004E0D15}" srcOrd="1" destOrd="0" presId="urn:microsoft.com/office/officeart/2005/8/layout/hChevron3"/>
    <dgm:cxn modelId="{7D455EDF-641B-4AEF-9F47-0584DCE23B08}" type="presParOf" srcId="{09F38627-7BAF-4024-BAC0-C3606C8D016D}" destId="{5345677A-8662-4E9F-859D-B8D1EC36DE6B}" srcOrd="2" destOrd="0" presId="urn:microsoft.com/office/officeart/2005/8/layout/hChevron3"/>
    <dgm:cxn modelId="{348D7928-AFAF-44BB-B68C-CC59371E08A1}" type="presParOf" srcId="{09F38627-7BAF-4024-BAC0-C3606C8D016D}" destId="{CFFF8F87-B409-4751-8341-D982F7882053}" srcOrd="3" destOrd="0" presId="urn:microsoft.com/office/officeart/2005/8/layout/hChevron3"/>
    <dgm:cxn modelId="{0C542447-046F-44EB-91DC-3D490D88EC22}" type="presParOf" srcId="{09F38627-7BAF-4024-BAC0-C3606C8D016D}" destId="{0DB67830-9FBE-4B15-9226-9647F1CE19E9}" srcOrd="4" destOrd="0" presId="urn:microsoft.com/office/officeart/2005/8/layout/hChevron3"/>
    <dgm:cxn modelId="{13B409A8-85F7-42F3-A0D7-6CDD78876163}" type="presParOf" srcId="{09F38627-7BAF-4024-BAC0-C3606C8D016D}" destId="{34A00664-BA31-4B74-ADE9-15931D2743E0}" srcOrd="5" destOrd="0" presId="urn:microsoft.com/office/officeart/2005/8/layout/hChevron3"/>
    <dgm:cxn modelId="{942F8569-E657-43E9-AF01-E0E7473876AF}" type="presParOf" srcId="{09F38627-7BAF-4024-BAC0-C3606C8D016D}" destId="{C850EEFB-3E02-4985-B98E-BF6E5032AC3B}" srcOrd="6" destOrd="0" presId="urn:microsoft.com/office/officeart/2005/8/layout/hChevron3"/>
    <dgm:cxn modelId="{4885A3B0-74A9-46AD-BAC6-50084A7A3C2F}" type="presParOf" srcId="{09F38627-7BAF-4024-BAC0-C3606C8D016D}" destId="{38797930-1AF4-4A9A-B063-2515FD5F40CD}" srcOrd="7" destOrd="0" presId="urn:microsoft.com/office/officeart/2005/8/layout/hChevron3"/>
    <dgm:cxn modelId="{3267A0C7-ECFF-4FEA-90B6-2E4C60459F59}" type="presParOf" srcId="{09F38627-7BAF-4024-BAC0-C3606C8D016D}" destId="{1B43881F-4545-484A-B20F-673C0AAC5D11}" srcOrd="8" destOrd="0" presId="urn:microsoft.com/office/officeart/2005/8/layout/hChevron3"/>
    <dgm:cxn modelId="{134DD5EC-B893-4329-A8F4-84B488C05DFE}" type="presParOf" srcId="{09F38627-7BAF-4024-BAC0-C3606C8D016D}" destId="{E3F21FBF-3893-4608-B23A-719210CB101F}" srcOrd="9" destOrd="0" presId="urn:microsoft.com/office/officeart/2005/8/layout/hChevron3"/>
    <dgm:cxn modelId="{158FC9A4-5C30-40D9-A194-245B018F04AE}" type="presParOf" srcId="{09F38627-7BAF-4024-BAC0-C3606C8D016D}" destId="{B20412DB-EF40-4DE7-B29D-F763C72F1CD2}" srcOrd="10" destOrd="0" presId="urn:microsoft.com/office/officeart/2005/8/layout/hChevron3"/>
    <dgm:cxn modelId="{B25BA91E-79F3-4F37-9057-C7DD055D006F}" type="presParOf" srcId="{09F38627-7BAF-4024-BAC0-C3606C8D016D}" destId="{A8AA6BEB-5D04-4B4C-B10B-E5574306B504}" srcOrd="11" destOrd="0" presId="urn:microsoft.com/office/officeart/2005/8/layout/hChevron3"/>
    <dgm:cxn modelId="{F15205A1-F731-4292-983F-0C16C68FBC38}" type="presParOf" srcId="{09F38627-7BAF-4024-BAC0-C3606C8D016D}" destId="{AB0F07E8-1E25-4238-8B57-26FD69BE8F3F}" srcOrd="12" destOrd="0" presId="urn:microsoft.com/office/officeart/2005/8/layout/hChevron3"/>
    <dgm:cxn modelId="{F619FFD0-66F1-4D3C-B8DA-CC2D58FEEEB5}" type="presParOf" srcId="{09F38627-7BAF-4024-BAC0-C3606C8D016D}" destId="{0A699160-91AD-4F46-A702-1AB93C67DECE}" srcOrd="13" destOrd="0" presId="urn:microsoft.com/office/officeart/2005/8/layout/hChevron3"/>
    <dgm:cxn modelId="{5BC121E3-243C-4942-9554-7FC3317A5706}" type="presParOf" srcId="{09F38627-7BAF-4024-BAC0-C3606C8D016D}" destId="{526C05B0-A175-43CF-AF9C-41813A1F75AD}" srcOrd="14" destOrd="0" presId="urn:microsoft.com/office/officeart/2005/8/layout/hChevron3"/>
    <dgm:cxn modelId="{62DF53DA-9827-45A7-9B59-D456BC39B882}" type="presParOf" srcId="{09F38627-7BAF-4024-BAC0-C3606C8D016D}" destId="{EA1E904B-89E5-4032-9B61-D91657478C58}" srcOrd="15" destOrd="0" presId="urn:microsoft.com/office/officeart/2005/8/layout/hChevron3"/>
    <dgm:cxn modelId="{2B1CE080-0D71-4711-9B8B-8AFEB172C257}" type="presParOf" srcId="{09F38627-7BAF-4024-BAC0-C3606C8D016D}" destId="{4CEEC683-109F-4786-A447-ECABDBB494CC}" srcOrd="16" destOrd="0" presId="urn:microsoft.com/office/officeart/2005/8/layout/hChevron3"/>
    <dgm:cxn modelId="{DF2BA63E-AF29-4FD3-8AD3-78D082CEA910}" type="presParOf" srcId="{09F38627-7BAF-4024-BAC0-C3606C8D016D}" destId="{285918E8-1185-49DC-B753-5C52150D5C6A}" srcOrd="17" destOrd="0" presId="urn:microsoft.com/office/officeart/2005/8/layout/hChevron3"/>
    <dgm:cxn modelId="{15F2DB80-50AC-4C44-A4D4-7F54A354BE7E}" type="presParOf" srcId="{09F38627-7BAF-4024-BAC0-C3606C8D016D}" destId="{0B6145E5-E4E9-47E7-BCA7-58D1B6DB63A9}" srcOrd="18" destOrd="0" presId="urn:microsoft.com/office/officeart/2005/8/layout/hChevron3"/>
    <dgm:cxn modelId="{099F4CC7-1722-43E5-9C2B-7F9E36ACA69A}" type="presParOf" srcId="{09F38627-7BAF-4024-BAC0-C3606C8D016D}" destId="{7D1C3A87-99A8-4BEA-B08B-19F0F3B72DB8}" srcOrd="19" destOrd="0" presId="urn:microsoft.com/office/officeart/2005/8/layout/hChevron3"/>
    <dgm:cxn modelId="{C0CF5F67-57DD-4340-AD88-912D46A8375E}" type="presParOf" srcId="{09F38627-7BAF-4024-BAC0-C3606C8D016D}" destId="{8A7B255D-EBEB-44F5-A971-A7E825168862}" srcOrd="2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12020-F72B-41AC-8561-ED96B2936A03}">
      <dsp:nvSpPr>
        <dsp:cNvPr id="0" name=""/>
        <dsp:cNvSpPr/>
      </dsp:nvSpPr>
      <dsp:spPr>
        <a:xfrm>
          <a:off x="4721091" y="2670730"/>
          <a:ext cx="664459" cy="1315331"/>
        </a:xfrm>
        <a:custGeom>
          <a:avLst/>
          <a:gdLst/>
          <a:ahLst/>
          <a:cxnLst/>
          <a:rect l="0" t="0" r="0" b="0"/>
          <a:pathLst>
            <a:path>
              <a:moveTo>
                <a:pt x="0" y="0"/>
              </a:moveTo>
              <a:lnTo>
                <a:pt x="332229" y="0"/>
              </a:lnTo>
              <a:lnTo>
                <a:pt x="332229" y="1315331"/>
              </a:lnTo>
              <a:lnTo>
                <a:pt x="664459" y="131533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16480" y="3291554"/>
        <a:ext cx="73681" cy="73681"/>
      </dsp:txXfrm>
    </dsp:sp>
    <dsp:sp modelId="{73918F51-DEC5-452D-AE8B-96BDDE8E6E1A}">
      <dsp:nvSpPr>
        <dsp:cNvPr id="0" name=""/>
        <dsp:cNvSpPr/>
      </dsp:nvSpPr>
      <dsp:spPr>
        <a:xfrm>
          <a:off x="4721091" y="1355398"/>
          <a:ext cx="664459" cy="1315331"/>
        </a:xfrm>
        <a:custGeom>
          <a:avLst/>
          <a:gdLst/>
          <a:ahLst/>
          <a:cxnLst/>
          <a:rect l="0" t="0" r="0" b="0"/>
          <a:pathLst>
            <a:path>
              <a:moveTo>
                <a:pt x="0" y="1315331"/>
              </a:moveTo>
              <a:lnTo>
                <a:pt x="332229" y="1315331"/>
              </a:lnTo>
              <a:lnTo>
                <a:pt x="332229" y="0"/>
              </a:lnTo>
              <a:lnTo>
                <a:pt x="66445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16480" y="1976223"/>
        <a:ext cx="73681" cy="73681"/>
      </dsp:txXfrm>
    </dsp:sp>
    <dsp:sp modelId="{1BBBECA0-9112-4AF5-A60A-85CD973E5884}">
      <dsp:nvSpPr>
        <dsp:cNvPr id="0" name=""/>
        <dsp:cNvSpPr/>
      </dsp:nvSpPr>
      <dsp:spPr>
        <a:xfrm>
          <a:off x="369700" y="537449"/>
          <a:ext cx="4436218" cy="4266561"/>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5240" rIns="914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masis MT Pro Black" panose="02040A04050005020304" pitchFamily="18" charset="0"/>
            </a:rPr>
            <a:t>Plant Protection Act Section 7721 (PPA 7721)</a:t>
          </a:r>
        </a:p>
        <a:p>
          <a:pPr marL="0" lvl="0" indent="0" algn="ctr" defTabSz="1066800">
            <a:lnSpc>
              <a:spcPct val="90000"/>
            </a:lnSpc>
            <a:spcBef>
              <a:spcPct val="0"/>
            </a:spcBef>
            <a:spcAft>
              <a:spcPct val="35000"/>
            </a:spcAft>
            <a:buNone/>
          </a:pPr>
          <a:r>
            <a:rPr lang="en-US" sz="2000" kern="1200" dirty="0">
              <a:latin typeface="Amasis MT Pro Light" panose="02040304050005020304" pitchFamily="18" charset="0"/>
            </a:rPr>
            <a:t>Provides funding for projects that </a:t>
          </a:r>
          <a:r>
            <a:rPr lang="en-US" sz="2000" u="sng" kern="1200" dirty="0">
              <a:latin typeface="Amasis MT Pro Light" panose="02040304050005020304" pitchFamily="18" charset="0"/>
            </a:rPr>
            <a:t>enhance our ability to safeguard agriculture and facilitate safe agricultural trade</a:t>
          </a:r>
          <a:r>
            <a:rPr lang="en-US" sz="2000" kern="1200" dirty="0">
              <a:latin typeface="Amasis MT Pro Light" panose="02040304050005020304" pitchFamily="18" charset="0"/>
            </a:rPr>
            <a:t>.</a:t>
          </a:r>
        </a:p>
      </dsp:txBody>
      <dsp:txXfrm>
        <a:off x="369700" y="537449"/>
        <a:ext cx="4436218" cy="4266561"/>
      </dsp:txXfrm>
    </dsp:sp>
    <dsp:sp modelId="{ECB5349A-1D82-488D-A017-958A016F789F}">
      <dsp:nvSpPr>
        <dsp:cNvPr id="0" name=""/>
        <dsp:cNvSpPr/>
      </dsp:nvSpPr>
      <dsp:spPr>
        <a:xfrm>
          <a:off x="5385551" y="166678"/>
          <a:ext cx="3322299" cy="2377439"/>
        </a:xfrm>
        <a:prstGeom prst="rect">
          <a:avLst/>
        </a:prstGeom>
        <a:solidFill>
          <a:schemeClr val="lt1">
            <a:hueOff val="0"/>
            <a:satOff val="0"/>
            <a:lumOff val="0"/>
            <a:alphaOff val="0"/>
          </a:schemeClr>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2700" rIns="9144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masis MT Pro Black" panose="02040A04050005020304" pitchFamily="18" charset="0"/>
            </a:rPr>
            <a:t>Plant Pest and Disease Management and Disaster Prevention Program (PPDMDPP):</a:t>
          </a:r>
        </a:p>
        <a:p>
          <a:pPr marL="0" lvl="0" indent="0" algn="ctr" defTabSz="889000">
            <a:lnSpc>
              <a:spcPct val="90000"/>
            </a:lnSpc>
            <a:spcBef>
              <a:spcPct val="0"/>
            </a:spcBef>
            <a:spcAft>
              <a:spcPct val="35000"/>
            </a:spcAft>
            <a:buNone/>
          </a:pPr>
          <a:r>
            <a:rPr lang="en-US" sz="1800" kern="1200" dirty="0">
              <a:latin typeface="Amasis MT Pro Light" panose="02040304050005020304" pitchFamily="18" charset="0"/>
            </a:rPr>
            <a:t>focuses on critical needs to prevent, detect, and mitigate plant pests and diseases. </a:t>
          </a:r>
        </a:p>
      </dsp:txBody>
      <dsp:txXfrm>
        <a:off x="5385551" y="166678"/>
        <a:ext cx="3322299" cy="2377439"/>
      </dsp:txXfrm>
    </dsp:sp>
    <dsp:sp modelId="{5A59A89C-90B2-494A-8CE0-37250294FA3C}">
      <dsp:nvSpPr>
        <dsp:cNvPr id="0" name=""/>
        <dsp:cNvSpPr/>
      </dsp:nvSpPr>
      <dsp:spPr>
        <a:xfrm>
          <a:off x="5385551" y="2797342"/>
          <a:ext cx="3322299" cy="2377439"/>
        </a:xfrm>
        <a:prstGeom prst="rect">
          <a:avLst/>
        </a:prstGeom>
        <a:solidFill>
          <a:schemeClr val="lt1">
            <a:hueOff val="0"/>
            <a:satOff val="0"/>
            <a:lumOff val="0"/>
            <a:alphaOff val="0"/>
          </a:schemeClr>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2700" rIns="9144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masis MT Pro Black" panose="02040A04050005020304" pitchFamily="18" charset="0"/>
            </a:rPr>
            <a:t>National Clean Plant Network (NCPN):</a:t>
          </a:r>
        </a:p>
        <a:p>
          <a:pPr marL="0" lvl="0" indent="0" algn="ctr" defTabSz="889000">
            <a:lnSpc>
              <a:spcPct val="90000"/>
            </a:lnSpc>
            <a:spcBef>
              <a:spcPct val="0"/>
            </a:spcBef>
            <a:spcAft>
              <a:spcPct val="35000"/>
            </a:spcAft>
            <a:buNone/>
          </a:pPr>
          <a:r>
            <a:rPr lang="en-US" sz="1700" kern="1200" dirty="0">
              <a:latin typeface="Amasis MT Pro Light" panose="02040304050005020304" pitchFamily="18" charset="0"/>
            </a:rPr>
            <a:t>conducts diagnostic and pathogen elimination services and establishes foundation collections to provide pathogen-tested, clean plant materials to nurseries, growers, and to state certification programs.</a:t>
          </a:r>
        </a:p>
      </dsp:txBody>
      <dsp:txXfrm>
        <a:off x="5385551" y="2797342"/>
        <a:ext cx="3322299" cy="2377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C3F46-49E8-45E7-BAC5-484C22C2FE6A}">
      <dsp:nvSpPr>
        <dsp:cNvPr id="0" name=""/>
        <dsp:cNvSpPr/>
      </dsp:nvSpPr>
      <dsp:spPr>
        <a:xfrm>
          <a:off x="3125644" y="169702"/>
          <a:ext cx="3724449" cy="37247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Developing Suggestions</a:t>
          </a:r>
        </a:p>
      </dsp:txBody>
      <dsp:txXfrm>
        <a:off x="3671077" y="715178"/>
        <a:ext cx="2633583" cy="2633793"/>
      </dsp:txXfrm>
    </dsp:sp>
    <dsp:sp modelId="{D5B0FF43-9E78-4E23-BBD7-08BEC04F73B7}">
      <dsp:nvSpPr>
        <dsp:cNvPr id="0" name=""/>
        <dsp:cNvSpPr/>
      </dsp:nvSpPr>
      <dsp:spPr>
        <a:xfrm>
          <a:off x="5250977" y="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A9A89-2447-4A70-8A66-BA1BFEEB25C3}">
      <dsp:nvSpPr>
        <dsp:cNvPr id="0" name=""/>
        <dsp:cNvSpPr/>
      </dsp:nvSpPr>
      <dsp:spPr>
        <a:xfrm>
          <a:off x="4270185" y="3617702"/>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D8312-3C74-4995-95DC-157DAA24B963}">
      <dsp:nvSpPr>
        <dsp:cNvPr id="0" name=""/>
        <dsp:cNvSpPr/>
      </dsp:nvSpPr>
      <dsp:spPr>
        <a:xfrm>
          <a:off x="7089748" y="1681357"/>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2055A-8A4C-4251-A9CF-48B3EDFA727C}">
      <dsp:nvSpPr>
        <dsp:cNvPr id="0" name=""/>
        <dsp:cNvSpPr/>
      </dsp:nvSpPr>
      <dsp:spPr>
        <a:xfrm>
          <a:off x="5654807" y="393709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90091-0110-4E70-8519-11A1BC39EA95}">
      <dsp:nvSpPr>
        <dsp:cNvPr id="0" name=""/>
        <dsp:cNvSpPr/>
      </dsp:nvSpPr>
      <dsp:spPr>
        <a:xfrm>
          <a:off x="4355045" y="588736"/>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97BD2-4AB5-4F4F-9AC6-FFDB344B88AB}">
      <dsp:nvSpPr>
        <dsp:cNvPr id="0" name=""/>
        <dsp:cNvSpPr/>
      </dsp:nvSpPr>
      <dsp:spPr>
        <a:xfrm>
          <a:off x="3409647" y="2306209"/>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B54A27-1595-4ADB-9119-FB4D87DD87B0}">
      <dsp:nvSpPr>
        <dsp:cNvPr id="0" name=""/>
        <dsp:cNvSpPr/>
      </dsp:nvSpPr>
      <dsp:spPr>
        <a:xfrm>
          <a:off x="295926" y="224703"/>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6681CA-AB9E-4837-B442-B118F871B4F5}">
      <dsp:nvSpPr>
        <dsp:cNvPr id="0" name=""/>
        <dsp:cNvSpPr/>
      </dsp:nvSpPr>
      <dsp:spPr>
        <a:xfrm>
          <a:off x="1129902" y="4592"/>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Strategic Alignment </a:t>
          </a:r>
          <a:endParaRPr lang="en-US" sz="1900" kern="1200"/>
        </a:p>
      </dsp:txBody>
      <dsp:txXfrm>
        <a:off x="1129902" y="4592"/>
        <a:ext cx="2835720" cy="978270"/>
      </dsp:txXfrm>
    </dsp:sp>
    <dsp:sp modelId="{74E7ADD7-3718-48BA-BDCC-EA4B1E300679}">
      <dsp:nvSpPr>
        <dsp:cNvPr id="0" name=""/>
        <dsp:cNvSpPr/>
      </dsp:nvSpPr>
      <dsp:spPr>
        <a:xfrm>
          <a:off x="3965622" y="4592"/>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22300">
            <a:lnSpc>
              <a:spcPct val="100000"/>
            </a:lnSpc>
            <a:spcBef>
              <a:spcPct val="0"/>
            </a:spcBef>
            <a:spcAft>
              <a:spcPct val="35000"/>
            </a:spcAft>
            <a:buNone/>
          </a:pPr>
          <a:r>
            <a:rPr lang="en-US" sz="1400" kern="1200"/>
            <a:t>Plant Protection Act Section 7721</a:t>
          </a:r>
        </a:p>
      </dsp:txBody>
      <dsp:txXfrm>
        <a:off x="3965622" y="4592"/>
        <a:ext cx="2335978" cy="978270"/>
      </dsp:txXfrm>
    </dsp:sp>
    <dsp:sp modelId="{30F69CC1-F3BF-4E43-9A5D-A5E17470149A}">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31371-0DF3-4DC6-85CB-E6A0046186FE}">
      <dsp:nvSpPr>
        <dsp:cNvPr id="0" name=""/>
        <dsp:cNvSpPr/>
      </dsp:nvSpPr>
      <dsp:spPr>
        <a:xfrm>
          <a:off x="295926" y="1447541"/>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C550CB-88E8-4363-A2EB-44A99555120E}">
      <dsp:nvSpPr>
        <dsp:cNvPr id="0" name=""/>
        <dsp:cNvSpPr/>
      </dsp:nvSpPr>
      <dsp:spPr>
        <a:xfrm>
          <a:off x="1129902" y="1227431"/>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Impact/Outcome</a:t>
          </a:r>
          <a:endParaRPr lang="en-US" sz="1900" kern="1200"/>
        </a:p>
      </dsp:txBody>
      <dsp:txXfrm>
        <a:off x="1129902" y="1227431"/>
        <a:ext cx="2835720" cy="978270"/>
      </dsp:txXfrm>
    </dsp:sp>
    <dsp:sp modelId="{6610D35F-00DC-445E-AFC1-6676A9FA1229}">
      <dsp:nvSpPr>
        <dsp:cNvPr id="0" name=""/>
        <dsp:cNvSpPr/>
      </dsp:nvSpPr>
      <dsp:spPr>
        <a:xfrm>
          <a:off x="3965622" y="1227431"/>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22300">
            <a:lnSpc>
              <a:spcPct val="100000"/>
            </a:lnSpc>
            <a:spcBef>
              <a:spcPct val="0"/>
            </a:spcBef>
            <a:spcAft>
              <a:spcPct val="35000"/>
            </a:spcAft>
            <a:buNone/>
          </a:pPr>
          <a:r>
            <a:rPr lang="en-US" sz="1400" kern="1200"/>
            <a:t>Project Results</a:t>
          </a:r>
        </a:p>
      </dsp:txBody>
      <dsp:txXfrm>
        <a:off x="3965622" y="1227431"/>
        <a:ext cx="2335978" cy="978270"/>
      </dsp:txXfrm>
    </dsp:sp>
    <dsp:sp modelId="{C80B33E6-7BF3-498D-BD57-9D156B9BEF3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B3E3B-F3C2-49F5-A47B-9A0744B941AD}">
      <dsp:nvSpPr>
        <dsp:cNvPr id="0" name=""/>
        <dsp:cNvSpPr/>
      </dsp:nvSpPr>
      <dsp:spPr>
        <a:xfrm>
          <a:off x="295926" y="2670380"/>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7FF52B-D17C-410F-A775-45250FF82DF3}">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Feasibility</a:t>
          </a:r>
          <a:endParaRPr lang="en-US" sz="1900" kern="1200"/>
        </a:p>
      </dsp:txBody>
      <dsp:txXfrm>
        <a:off x="1129902" y="2450269"/>
        <a:ext cx="2835720" cy="978270"/>
      </dsp:txXfrm>
    </dsp:sp>
    <dsp:sp modelId="{573A5FDE-4B34-4E89-A740-0DB120D43B67}">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22300">
            <a:lnSpc>
              <a:spcPct val="100000"/>
            </a:lnSpc>
            <a:spcBef>
              <a:spcPct val="0"/>
            </a:spcBef>
            <a:spcAft>
              <a:spcPct val="35000"/>
            </a:spcAft>
            <a:buNone/>
          </a:pPr>
          <a:r>
            <a:rPr lang="en-US" sz="1400" kern="1200"/>
            <a:t>Resources, partnerships, process</a:t>
          </a:r>
        </a:p>
      </dsp:txBody>
      <dsp:txXfrm>
        <a:off x="3965622" y="2450269"/>
        <a:ext cx="2335978" cy="978270"/>
      </dsp:txXfrm>
    </dsp:sp>
    <dsp:sp modelId="{74F61A3E-E292-4A65-8742-64B74569CBFF}">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167D9-68DB-48F5-9E47-164D5FF4B194}">
      <dsp:nvSpPr>
        <dsp:cNvPr id="0" name=""/>
        <dsp:cNvSpPr/>
      </dsp:nvSpPr>
      <dsp:spPr>
        <a:xfrm>
          <a:off x="295926" y="3893218"/>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DE1438-F9B9-44EF-B0BD-E64899279962}">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Past Performance, Best Practices and Innovation</a:t>
          </a:r>
          <a:endParaRPr lang="en-US" sz="1900" kern="1200"/>
        </a:p>
      </dsp:txBody>
      <dsp:txXfrm>
        <a:off x="1129902" y="3673107"/>
        <a:ext cx="5171698" cy="978270"/>
      </dsp:txXfrm>
    </dsp:sp>
    <dsp:sp modelId="{26594FA8-9B20-4354-A028-7C262A0EAE46}">
      <dsp:nvSpPr>
        <dsp:cNvPr id="0" name=""/>
        <dsp:cNvSpPr/>
      </dsp:nvSpPr>
      <dsp:spPr>
        <a:xfrm>
          <a:off x="0" y="4895945"/>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658F7-C0F5-418D-8694-50680D11A972}">
      <dsp:nvSpPr>
        <dsp:cNvPr id="0" name=""/>
        <dsp:cNvSpPr/>
      </dsp:nvSpPr>
      <dsp:spPr>
        <a:xfrm>
          <a:off x="295926" y="5116056"/>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F3F717-F9DC-40A1-8B8C-04EFCEAB0688}">
      <dsp:nvSpPr>
        <dsp:cNvPr id="0" name=""/>
        <dsp:cNvSpPr/>
      </dsp:nvSpPr>
      <dsp:spPr>
        <a:xfrm>
          <a:off x="1129902" y="4895945"/>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Budget</a:t>
          </a:r>
          <a:endParaRPr lang="en-US" sz="1900" kern="1200"/>
        </a:p>
      </dsp:txBody>
      <dsp:txXfrm>
        <a:off x="1129902" y="4895945"/>
        <a:ext cx="5171698" cy="9782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2B54A27-1595-4ADB-9119-FB4D87DD87B0}">
      <dsp:nvSpPr>
        <dsp:cNvPr id="0" name=""/>
        <dsp:cNvSpPr/>
      </dsp:nvSpPr>
      <dsp:spPr>
        <a:xfrm>
          <a:off x="272080" y="209692"/>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E6681CA-AB9E-4837-B442-B118F871B4F5}">
      <dsp:nvSpPr>
        <dsp:cNvPr id="0" name=""/>
        <dsp:cNvSpPr/>
      </dsp:nvSpPr>
      <dsp:spPr>
        <a:xfrm>
          <a:off x="1129902" y="4592"/>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panose="020F0302020204030204"/>
            </a:rPr>
            <a:t>Does not address an invasive plant pest issue</a:t>
          </a:r>
          <a:endParaRPr lang="en-US" sz="1900" kern="1200"/>
        </a:p>
      </dsp:txBody>
      <dsp:txXfrm>
        <a:off x="1129902" y="4592"/>
        <a:ext cx="5171698" cy="978270"/>
      </dsp:txXfrm>
    </dsp:sp>
    <dsp:sp modelId="{5E1E3866-C348-47EC-B63E-83B3A5A3CD53}">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8CC0D4D-4B96-4D2D-873C-C684010AC42B}">
      <dsp:nvSpPr>
        <dsp:cNvPr id="0" name=""/>
        <dsp:cNvSpPr/>
      </dsp:nvSpPr>
      <dsp:spPr>
        <a:xfrm>
          <a:off x="274534" y="1507130"/>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B662239-5599-473D-9FFD-16469EE69B4D}">
      <dsp:nvSpPr>
        <dsp:cNvPr id="0" name=""/>
        <dsp:cNvSpPr/>
      </dsp:nvSpPr>
      <dsp:spPr>
        <a:xfrm>
          <a:off x="1129902" y="1227431"/>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a:ea typeface="Calibri Light"/>
              <a:cs typeface="Calibri Light"/>
            </a:rPr>
            <a:t>Submitted under the wrong goal area</a:t>
          </a:r>
        </a:p>
      </dsp:txBody>
      <dsp:txXfrm>
        <a:off x="1129902" y="1227431"/>
        <a:ext cx="5171698" cy="978270"/>
      </dsp:txXfrm>
    </dsp:sp>
    <dsp:sp modelId="{33939338-5106-4A51-A34E-528FF9DAB38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9758836-350E-4BF1-990A-4AEE20357243}">
      <dsp:nvSpPr>
        <dsp:cNvPr id="0" name=""/>
        <dsp:cNvSpPr/>
      </dsp:nvSpPr>
      <dsp:spPr>
        <a:xfrm>
          <a:off x="295926" y="2670380"/>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B677DDE-7AA0-4D3B-88C9-7B29D09CD018}">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mj-lt"/>
              <a:ea typeface="Calibri"/>
              <a:cs typeface="Calibri"/>
            </a:rPr>
            <a:t>Fails to use the most current template(s)</a:t>
          </a:r>
        </a:p>
      </dsp:txBody>
      <dsp:txXfrm>
        <a:off x="1129902" y="2450269"/>
        <a:ext cx="2835720" cy="978270"/>
      </dsp:txXfrm>
    </dsp:sp>
    <dsp:sp modelId="{E1AD890D-DB9C-406F-B286-B4D280BB017C}">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ts val="0"/>
            </a:spcAft>
            <a:buNone/>
          </a:pPr>
          <a:r>
            <a:rPr lang="en-US" sz="1800" b="1" kern="1200">
              <a:latin typeface="+mj-lt"/>
              <a:ea typeface="Calibri"/>
              <a:cs typeface="Calibri"/>
            </a:rPr>
            <a:t>Goal 1S</a:t>
          </a:r>
        </a:p>
        <a:p>
          <a:pPr marL="0" lvl="0" indent="0" algn="l" defTabSz="800100">
            <a:lnSpc>
              <a:spcPct val="100000"/>
            </a:lnSpc>
            <a:spcBef>
              <a:spcPct val="0"/>
            </a:spcBef>
            <a:spcAft>
              <a:spcPct val="35000"/>
            </a:spcAft>
            <a:buNone/>
          </a:pPr>
          <a:r>
            <a:rPr lang="en-US" sz="1800" b="1" kern="1200">
              <a:latin typeface="+mj-lt"/>
              <a:ea typeface="Calibri"/>
              <a:cs typeface="Calibri"/>
            </a:rPr>
            <a:t>Budget </a:t>
          </a:r>
          <a:endParaRPr lang="en-US" sz="1800" b="1" kern="1200">
            <a:latin typeface="+mj-lt"/>
          </a:endParaRPr>
        </a:p>
      </dsp:txBody>
      <dsp:txXfrm>
        <a:off x="3965622" y="2450269"/>
        <a:ext cx="2335978" cy="978270"/>
      </dsp:txXfrm>
    </dsp:sp>
    <dsp:sp modelId="{30F69CC1-F3BF-4E43-9A5D-A5E17470149A}">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A931371-0DF3-4DC6-85CB-E6A0046186FE}">
      <dsp:nvSpPr>
        <dsp:cNvPr id="0" name=""/>
        <dsp:cNvSpPr/>
      </dsp:nvSpPr>
      <dsp:spPr>
        <a:xfrm>
          <a:off x="295926" y="3893218"/>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0C550CB-88E8-4363-A2EB-44A99555120E}">
      <dsp:nvSpPr>
        <dsp:cNvPr id="0" name=""/>
        <dsp:cNvSpPr/>
      </dsp:nvSpPr>
      <dsp:spPr>
        <a:xfrm>
          <a:off x="1129902" y="3673107"/>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panose="020F0302020204030204"/>
            </a:rPr>
            <a:t>Missing required documentation</a:t>
          </a:r>
          <a:endParaRPr lang="en-US" sz="1900" b="1" kern="1200"/>
        </a:p>
      </dsp:txBody>
      <dsp:txXfrm>
        <a:off x="1129902" y="3673107"/>
        <a:ext cx="2835720" cy="978270"/>
      </dsp:txXfrm>
    </dsp:sp>
    <dsp:sp modelId="{38CEE48A-ADD8-45E2-A605-62BB23D1337C}">
      <dsp:nvSpPr>
        <dsp:cNvPr id="0" name=""/>
        <dsp:cNvSpPr/>
      </dsp:nvSpPr>
      <dsp:spPr>
        <a:xfrm>
          <a:off x="3965622" y="3673107"/>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ts val="0"/>
            </a:spcAft>
            <a:buFont typeface="Arial" panose="020B0604020202020204" pitchFamily="34" charset="0"/>
            <a:buNone/>
          </a:pPr>
          <a:r>
            <a:rPr lang="en-US" sz="1800" b="1" kern="1200">
              <a:latin typeface="Calibri Light" panose="020F0302020204030204"/>
            </a:rPr>
            <a:t>• Templates</a:t>
          </a:r>
          <a:endParaRPr lang="en-US" sz="1800" b="1" kern="1200"/>
        </a:p>
        <a:p>
          <a:pPr marL="0" lvl="0" indent="0" algn="l" defTabSz="800100">
            <a:lnSpc>
              <a:spcPct val="100000"/>
            </a:lnSpc>
            <a:spcBef>
              <a:spcPct val="0"/>
            </a:spcBef>
            <a:spcAft>
              <a:spcPct val="35000"/>
            </a:spcAft>
            <a:buNone/>
          </a:pPr>
          <a:r>
            <a:rPr lang="en-US" sz="1800" b="1" kern="1200">
              <a:latin typeface="Calibri Light" panose="020F0302020204030204"/>
            </a:rPr>
            <a:t>• Progress Report</a:t>
          </a:r>
        </a:p>
      </dsp:txBody>
      <dsp:txXfrm>
        <a:off x="3965622" y="3673107"/>
        <a:ext cx="2335978" cy="978270"/>
      </dsp:txXfrm>
    </dsp:sp>
    <dsp:sp modelId="{A358B94E-9988-49FF-87E7-99B6D139359F}">
      <dsp:nvSpPr>
        <dsp:cNvPr id="0" name=""/>
        <dsp:cNvSpPr/>
      </dsp:nvSpPr>
      <dsp:spPr>
        <a:xfrm>
          <a:off x="0" y="4900538"/>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182FD59-341C-4E16-A026-61A18E72B42C}">
      <dsp:nvSpPr>
        <dsp:cNvPr id="0" name=""/>
        <dsp:cNvSpPr/>
      </dsp:nvSpPr>
      <dsp:spPr>
        <a:xfrm>
          <a:off x="295926" y="5116056"/>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31061F6-24AA-4458-A972-D1B542CF0E5A}">
      <dsp:nvSpPr>
        <dsp:cNvPr id="0" name=""/>
        <dsp:cNvSpPr/>
      </dsp:nvSpPr>
      <dsp:spPr>
        <a:xfrm>
          <a:off x="1129902" y="4895945"/>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mj-lt"/>
              <a:ea typeface="Calibri"/>
              <a:cs typeface="Calibri"/>
            </a:rPr>
            <a:t>Incomplete suggestion</a:t>
          </a:r>
        </a:p>
      </dsp:txBody>
      <dsp:txXfrm>
        <a:off x="1129902" y="4895945"/>
        <a:ext cx="2835720" cy="978270"/>
      </dsp:txXfrm>
    </dsp:sp>
    <dsp:sp modelId="{358E98FF-EB8F-41E9-9CE5-C805905AA33B}">
      <dsp:nvSpPr>
        <dsp:cNvPr id="0" name=""/>
        <dsp:cNvSpPr/>
      </dsp:nvSpPr>
      <dsp:spPr>
        <a:xfrm>
          <a:off x="3965622" y="4895945"/>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ts val="0"/>
            </a:spcAft>
            <a:buNone/>
          </a:pPr>
          <a:r>
            <a:rPr lang="en-US" sz="1800" b="1" kern="1200">
              <a:latin typeface="+mj-lt"/>
              <a:ea typeface="Calibri"/>
              <a:cs typeface="Calibri"/>
            </a:rPr>
            <a:t>Not all questions answered</a:t>
          </a:r>
          <a:endParaRPr lang="en-US" sz="1800" b="1" kern="1200">
            <a:latin typeface="+mj-lt"/>
          </a:endParaRPr>
        </a:p>
      </dsp:txBody>
      <dsp:txXfrm>
        <a:off x="3965622" y="4895945"/>
        <a:ext cx="2335978" cy="9782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31604-884F-4808-8443-B822534434DF}">
      <dsp:nvSpPr>
        <dsp:cNvPr id="0" name=""/>
        <dsp:cNvSpPr/>
      </dsp:nvSpPr>
      <dsp:spPr>
        <a:xfrm>
          <a:off x="1462" y="2738925"/>
          <a:ext cx="1331058" cy="53242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May</a:t>
          </a:r>
        </a:p>
      </dsp:txBody>
      <dsp:txXfrm>
        <a:off x="1462" y="2738925"/>
        <a:ext cx="1197952" cy="532423"/>
      </dsp:txXfrm>
    </dsp:sp>
    <dsp:sp modelId="{5345677A-8662-4E9F-859D-B8D1EC36DE6B}">
      <dsp:nvSpPr>
        <dsp:cNvPr id="0" name=""/>
        <dsp:cNvSpPr/>
      </dsp:nvSpPr>
      <dsp:spPr>
        <a:xfrm>
          <a:off x="1066309" y="2738925"/>
          <a:ext cx="1331058" cy="532423"/>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June</a:t>
          </a:r>
        </a:p>
      </dsp:txBody>
      <dsp:txXfrm>
        <a:off x="1332521" y="2738925"/>
        <a:ext cx="798635" cy="532423"/>
      </dsp:txXfrm>
    </dsp:sp>
    <dsp:sp modelId="{0DB67830-9FBE-4B15-9226-9647F1CE19E9}">
      <dsp:nvSpPr>
        <dsp:cNvPr id="0" name=""/>
        <dsp:cNvSpPr/>
      </dsp:nvSpPr>
      <dsp:spPr>
        <a:xfrm>
          <a:off x="2131155" y="2738925"/>
          <a:ext cx="1331058" cy="532423"/>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July</a:t>
          </a:r>
        </a:p>
      </dsp:txBody>
      <dsp:txXfrm>
        <a:off x="2397367" y="2738925"/>
        <a:ext cx="798635" cy="532423"/>
      </dsp:txXfrm>
    </dsp:sp>
    <dsp:sp modelId="{C850EEFB-3E02-4985-B98E-BF6E5032AC3B}">
      <dsp:nvSpPr>
        <dsp:cNvPr id="0" name=""/>
        <dsp:cNvSpPr/>
      </dsp:nvSpPr>
      <dsp:spPr>
        <a:xfrm>
          <a:off x="3196002" y="2738925"/>
          <a:ext cx="1331058" cy="532423"/>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August</a:t>
          </a:r>
        </a:p>
      </dsp:txBody>
      <dsp:txXfrm>
        <a:off x="3462214" y="2738925"/>
        <a:ext cx="798635" cy="532423"/>
      </dsp:txXfrm>
    </dsp:sp>
    <dsp:sp modelId="{1B43881F-4545-484A-B20F-673C0AAC5D11}">
      <dsp:nvSpPr>
        <dsp:cNvPr id="0" name=""/>
        <dsp:cNvSpPr/>
      </dsp:nvSpPr>
      <dsp:spPr>
        <a:xfrm>
          <a:off x="4260849" y="2738925"/>
          <a:ext cx="1331058" cy="532423"/>
        </a:xfrm>
        <a:prstGeom prst="chevron">
          <a:avLst/>
        </a:prstGeom>
        <a:solidFill>
          <a:srgbClr val="E287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tx2">
                  <a:lumMod val="50000"/>
                </a:schemeClr>
              </a:solidFill>
            </a:rPr>
            <a:t>September</a:t>
          </a:r>
        </a:p>
      </dsp:txBody>
      <dsp:txXfrm>
        <a:off x="4527061" y="2738925"/>
        <a:ext cx="798635" cy="532423"/>
      </dsp:txXfrm>
    </dsp:sp>
    <dsp:sp modelId="{B20412DB-EF40-4DE7-B29D-F763C72F1CD2}">
      <dsp:nvSpPr>
        <dsp:cNvPr id="0" name=""/>
        <dsp:cNvSpPr/>
      </dsp:nvSpPr>
      <dsp:spPr>
        <a:xfrm>
          <a:off x="5325695" y="2738925"/>
          <a:ext cx="1331058" cy="532423"/>
        </a:xfrm>
        <a:prstGeom prst="chevron">
          <a:avLst/>
        </a:prstGeom>
        <a:solidFill>
          <a:srgbClr val="E287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2">
                  <a:lumMod val="50000"/>
                </a:schemeClr>
              </a:solidFill>
            </a:rPr>
            <a:t>October</a:t>
          </a:r>
        </a:p>
      </dsp:txBody>
      <dsp:txXfrm>
        <a:off x="5591907" y="2738925"/>
        <a:ext cx="798635" cy="532423"/>
      </dsp:txXfrm>
    </dsp:sp>
    <dsp:sp modelId="{AB0F07E8-1E25-4238-8B57-26FD69BE8F3F}">
      <dsp:nvSpPr>
        <dsp:cNvPr id="0" name=""/>
        <dsp:cNvSpPr/>
      </dsp:nvSpPr>
      <dsp:spPr>
        <a:xfrm>
          <a:off x="6390542" y="2738925"/>
          <a:ext cx="1331058" cy="532423"/>
        </a:xfrm>
        <a:prstGeom prst="chevron">
          <a:avLst/>
        </a:prstGeom>
        <a:solidFill>
          <a:srgbClr val="E287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2">
                  <a:lumMod val="50000"/>
                </a:schemeClr>
              </a:solidFill>
            </a:rPr>
            <a:t>November</a:t>
          </a:r>
          <a:endParaRPr lang="en-US" sz="1200" b="1" kern="1200" dirty="0">
            <a:solidFill>
              <a:schemeClr val="tx2">
                <a:lumMod val="50000"/>
              </a:schemeClr>
            </a:solidFill>
          </a:endParaRPr>
        </a:p>
      </dsp:txBody>
      <dsp:txXfrm>
        <a:off x="6656754" y="2738925"/>
        <a:ext cx="798635" cy="532423"/>
      </dsp:txXfrm>
    </dsp:sp>
    <dsp:sp modelId="{526C05B0-A175-43CF-AF9C-41813A1F75AD}">
      <dsp:nvSpPr>
        <dsp:cNvPr id="0" name=""/>
        <dsp:cNvSpPr/>
      </dsp:nvSpPr>
      <dsp:spPr>
        <a:xfrm>
          <a:off x="7455389" y="2738925"/>
          <a:ext cx="1331058" cy="532423"/>
        </a:xfrm>
        <a:prstGeom prst="chevron">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December</a:t>
          </a:r>
        </a:p>
      </dsp:txBody>
      <dsp:txXfrm>
        <a:off x="7721601" y="2738925"/>
        <a:ext cx="798635" cy="532423"/>
      </dsp:txXfrm>
    </dsp:sp>
    <dsp:sp modelId="{4CEEC683-109F-4786-A447-ECABDBB494CC}">
      <dsp:nvSpPr>
        <dsp:cNvPr id="0" name=""/>
        <dsp:cNvSpPr/>
      </dsp:nvSpPr>
      <dsp:spPr>
        <a:xfrm>
          <a:off x="8520235" y="2738925"/>
          <a:ext cx="1331058" cy="532423"/>
        </a:xfrm>
        <a:prstGeom prst="chevron">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January</a:t>
          </a:r>
        </a:p>
      </dsp:txBody>
      <dsp:txXfrm>
        <a:off x="8786447" y="2738925"/>
        <a:ext cx="798635" cy="532423"/>
      </dsp:txXfrm>
    </dsp:sp>
    <dsp:sp modelId="{0B6145E5-E4E9-47E7-BCA7-58D1B6DB63A9}">
      <dsp:nvSpPr>
        <dsp:cNvPr id="0" name=""/>
        <dsp:cNvSpPr/>
      </dsp:nvSpPr>
      <dsp:spPr>
        <a:xfrm>
          <a:off x="9585082" y="2738925"/>
          <a:ext cx="1331058" cy="532423"/>
        </a:xfrm>
        <a:prstGeom prst="chevron">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February</a:t>
          </a:r>
        </a:p>
      </dsp:txBody>
      <dsp:txXfrm>
        <a:off x="9851294" y="2738925"/>
        <a:ext cx="798635" cy="532423"/>
      </dsp:txXfrm>
    </dsp:sp>
    <dsp:sp modelId="{8A7B255D-EBEB-44F5-A971-A7E825168862}">
      <dsp:nvSpPr>
        <dsp:cNvPr id="0" name=""/>
        <dsp:cNvSpPr/>
      </dsp:nvSpPr>
      <dsp:spPr>
        <a:xfrm>
          <a:off x="10649929" y="2738925"/>
          <a:ext cx="1331058" cy="532423"/>
        </a:xfrm>
        <a:prstGeom prst="chevron">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lumMod val="95000"/>
                </a:schemeClr>
              </a:solidFill>
            </a:rPr>
            <a:t>March</a:t>
          </a:r>
        </a:p>
      </dsp:txBody>
      <dsp:txXfrm>
        <a:off x="10916141" y="2738925"/>
        <a:ext cx="798635" cy="53242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masis MT Pro Black" panose="02040A04050005020304"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masis MT Pro Black" panose="02040A04050005020304" pitchFamily="18" charset="0"/>
              </a:defRPr>
            </a:lvl1pPr>
          </a:lstStyle>
          <a:p>
            <a:fld id="{537A0C6A-DE46-4DF3-91D7-DBB628A128D2}" type="datetimeFigureOut">
              <a:rPr lang="en-US" smtClean="0"/>
              <a:pPr/>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masis MT Pro Black" panose="02040A04050005020304"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masis MT Pro Black" panose="02040A04050005020304" pitchFamily="18" charset="0"/>
              </a:defRPr>
            </a:lvl1pPr>
          </a:lstStyle>
          <a:p>
            <a:fld id="{ADC0FB14-EC86-4857-9862-9E76387F9867}" type="slidenum">
              <a:rPr lang="en-US" smtClean="0"/>
              <a:pPr/>
              <a:t>‹#›</a:t>
            </a:fld>
            <a:endParaRPr lang="en-US"/>
          </a:p>
        </p:txBody>
      </p:sp>
    </p:spTree>
    <p:extLst>
      <p:ext uri="{BB962C8B-B14F-4D97-AF65-F5344CB8AC3E}">
        <p14:creationId xmlns:p14="http://schemas.microsoft.com/office/powerpoint/2010/main" val="3016109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masis MT Pro Black" panose="02040A04050005020304" pitchFamily="18" charset="0"/>
        <a:ea typeface="+mn-ea"/>
        <a:cs typeface="+mn-cs"/>
      </a:defRPr>
    </a:lvl1pPr>
    <a:lvl2pPr marL="457200" algn="l" defTabSz="914400" rtl="0" eaLnBrk="1" latinLnBrk="0" hangingPunct="1">
      <a:defRPr sz="1200" kern="1200">
        <a:solidFill>
          <a:schemeClr val="tx1"/>
        </a:solidFill>
        <a:latin typeface="Amasis MT Pro Black" panose="02040A04050005020304" pitchFamily="18" charset="0"/>
        <a:ea typeface="+mn-ea"/>
        <a:cs typeface="+mn-cs"/>
      </a:defRPr>
    </a:lvl2pPr>
    <a:lvl3pPr marL="914400" algn="l" defTabSz="914400" rtl="0" eaLnBrk="1" latinLnBrk="0" hangingPunct="1">
      <a:defRPr sz="1200" kern="1200">
        <a:solidFill>
          <a:schemeClr val="tx1"/>
        </a:solidFill>
        <a:latin typeface="Amasis MT Pro Black" panose="02040A04050005020304" pitchFamily="18" charset="0"/>
        <a:ea typeface="+mn-ea"/>
        <a:cs typeface="+mn-cs"/>
      </a:defRPr>
    </a:lvl3pPr>
    <a:lvl4pPr marL="1371600" algn="l" defTabSz="914400" rtl="0" eaLnBrk="1" latinLnBrk="0" hangingPunct="1">
      <a:defRPr sz="1200" kern="1200">
        <a:solidFill>
          <a:schemeClr val="tx1"/>
        </a:solidFill>
        <a:latin typeface="Amasis MT Pro Black" panose="02040A04050005020304" pitchFamily="18" charset="0"/>
        <a:ea typeface="+mn-ea"/>
        <a:cs typeface="+mn-cs"/>
      </a:defRPr>
    </a:lvl4pPr>
    <a:lvl5pPr marL="1828800" algn="l" defTabSz="914400" rtl="0" eaLnBrk="1" latinLnBrk="0" hangingPunct="1">
      <a:defRPr sz="1200" kern="1200">
        <a:solidFill>
          <a:schemeClr val="tx1"/>
        </a:solidFill>
        <a:latin typeface="Amasis MT Pro Black" panose="02040A040500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a:t>
            </a:fld>
            <a:endParaRPr lang="en-US"/>
          </a:p>
        </p:txBody>
      </p:sp>
      <p:sp>
        <p:nvSpPr>
          <p:cNvPr id="6" name="Notes Placeholder 5">
            <a:extLst>
              <a:ext uri="{FF2B5EF4-FFF2-40B4-BE49-F238E27FC236}">
                <a16:creationId xmlns:a16="http://schemas.microsoft.com/office/drawing/2014/main" id="{D353B990-C7BE-D4AE-F8BE-5E769F1E79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9711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10</a:t>
            </a:fld>
            <a:endParaRPr lang="en-US"/>
          </a:p>
        </p:txBody>
      </p:sp>
      <p:sp>
        <p:nvSpPr>
          <p:cNvPr id="6" name="Notes Placeholder 5">
            <a:extLst>
              <a:ext uri="{FF2B5EF4-FFF2-40B4-BE49-F238E27FC236}">
                <a16:creationId xmlns:a16="http://schemas.microsoft.com/office/drawing/2014/main" id="{8605A3F1-84EC-20F8-D8BC-F87AB9AD62D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04266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11</a:t>
            </a:fld>
            <a:endParaRPr lang="en-US"/>
          </a:p>
        </p:txBody>
      </p:sp>
      <p:sp>
        <p:nvSpPr>
          <p:cNvPr id="6" name="Notes Placeholder 5">
            <a:extLst>
              <a:ext uri="{FF2B5EF4-FFF2-40B4-BE49-F238E27FC236}">
                <a16:creationId xmlns:a16="http://schemas.microsoft.com/office/drawing/2014/main" id="{A1085EE3-FDE8-EB73-B280-E8185574464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07087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12</a:t>
            </a:fld>
            <a:endParaRPr lang="en-US"/>
          </a:p>
        </p:txBody>
      </p:sp>
      <p:sp>
        <p:nvSpPr>
          <p:cNvPr id="6" name="Notes Placeholder 5">
            <a:extLst>
              <a:ext uri="{FF2B5EF4-FFF2-40B4-BE49-F238E27FC236}">
                <a16:creationId xmlns:a16="http://schemas.microsoft.com/office/drawing/2014/main" id="{A65E53B0-5592-E5CD-6E4D-69987F823F0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23465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13</a:t>
            </a:fld>
            <a:endParaRPr lang="en-US"/>
          </a:p>
        </p:txBody>
      </p:sp>
      <p:sp>
        <p:nvSpPr>
          <p:cNvPr id="6" name="Notes Placeholder 5">
            <a:extLst>
              <a:ext uri="{FF2B5EF4-FFF2-40B4-BE49-F238E27FC236}">
                <a16:creationId xmlns:a16="http://schemas.microsoft.com/office/drawing/2014/main" id="{BC702A71-0272-2FBE-74D0-C029B9CDFD8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56074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14</a:t>
            </a:fld>
            <a:endParaRPr lang="en-US"/>
          </a:p>
        </p:txBody>
      </p:sp>
      <p:sp>
        <p:nvSpPr>
          <p:cNvPr id="6" name="Notes Placeholder 5">
            <a:extLst>
              <a:ext uri="{FF2B5EF4-FFF2-40B4-BE49-F238E27FC236}">
                <a16:creationId xmlns:a16="http://schemas.microsoft.com/office/drawing/2014/main" id="{F94D4134-8766-E084-AE72-700D5AE148C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616125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15</a:t>
            </a:fld>
            <a:endParaRPr lang="en-US"/>
          </a:p>
        </p:txBody>
      </p:sp>
      <p:sp>
        <p:nvSpPr>
          <p:cNvPr id="6" name="Notes Placeholder 5">
            <a:extLst>
              <a:ext uri="{FF2B5EF4-FFF2-40B4-BE49-F238E27FC236}">
                <a16:creationId xmlns:a16="http://schemas.microsoft.com/office/drawing/2014/main" id="{9D5CA9E5-C3F2-6E76-707E-5FA3F72CCF3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10775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16</a:t>
            </a:fld>
            <a:endParaRPr lang="en-US"/>
          </a:p>
        </p:txBody>
      </p:sp>
      <p:sp>
        <p:nvSpPr>
          <p:cNvPr id="6" name="Notes Placeholder 5">
            <a:extLst>
              <a:ext uri="{FF2B5EF4-FFF2-40B4-BE49-F238E27FC236}">
                <a16:creationId xmlns:a16="http://schemas.microsoft.com/office/drawing/2014/main" id="{33B140C4-DF2E-3161-F8EE-21228E54CDA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08413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17</a:t>
            </a:fld>
            <a:endParaRPr lang="en-US"/>
          </a:p>
        </p:txBody>
      </p:sp>
      <p:sp>
        <p:nvSpPr>
          <p:cNvPr id="6" name="Notes Placeholder 5">
            <a:extLst>
              <a:ext uri="{FF2B5EF4-FFF2-40B4-BE49-F238E27FC236}">
                <a16:creationId xmlns:a16="http://schemas.microsoft.com/office/drawing/2014/main" id="{42D819B0-5E4C-C78A-0CDE-0B3E77C86EC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23107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18</a:t>
            </a:fld>
            <a:endParaRPr lang="en-US"/>
          </a:p>
        </p:txBody>
      </p:sp>
      <p:sp>
        <p:nvSpPr>
          <p:cNvPr id="6" name="Notes Placeholder 5">
            <a:extLst>
              <a:ext uri="{FF2B5EF4-FFF2-40B4-BE49-F238E27FC236}">
                <a16:creationId xmlns:a16="http://schemas.microsoft.com/office/drawing/2014/main" id="{534342D7-9A6C-0BB3-9E4D-113B6BC4D60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578157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19</a:t>
            </a:fld>
            <a:endParaRPr lang="en-US"/>
          </a:p>
        </p:txBody>
      </p:sp>
      <p:sp>
        <p:nvSpPr>
          <p:cNvPr id="6" name="Notes Placeholder 5">
            <a:extLst>
              <a:ext uri="{FF2B5EF4-FFF2-40B4-BE49-F238E27FC236}">
                <a16:creationId xmlns:a16="http://schemas.microsoft.com/office/drawing/2014/main" id="{ABC3462C-E1C1-6B19-5B6C-2499BAC9033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381163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a:t>
            </a:fld>
            <a:endParaRPr lang="en-US"/>
          </a:p>
        </p:txBody>
      </p:sp>
      <p:sp>
        <p:nvSpPr>
          <p:cNvPr id="6" name="Notes Placeholder 5">
            <a:extLst>
              <a:ext uri="{FF2B5EF4-FFF2-40B4-BE49-F238E27FC236}">
                <a16:creationId xmlns:a16="http://schemas.microsoft.com/office/drawing/2014/main" id="{B1A07D20-AB70-1A48-AF16-26D8E5F133F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87797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6B468-C780-0EB9-528E-BED9ED6E8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13318-C5DC-3F88-A5C5-2E66DA19AD43}"/>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BC35356C-3F98-507A-9FB2-2B0D3EF977ED}"/>
              </a:ext>
            </a:extLst>
          </p:cNvPr>
          <p:cNvSpPr>
            <a:spLocks noGrp="1"/>
          </p:cNvSpPr>
          <p:nvPr>
            <p:ph type="sldNum" sz="quarter" idx="5"/>
          </p:nvPr>
        </p:nvSpPr>
        <p:spPr/>
        <p:txBody>
          <a:bodyPr/>
          <a:lstStyle/>
          <a:p>
            <a:fld id="{ADC0FB14-EC86-4857-9862-9E76387F9867}" type="slidenum">
              <a:rPr lang="en-US" smtClean="0"/>
              <a:pPr/>
              <a:t>20</a:t>
            </a:fld>
            <a:endParaRPr lang="en-US"/>
          </a:p>
        </p:txBody>
      </p:sp>
      <p:sp>
        <p:nvSpPr>
          <p:cNvPr id="6" name="Notes Placeholder 5">
            <a:extLst>
              <a:ext uri="{FF2B5EF4-FFF2-40B4-BE49-F238E27FC236}">
                <a16:creationId xmlns:a16="http://schemas.microsoft.com/office/drawing/2014/main" id="{C4F9BF60-D98B-D681-1EE8-342DC75B08DA}"/>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71754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21</a:t>
            </a:fld>
            <a:endParaRPr lang="en-US"/>
          </a:p>
        </p:txBody>
      </p:sp>
      <p:sp>
        <p:nvSpPr>
          <p:cNvPr id="6" name="Notes Placeholder 5">
            <a:extLst>
              <a:ext uri="{FF2B5EF4-FFF2-40B4-BE49-F238E27FC236}">
                <a16:creationId xmlns:a16="http://schemas.microsoft.com/office/drawing/2014/main" id="{4A7F298F-BF75-36BC-B514-31C1F404CCF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53595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3D7B8-F571-CA3B-8DA5-A4039B870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316B5-CBB9-781E-80AF-41D5FCD4B83B}"/>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0B71DC43-3E66-BA37-63E6-12DFFD06913A}"/>
              </a:ext>
            </a:extLst>
          </p:cNvPr>
          <p:cNvSpPr>
            <a:spLocks noGrp="1"/>
          </p:cNvSpPr>
          <p:nvPr>
            <p:ph type="sldNum" sz="quarter" idx="5"/>
          </p:nvPr>
        </p:nvSpPr>
        <p:spPr/>
        <p:txBody>
          <a:bodyPr/>
          <a:lstStyle/>
          <a:p>
            <a:fld id="{ADC0FB14-EC86-4857-9862-9E76387F9867}" type="slidenum">
              <a:rPr lang="en-US" smtClean="0"/>
              <a:pPr/>
              <a:t>22</a:t>
            </a:fld>
            <a:endParaRPr lang="en-US"/>
          </a:p>
        </p:txBody>
      </p:sp>
      <p:sp>
        <p:nvSpPr>
          <p:cNvPr id="6" name="Notes Placeholder 5">
            <a:extLst>
              <a:ext uri="{FF2B5EF4-FFF2-40B4-BE49-F238E27FC236}">
                <a16:creationId xmlns:a16="http://schemas.microsoft.com/office/drawing/2014/main" id="{8865DFBD-FFE2-BCE8-91D4-0EC1854451D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20210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23</a:t>
            </a:fld>
            <a:endParaRPr lang="en-US"/>
          </a:p>
        </p:txBody>
      </p:sp>
      <p:sp>
        <p:nvSpPr>
          <p:cNvPr id="6" name="Notes Placeholder 5">
            <a:extLst>
              <a:ext uri="{FF2B5EF4-FFF2-40B4-BE49-F238E27FC236}">
                <a16:creationId xmlns:a16="http://schemas.microsoft.com/office/drawing/2014/main" id="{FAC80E6F-8A79-8FF4-38BC-FA5A79C3AA8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52540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24</a:t>
            </a:fld>
            <a:endParaRPr lang="en-US"/>
          </a:p>
        </p:txBody>
      </p:sp>
      <p:sp>
        <p:nvSpPr>
          <p:cNvPr id="6" name="Notes Placeholder 5">
            <a:extLst>
              <a:ext uri="{FF2B5EF4-FFF2-40B4-BE49-F238E27FC236}">
                <a16:creationId xmlns:a16="http://schemas.microsoft.com/office/drawing/2014/main" id="{27A3149F-4FA9-070E-BF95-3FCCF5B70F7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67770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25</a:t>
            </a:fld>
            <a:endParaRPr lang="en-US"/>
          </a:p>
        </p:txBody>
      </p:sp>
      <p:sp>
        <p:nvSpPr>
          <p:cNvPr id="6" name="Notes Placeholder 5">
            <a:extLst>
              <a:ext uri="{FF2B5EF4-FFF2-40B4-BE49-F238E27FC236}">
                <a16:creationId xmlns:a16="http://schemas.microsoft.com/office/drawing/2014/main" id="{D9ADFC5D-95EC-4B15-FD12-9471D866E14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948910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26</a:t>
            </a:fld>
            <a:endParaRPr lang="en-US"/>
          </a:p>
        </p:txBody>
      </p:sp>
      <p:sp>
        <p:nvSpPr>
          <p:cNvPr id="6" name="Notes Placeholder 5">
            <a:extLst>
              <a:ext uri="{FF2B5EF4-FFF2-40B4-BE49-F238E27FC236}">
                <a16:creationId xmlns:a16="http://schemas.microsoft.com/office/drawing/2014/main" id="{35CC61A7-48A6-038B-A736-79D430A2A45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233168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27</a:t>
            </a:fld>
            <a:endParaRPr lang="en-US"/>
          </a:p>
        </p:txBody>
      </p:sp>
      <p:sp>
        <p:nvSpPr>
          <p:cNvPr id="6" name="Notes Placeholder 5">
            <a:extLst>
              <a:ext uri="{FF2B5EF4-FFF2-40B4-BE49-F238E27FC236}">
                <a16:creationId xmlns:a16="http://schemas.microsoft.com/office/drawing/2014/main" id="{1906CE11-3DCE-52A7-7852-00F70BEAAD1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741990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28</a:t>
            </a:fld>
            <a:endParaRPr lang="en-US"/>
          </a:p>
        </p:txBody>
      </p:sp>
      <p:sp>
        <p:nvSpPr>
          <p:cNvPr id="6" name="Notes Placeholder 5">
            <a:extLst>
              <a:ext uri="{FF2B5EF4-FFF2-40B4-BE49-F238E27FC236}">
                <a16:creationId xmlns:a16="http://schemas.microsoft.com/office/drawing/2014/main" id="{75C64D88-7A91-9198-FDD3-72E43E5837C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78742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29</a:t>
            </a:fld>
            <a:endParaRPr lang="en-US"/>
          </a:p>
        </p:txBody>
      </p:sp>
      <p:sp>
        <p:nvSpPr>
          <p:cNvPr id="6" name="Notes Placeholder 5">
            <a:extLst>
              <a:ext uri="{FF2B5EF4-FFF2-40B4-BE49-F238E27FC236}">
                <a16:creationId xmlns:a16="http://schemas.microsoft.com/office/drawing/2014/main" id="{283AC5E4-F146-4464-5EC1-1D38AD2214C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608200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a:t>
            </a:fld>
            <a:endParaRPr lang="en-US"/>
          </a:p>
        </p:txBody>
      </p:sp>
      <p:sp>
        <p:nvSpPr>
          <p:cNvPr id="6" name="Notes Placeholder 5">
            <a:extLst>
              <a:ext uri="{FF2B5EF4-FFF2-40B4-BE49-F238E27FC236}">
                <a16:creationId xmlns:a16="http://schemas.microsoft.com/office/drawing/2014/main" id="{5D142617-FF12-599E-C81B-65BA83FD991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96377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30</a:t>
            </a:fld>
            <a:endParaRPr lang="en-US"/>
          </a:p>
        </p:txBody>
      </p:sp>
      <p:sp>
        <p:nvSpPr>
          <p:cNvPr id="6" name="Notes Placeholder 5">
            <a:extLst>
              <a:ext uri="{FF2B5EF4-FFF2-40B4-BE49-F238E27FC236}">
                <a16:creationId xmlns:a16="http://schemas.microsoft.com/office/drawing/2014/main" id="{652718B3-F6C4-9C14-A238-5A9F7ED45E9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336400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31</a:t>
            </a:fld>
            <a:endParaRPr lang="en-US"/>
          </a:p>
        </p:txBody>
      </p:sp>
      <p:sp>
        <p:nvSpPr>
          <p:cNvPr id="6" name="Notes Placeholder 5">
            <a:extLst>
              <a:ext uri="{FF2B5EF4-FFF2-40B4-BE49-F238E27FC236}">
                <a16:creationId xmlns:a16="http://schemas.microsoft.com/office/drawing/2014/main" id="{0CE1DB25-1372-0BBA-BF76-ACD89822420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812419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32</a:t>
            </a:fld>
            <a:endParaRPr lang="en-US"/>
          </a:p>
        </p:txBody>
      </p:sp>
      <p:sp>
        <p:nvSpPr>
          <p:cNvPr id="6" name="Notes Placeholder 5">
            <a:extLst>
              <a:ext uri="{FF2B5EF4-FFF2-40B4-BE49-F238E27FC236}">
                <a16:creationId xmlns:a16="http://schemas.microsoft.com/office/drawing/2014/main" id="{69ACEF54-C525-D37A-FE16-7651C89E5C8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062657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33</a:t>
            </a:fld>
            <a:endParaRPr lang="en-US"/>
          </a:p>
        </p:txBody>
      </p:sp>
      <p:sp>
        <p:nvSpPr>
          <p:cNvPr id="6" name="Notes Placeholder 5">
            <a:extLst>
              <a:ext uri="{FF2B5EF4-FFF2-40B4-BE49-F238E27FC236}">
                <a16:creationId xmlns:a16="http://schemas.microsoft.com/office/drawing/2014/main" id="{A99C3100-0ADE-2893-863E-DC9D4BED68D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998895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34</a:t>
            </a:fld>
            <a:endParaRPr lang="en-US"/>
          </a:p>
        </p:txBody>
      </p:sp>
      <p:sp>
        <p:nvSpPr>
          <p:cNvPr id="6" name="Notes Placeholder 5">
            <a:extLst>
              <a:ext uri="{FF2B5EF4-FFF2-40B4-BE49-F238E27FC236}">
                <a16:creationId xmlns:a16="http://schemas.microsoft.com/office/drawing/2014/main" id="{2BEF46A4-4679-4039-0288-2E059AA02AE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1032802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35</a:t>
            </a:fld>
            <a:endParaRPr lang="en-US"/>
          </a:p>
        </p:txBody>
      </p:sp>
      <p:sp>
        <p:nvSpPr>
          <p:cNvPr id="6" name="Notes Placeholder 5">
            <a:extLst>
              <a:ext uri="{FF2B5EF4-FFF2-40B4-BE49-F238E27FC236}">
                <a16:creationId xmlns:a16="http://schemas.microsoft.com/office/drawing/2014/main" id="{169F1315-4A1E-4A78-D73E-09054B48689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97981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36</a:t>
            </a:fld>
            <a:endParaRPr lang="en-US"/>
          </a:p>
        </p:txBody>
      </p:sp>
      <p:sp>
        <p:nvSpPr>
          <p:cNvPr id="6" name="Notes Placeholder 5">
            <a:extLst>
              <a:ext uri="{FF2B5EF4-FFF2-40B4-BE49-F238E27FC236}">
                <a16:creationId xmlns:a16="http://schemas.microsoft.com/office/drawing/2014/main" id="{6A2ED7F1-39E3-29AF-5F5A-F21B70FB4DA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450278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37</a:t>
            </a:fld>
            <a:endParaRPr lang="en-US"/>
          </a:p>
        </p:txBody>
      </p:sp>
      <p:sp>
        <p:nvSpPr>
          <p:cNvPr id="6" name="Notes Placeholder 5">
            <a:extLst>
              <a:ext uri="{FF2B5EF4-FFF2-40B4-BE49-F238E27FC236}">
                <a16:creationId xmlns:a16="http://schemas.microsoft.com/office/drawing/2014/main" id="{B25819B7-6201-4AC1-5523-76ECA88B2A3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886701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38</a:t>
            </a:fld>
            <a:endParaRPr lang="en-US"/>
          </a:p>
        </p:txBody>
      </p:sp>
      <p:sp>
        <p:nvSpPr>
          <p:cNvPr id="6" name="Notes Placeholder 5">
            <a:extLst>
              <a:ext uri="{FF2B5EF4-FFF2-40B4-BE49-F238E27FC236}">
                <a16:creationId xmlns:a16="http://schemas.microsoft.com/office/drawing/2014/main" id="{E8100305-5EB6-4227-9859-157768FEAF9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5124778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39</a:t>
            </a:fld>
            <a:endParaRPr lang="en-US"/>
          </a:p>
        </p:txBody>
      </p:sp>
      <p:sp>
        <p:nvSpPr>
          <p:cNvPr id="6" name="Notes Placeholder 5">
            <a:extLst>
              <a:ext uri="{FF2B5EF4-FFF2-40B4-BE49-F238E27FC236}">
                <a16:creationId xmlns:a16="http://schemas.microsoft.com/office/drawing/2014/main" id="{92C5E53A-BC3A-01FA-8CE3-989D1E5049D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12901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42467-39C8-BD8F-D110-0EB7ABE6A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60B79-CEA4-6327-32D3-6912CE797E66}"/>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2BEDA09-DBD9-F5F9-D2F5-1CF53D535A73}"/>
              </a:ext>
            </a:extLst>
          </p:cNvPr>
          <p:cNvSpPr>
            <a:spLocks noGrp="1"/>
          </p:cNvSpPr>
          <p:nvPr>
            <p:ph type="sldNum" sz="quarter" idx="5"/>
          </p:nvPr>
        </p:nvSpPr>
        <p:spPr/>
        <p:txBody>
          <a:bodyPr/>
          <a:lstStyle/>
          <a:p>
            <a:fld id="{ADC0FB14-EC86-4857-9862-9E76387F9867}" type="slidenum">
              <a:rPr lang="en-US" smtClean="0"/>
              <a:t>4</a:t>
            </a:fld>
            <a:endParaRPr lang="en-US"/>
          </a:p>
        </p:txBody>
      </p:sp>
      <p:sp>
        <p:nvSpPr>
          <p:cNvPr id="6" name="Notes Placeholder 5">
            <a:extLst>
              <a:ext uri="{FF2B5EF4-FFF2-40B4-BE49-F238E27FC236}">
                <a16:creationId xmlns:a16="http://schemas.microsoft.com/office/drawing/2014/main" id="{A02D3FB8-9645-EF57-814D-85B8EE0D10F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359945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t>40</a:t>
            </a:fld>
            <a:endParaRPr lang="en-US"/>
          </a:p>
        </p:txBody>
      </p:sp>
      <p:sp>
        <p:nvSpPr>
          <p:cNvPr id="6" name="Notes Placeholder 5">
            <a:extLst>
              <a:ext uri="{FF2B5EF4-FFF2-40B4-BE49-F238E27FC236}">
                <a16:creationId xmlns:a16="http://schemas.microsoft.com/office/drawing/2014/main" id="{29EE5A16-4E96-530B-926B-7B8BBC0D76B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553543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41</a:t>
            </a:fld>
            <a:endParaRPr lang="en-US"/>
          </a:p>
        </p:txBody>
      </p:sp>
      <p:sp>
        <p:nvSpPr>
          <p:cNvPr id="6" name="Notes Placeholder 5">
            <a:extLst>
              <a:ext uri="{FF2B5EF4-FFF2-40B4-BE49-F238E27FC236}">
                <a16:creationId xmlns:a16="http://schemas.microsoft.com/office/drawing/2014/main" id="{CB4BDA11-179F-5984-106A-697E9E082DB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6782612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42</a:t>
            </a:fld>
            <a:endParaRPr lang="en-US"/>
          </a:p>
        </p:txBody>
      </p:sp>
      <p:sp>
        <p:nvSpPr>
          <p:cNvPr id="6" name="Notes Placeholder 5">
            <a:extLst>
              <a:ext uri="{FF2B5EF4-FFF2-40B4-BE49-F238E27FC236}">
                <a16:creationId xmlns:a16="http://schemas.microsoft.com/office/drawing/2014/main" id="{19E63C3C-30A6-854D-A72F-31F20B9174E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168796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43</a:t>
            </a:fld>
            <a:endParaRPr lang="en-US"/>
          </a:p>
        </p:txBody>
      </p:sp>
      <p:sp>
        <p:nvSpPr>
          <p:cNvPr id="6" name="Notes Placeholder 5">
            <a:extLst>
              <a:ext uri="{FF2B5EF4-FFF2-40B4-BE49-F238E27FC236}">
                <a16:creationId xmlns:a16="http://schemas.microsoft.com/office/drawing/2014/main" id="{586F4B87-E3AD-ABE0-5DC4-A7AD1D6BA48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2950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5</a:t>
            </a:fld>
            <a:endParaRPr lang="en-US"/>
          </a:p>
        </p:txBody>
      </p:sp>
      <p:sp>
        <p:nvSpPr>
          <p:cNvPr id="6" name="Notes Placeholder 5">
            <a:extLst>
              <a:ext uri="{FF2B5EF4-FFF2-40B4-BE49-F238E27FC236}">
                <a16:creationId xmlns:a16="http://schemas.microsoft.com/office/drawing/2014/main" id="{3E0955ED-5259-9DE1-C196-A85BA667266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695677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6</a:t>
            </a:fld>
            <a:endParaRPr lang="en-US"/>
          </a:p>
        </p:txBody>
      </p:sp>
      <p:sp>
        <p:nvSpPr>
          <p:cNvPr id="6" name="Notes Placeholder 5">
            <a:extLst>
              <a:ext uri="{FF2B5EF4-FFF2-40B4-BE49-F238E27FC236}">
                <a16:creationId xmlns:a16="http://schemas.microsoft.com/office/drawing/2014/main" id="{9E2E4E0F-1FBD-7C95-1E1B-52A352B598EA}"/>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47157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7</a:t>
            </a:fld>
            <a:endParaRPr lang="en-US"/>
          </a:p>
        </p:txBody>
      </p:sp>
      <p:sp>
        <p:nvSpPr>
          <p:cNvPr id="6" name="Notes Placeholder 5">
            <a:extLst>
              <a:ext uri="{FF2B5EF4-FFF2-40B4-BE49-F238E27FC236}">
                <a16:creationId xmlns:a16="http://schemas.microsoft.com/office/drawing/2014/main" id="{C01DEC39-4F42-75FA-4CC2-74CD2C0F99A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058683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t>8</a:t>
            </a:fld>
            <a:endParaRPr lang="en-US"/>
          </a:p>
        </p:txBody>
      </p:sp>
      <p:sp>
        <p:nvSpPr>
          <p:cNvPr id="6" name="Notes Placeholder 5">
            <a:extLst>
              <a:ext uri="{FF2B5EF4-FFF2-40B4-BE49-F238E27FC236}">
                <a16:creationId xmlns:a16="http://schemas.microsoft.com/office/drawing/2014/main" id="{E029BF2E-66DB-6AF2-2FA8-09D7F0372E7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47576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BF05-8ADC-1EC2-6D4F-D29235A98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0C6D43-DCA7-DF6B-2A38-6612E1A73826}"/>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81A28831-18C2-32A9-B5EE-BE6403B85CED}"/>
              </a:ext>
            </a:extLst>
          </p:cNvPr>
          <p:cNvSpPr>
            <a:spLocks noGrp="1"/>
          </p:cNvSpPr>
          <p:nvPr>
            <p:ph type="sldNum" sz="quarter" idx="5"/>
          </p:nvPr>
        </p:nvSpPr>
        <p:spPr/>
        <p:txBody>
          <a:bodyPr/>
          <a:lstStyle/>
          <a:p>
            <a:fld id="{ADC0FB14-EC86-4857-9862-9E76387F9867}" type="slidenum">
              <a:rPr lang="en-US" smtClean="0"/>
              <a:t>9</a:t>
            </a:fld>
            <a:endParaRPr lang="en-US"/>
          </a:p>
        </p:txBody>
      </p:sp>
      <p:sp>
        <p:nvSpPr>
          <p:cNvPr id="6" name="Notes Placeholder 5">
            <a:extLst>
              <a:ext uri="{FF2B5EF4-FFF2-40B4-BE49-F238E27FC236}">
                <a16:creationId xmlns:a16="http://schemas.microsoft.com/office/drawing/2014/main" id="{7559488B-3441-0C07-FCB1-8841C1A5A92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62511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83916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32502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a:prstGeom prst="rect">
            <a:avLst/>
          </a:prstGeo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84841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a:xfrm>
            <a:off x="838200" y="923026"/>
            <a:ext cx="10515600" cy="767662"/>
          </a:xfrm>
          <a:prstGeom prst="rect">
            <a:avLst/>
          </a:prstGeo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a:xfrm>
            <a:off x="838200" y="1825625"/>
            <a:ext cx="10515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00077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282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a:xfrm>
            <a:off x="838200" y="905774"/>
            <a:ext cx="10515600" cy="784914"/>
          </a:xfrm>
          <a:prstGeom prst="rect">
            <a:avLst/>
          </a:prstGeo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95692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866776"/>
            <a:ext cx="10515600" cy="823912"/>
          </a:xfrm>
          <a:prstGeom prst="rect">
            <a:avLst/>
          </a:prstGeo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7339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a:xfrm>
            <a:off x="838200" y="888521"/>
            <a:ext cx="10515600" cy="802167"/>
          </a:xfrm>
          <a:prstGeom prst="rect">
            <a:avLst/>
          </a:prstGeom>
        </p:spPr>
        <p:txBody>
          <a:bodyPr/>
          <a:lstStyle>
            <a:lvl1pPr>
              <a:defRPr b="1"/>
            </a:lvl1pPr>
          </a:lstStyle>
          <a:p>
            <a:r>
              <a:rPr lang="en-US"/>
              <a:t>Click to edit Master title style</a:t>
            </a:r>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646798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72658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923026"/>
            <a:ext cx="3932237" cy="1134374"/>
          </a:xfrm>
          <a:prstGeom prst="rect">
            <a:avLst/>
          </a:prstGeom>
        </p:spPr>
        <p:txBody>
          <a:bodyPr anchor="b"/>
          <a:lstStyle>
            <a:lvl1pPr>
              <a:defRPr sz="3200" b="1"/>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a:prstGeom prst="rect">
            <a:avLst/>
          </a:prstGeom>
        </p:spPr>
        <p:txBody>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5367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914400"/>
            <a:ext cx="3932237" cy="1143000"/>
          </a:xfrm>
          <a:prstGeom prst="rect">
            <a:avLst/>
          </a:prstGeom>
        </p:spPr>
        <p:txBody>
          <a:bodyPr anchor="b"/>
          <a:lstStyle>
            <a:lvl1pPr>
              <a:defRPr sz="3200" b="1"/>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Amasis MT Pro Black" panose="02040A040500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a:prstGeom prst="rect">
            <a:avLst/>
          </a:prstGeom>
        </p:spPr>
        <p:txBody>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28243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9104586"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masis MT Pro Black" panose="02040A04050005020304" pitchFamily="18" charset="0"/>
              </a:defRPr>
            </a:lvl1pPr>
          </a:lstStyle>
          <a:p>
            <a:fld id="{FDED439A-D2D5-4B44-A4B3-5CB4B50C11CB}" type="slidenum">
              <a:rPr lang="en-US" smtClean="0"/>
              <a:pPr/>
              <a:t>‹#›</a:t>
            </a:fld>
            <a:endParaRPr lang="en-US"/>
          </a:p>
        </p:txBody>
      </p:sp>
      <p:pic>
        <p:nvPicPr>
          <p:cNvPr id="7" name="Picture 6">
            <a:extLst>
              <a:ext uri="{FF2B5EF4-FFF2-40B4-BE49-F238E27FC236}">
                <a16:creationId xmlns:a16="http://schemas.microsoft.com/office/drawing/2014/main" id="{626F693E-616E-E31D-F214-998AED68351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8" name="Straight Connector 7">
            <a:extLst>
              <a:ext uri="{FF2B5EF4-FFF2-40B4-BE49-F238E27FC236}">
                <a16:creationId xmlns:a16="http://schemas.microsoft.com/office/drawing/2014/main" id="{FF27440F-CE7E-A820-68CD-EE45B45EB1AE}"/>
              </a:ext>
            </a:extLst>
          </p:cNvPr>
          <p:cNvCxnSpPr/>
          <p:nvPr userDrawn="1"/>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13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5.sv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youtube.com/watch?v=CreYxWPxbak" TargetMode="External"/><Relationship Id="rId5" Type="http://schemas.openxmlformats.org/officeDocument/2006/relationships/hyperlink" Target="https://www.eauth.usda.gov/eauth/b/usda/home" TargetMode="External"/><Relationship Id="rId4" Type="http://schemas.openxmlformats.org/officeDocument/2006/relationships/image" Target="../media/image43.svg"/></Relationships>
</file>

<file path=ppt/slides/_rels/slide2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2.svg"/><Relationship Id="rId4" Type="http://schemas.openxmlformats.org/officeDocument/2006/relationships/diagramLayout" Target="../diagrams/layout1.xml"/><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68.svg"/><Relationship Id="rId4" Type="http://schemas.openxmlformats.org/officeDocument/2006/relationships/image" Target="../media/image67.sv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8" Type="http://schemas.openxmlformats.org/officeDocument/2006/relationships/hyperlink" Target="https://public.govdelivery.com/accounts/USDAAPHIS/subscriber/new" TargetMode="External"/><Relationship Id="rId3" Type="http://schemas.openxmlformats.org/officeDocument/2006/relationships/image" Target="../media/image71.png"/><Relationship Id="rId7" Type="http://schemas.openxmlformats.org/officeDocument/2006/relationships/image" Target="../media/image26.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74.svg"/><Relationship Id="rId5" Type="http://schemas.openxmlformats.org/officeDocument/2006/relationships/image" Target="../media/image73.svg"/><Relationship Id="rId4" Type="http://schemas.openxmlformats.org/officeDocument/2006/relationships/image" Target="../media/image72.svg"/><Relationship Id="rId9"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8" Type="http://schemas.openxmlformats.org/officeDocument/2006/relationships/hyperlink" Target="mailto:PPA-projects@usda.gov" TargetMode="External"/><Relationship Id="rId3" Type="http://schemas.openxmlformats.org/officeDocument/2006/relationships/image" Target="../media/image26.svg"/><Relationship Id="rId7" Type="http://schemas.openxmlformats.org/officeDocument/2006/relationships/hyperlink" Target="mailto:Ppa-projects@usda.gov" TargetMode="External"/><Relationship Id="rId12" Type="http://schemas.openxmlformats.org/officeDocument/2006/relationships/image" Target="../media/image82.sv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hyperlink" Target="https://www.aphis.usda.gov/funding/ppdmdpp" TargetMode="External"/><Relationship Id="rId11" Type="http://schemas.openxmlformats.org/officeDocument/2006/relationships/image" Target="../media/image81.svg"/><Relationship Id="rId5" Type="http://schemas.openxmlformats.org/officeDocument/2006/relationships/image" Target="../media/image78.png"/><Relationship Id="rId10" Type="http://schemas.openxmlformats.org/officeDocument/2006/relationships/image" Target="../media/image80.svg"/><Relationship Id="rId4" Type="http://schemas.openxmlformats.org/officeDocument/2006/relationships/image" Target="../media/image77.svg"/><Relationship Id="rId9" Type="http://schemas.openxmlformats.org/officeDocument/2006/relationships/image" Target="../media/image79.sv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28.png"/><Relationship Id="rId4" Type="http://schemas.microsoft.com/office/2007/relationships/hdphoto" Target="../media/hdphoto3.wdp"/><Relationship Id="rId9" Type="http://schemas.openxmlformats.org/officeDocument/2006/relationships/hyperlink" Target="https://www.whitehouse.gov/wp-content/uploads/2025/11/M-26-02-Ensuring-Government-Use-of-Secure-Unmanned-Aircraft-Systems-and-Supporting-United-States-Producers.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9000" b="-9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97D0F-5F77-3C62-E5C8-21E0A73564ED}"/>
              </a:ext>
            </a:extLst>
          </p:cNvPr>
          <p:cNvSpPr>
            <a:spLocks noGrp="1"/>
          </p:cNvSpPr>
          <p:nvPr>
            <p:ph type="ctrTitle"/>
          </p:nvPr>
        </p:nvSpPr>
        <p:spPr>
          <a:xfrm>
            <a:off x="1524000" y="1202399"/>
            <a:ext cx="9144000" cy="2931252"/>
          </a:xfrm>
          <a:prstGeom prst="rect">
            <a:avLst/>
          </a:prstGeom>
          <a:solidFill>
            <a:schemeClr val="bg1"/>
          </a:solidFill>
          <a:ln>
            <a:noFill/>
          </a:ln>
          <a:effectLst>
            <a:softEdge rad="63500"/>
          </a:effectLst>
        </p:spPr>
        <p:txBody>
          <a:bodyPr tIns="91440" bIns="91440" anchor="b">
            <a:spAutoFit/>
          </a:bodyPr>
          <a:lstStyle/>
          <a:p>
            <a:r>
              <a:rPr lang="en-US" sz="5400" dirty="0"/>
              <a:t>Plant Protection Act 7721</a:t>
            </a:r>
            <a:br>
              <a:rPr lang="en-US" sz="5400" dirty="0"/>
            </a:br>
            <a:r>
              <a:rPr lang="en-US" sz="4800" dirty="0"/>
              <a:t>Plant Pest and Disease Management and Disaster Prevention Program Funding</a:t>
            </a:r>
            <a:endParaRPr lang="en-US" sz="5400" dirty="0"/>
          </a:p>
        </p:txBody>
      </p:sp>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Subtitle 3">
            <a:extLst>
              <a:ext uri="{FF2B5EF4-FFF2-40B4-BE49-F238E27FC236}">
                <a16:creationId xmlns:a16="http://schemas.microsoft.com/office/drawing/2014/main" id="{5409879A-9EED-3903-CA6B-98F52536E997}"/>
              </a:ext>
            </a:extLst>
          </p:cNvPr>
          <p:cNvSpPr>
            <a:spLocks noGrp="1"/>
          </p:cNvSpPr>
          <p:nvPr>
            <p:ph type="subTitle" idx="1"/>
          </p:nvPr>
        </p:nvSpPr>
        <p:spPr>
          <a:xfrm>
            <a:off x="1524000" y="4590456"/>
            <a:ext cx="9144000" cy="1438342"/>
          </a:xfrm>
          <a:solidFill>
            <a:schemeClr val="bg1"/>
          </a:solidFill>
          <a:effectLst>
            <a:softEdge rad="63500"/>
          </a:effectLst>
        </p:spPr>
        <p:txBody>
          <a:bodyPr tIns="91440" bIns="91440">
            <a:spAutoFit/>
          </a:bodyPr>
          <a:lstStyle/>
          <a:p>
            <a:r>
              <a:rPr lang="en-US" dirty="0">
                <a:latin typeface="Amasis MT Pro"/>
              </a:rPr>
              <a:t>PPA 7721 PPDMDPP Members:</a:t>
            </a:r>
          </a:p>
          <a:p>
            <a:r>
              <a:rPr lang="en-US" dirty="0">
                <a:latin typeface="Amasis MT Pro"/>
              </a:rPr>
              <a:t>Kelsey Bakken-Bice</a:t>
            </a:r>
            <a:r>
              <a:rPr lang="en-US" dirty="0">
                <a:latin typeface="Amasis MT Pro" panose="02040504050005020304" pitchFamily="18" charset="0"/>
              </a:rPr>
              <a:t>, </a:t>
            </a:r>
            <a:r>
              <a:rPr lang="en-US" dirty="0">
                <a:latin typeface="Amasis MT Pro"/>
              </a:rPr>
              <a:t>Glorimar Marrero, Alec Ormsby (</a:t>
            </a:r>
            <a:r>
              <a:rPr lang="en-US" i="1" dirty="0">
                <a:latin typeface="Amasis MT Pro"/>
              </a:rPr>
              <a:t>Acting</a:t>
            </a:r>
            <a:r>
              <a:rPr lang="en-US" dirty="0">
                <a:latin typeface="Amasis MT Pro"/>
              </a:rPr>
              <a:t>), </a:t>
            </a:r>
          </a:p>
          <a:p>
            <a:r>
              <a:rPr lang="en-US" dirty="0">
                <a:latin typeface="Amasis MT Pro"/>
              </a:rPr>
              <a:t>Julie Van Meter</a:t>
            </a:r>
          </a:p>
        </p:txBody>
      </p:sp>
      <p:sp>
        <p:nvSpPr>
          <p:cNvPr id="2" name="Slide Number Placeholder 1">
            <a:extLst>
              <a:ext uri="{FF2B5EF4-FFF2-40B4-BE49-F238E27FC236}">
                <a16:creationId xmlns:a16="http://schemas.microsoft.com/office/drawing/2014/main" id="{A1417A9E-57CB-0AB4-5A9B-7402EDD068BA}"/>
              </a:ext>
            </a:extLst>
          </p:cNvPr>
          <p:cNvSpPr>
            <a:spLocks noGrp="1"/>
          </p:cNvSpPr>
          <p:nvPr>
            <p:ph type="sldNum" sz="quarter" idx="12"/>
          </p:nvPr>
        </p:nvSpPr>
        <p:spPr/>
        <p:txBody>
          <a:bodyPr/>
          <a:lstStyle/>
          <a:p>
            <a:fld id="{5267E680-71FF-44DA-8726-CE9EC60570B4}" type="slidenum">
              <a:rPr lang="en-US" smtClean="0"/>
              <a:t>1</a:t>
            </a:fld>
            <a:endParaRPr lang="en-US"/>
          </a:p>
        </p:txBody>
      </p:sp>
    </p:spTree>
    <p:extLst>
      <p:ext uri="{BB962C8B-B14F-4D97-AF65-F5344CB8AC3E}">
        <p14:creationId xmlns:p14="http://schemas.microsoft.com/office/powerpoint/2010/main" val="3052893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5">
            <a:extLst>
              <a:ext uri="{FF2B5EF4-FFF2-40B4-BE49-F238E27FC236}">
                <a16:creationId xmlns:a16="http://schemas.microsoft.com/office/drawing/2014/main" id="{16AD447C-64D2-2887-AB60-057C91DD615C}"/>
              </a:ext>
            </a:extLst>
          </p:cNvPr>
          <p:cNvSpPr txBox="1">
            <a:spLocks/>
          </p:cNvSpPr>
          <p:nvPr/>
        </p:nvSpPr>
        <p:spPr>
          <a:xfrm>
            <a:off x="531761" y="1154609"/>
            <a:ext cx="6947480" cy="1493125"/>
          </a:xfrm>
          <a:prstGeom prst="rect">
            <a:avLst/>
          </a:prstGeom>
          <a:solidFill>
            <a:schemeClr val="accent1">
              <a:lumMod val="75000"/>
            </a:schemeClr>
          </a:solidFill>
          <a:effectLst/>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a:r>
              <a:rPr lang="en-US">
                <a:solidFill>
                  <a:schemeClr val="bg1"/>
                </a:solidFill>
              </a:rPr>
              <a:t>Enhance Plant Pest and Disease Survey</a:t>
            </a:r>
          </a:p>
        </p:txBody>
      </p:sp>
      <p:sp>
        <p:nvSpPr>
          <p:cNvPr id="20" name="Title 19">
            <a:extLst>
              <a:ext uri="{FF2B5EF4-FFF2-40B4-BE49-F238E27FC236}">
                <a16:creationId xmlns:a16="http://schemas.microsoft.com/office/drawing/2014/main" id="{E9BB25A8-88F5-0EAB-B680-C6715A657165}"/>
              </a:ext>
            </a:extLst>
          </p:cNvPr>
          <p:cNvSpPr>
            <a:spLocks noGrp="1"/>
          </p:cNvSpPr>
          <p:nvPr>
            <p:ph type="title" idx="4294967295"/>
          </p:nvPr>
        </p:nvSpPr>
        <p:spPr>
          <a:xfrm>
            <a:off x="635009" y="1218325"/>
            <a:ext cx="1369286" cy="132343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chemeClr val="bg1"/>
                </a:solidFill>
                <a:effectLst>
                  <a:outerShdw blurRad="63500" dist="38100" dir="2700000" algn="tl" rotWithShape="0">
                    <a:schemeClr val="dk1">
                      <a:alpha val="40000"/>
                    </a:schemeClr>
                  </a:outerShdw>
                </a:effectLst>
                <a:uLnTx/>
                <a:uFillTx/>
                <a:latin typeface="+mn-lt"/>
                <a:ea typeface="+mn-ea"/>
                <a:cs typeface="+mn-cs"/>
              </a:rPr>
              <a:t>1S</a:t>
            </a:r>
          </a:p>
        </p:txBody>
      </p:sp>
      <p:sp>
        <p:nvSpPr>
          <p:cNvPr id="8" name="TextBox 7">
            <a:extLst>
              <a:ext uri="{FF2B5EF4-FFF2-40B4-BE49-F238E27FC236}">
                <a16:creationId xmlns:a16="http://schemas.microsoft.com/office/drawing/2014/main" id="{45A32D67-73C5-36C8-BB38-D5CC60FE4064}"/>
              </a:ext>
            </a:extLst>
          </p:cNvPr>
          <p:cNvSpPr txBox="1"/>
          <p:nvPr/>
        </p:nvSpPr>
        <p:spPr>
          <a:xfrm>
            <a:off x="632641" y="2885704"/>
            <a:ext cx="6846600" cy="3016210"/>
          </a:xfrm>
          <a:prstGeom prst="rect">
            <a:avLst/>
          </a:prstGeom>
          <a:noFill/>
          <a:ln>
            <a:noFill/>
          </a:ln>
        </p:spPr>
        <p:txBody>
          <a:bodyPr wrap="square" lIns="91440" tIns="45720" rIns="91440" bIns="45720" rtlCol="0" anchor="t">
            <a:spAutoFit/>
          </a:bodyPr>
          <a:lstStyle/>
          <a:p>
            <a:pPr>
              <a:spcAft>
                <a:spcPts val="1800"/>
              </a:spcAft>
            </a:pPr>
            <a:r>
              <a:rPr lang="en-US" sz="2000" b="1" kern="1200">
                <a:solidFill>
                  <a:schemeClr val="accent1">
                    <a:lumMod val="50000"/>
                  </a:schemeClr>
                </a:solidFill>
                <a:effectLst/>
              </a:rPr>
              <a:t>Objectives:</a:t>
            </a:r>
          </a:p>
          <a:p>
            <a:pPr>
              <a:spcAft>
                <a:spcPts val="1800"/>
              </a:spcAft>
            </a:pPr>
            <a:r>
              <a:rPr lang="en-US" sz="2000">
                <a:solidFill>
                  <a:schemeClr val="accent1">
                    <a:lumMod val="50000"/>
                  </a:schemeClr>
                </a:solidFill>
              </a:rPr>
              <a:t>Conduct invasive plant pest surveys and provide taxonomic expertise to increase diagnostic capacity in support of agriculture crops, specialty crops, trade, and identified program surveys listed below under Survey Strategy.</a:t>
            </a:r>
          </a:p>
          <a:p>
            <a:pPr>
              <a:spcAft>
                <a:spcPts val="1800"/>
              </a:spcAft>
            </a:pPr>
            <a:r>
              <a:rPr lang="en-US" sz="2000" kern="1200">
                <a:solidFill>
                  <a:schemeClr val="accent1">
                    <a:lumMod val="50000"/>
                  </a:schemeClr>
                </a:solidFill>
                <a:effectLst/>
              </a:rPr>
              <a:t>Target multiple high-risk pathways across the United States to prevent invasive plant pest introductions and improve preparedness and response capabilities.</a:t>
            </a:r>
          </a:p>
        </p:txBody>
      </p:sp>
      <p:sp>
        <p:nvSpPr>
          <p:cNvPr id="6" name="Rectangle: Top Corners Rounded 5">
            <a:extLst>
              <a:ext uri="{FF2B5EF4-FFF2-40B4-BE49-F238E27FC236}">
                <a16:creationId xmlns:a16="http://schemas.microsoft.com/office/drawing/2014/main" id="{BDCFEDB7-C762-A5EC-35F6-65F1183CB3D9}"/>
              </a:ext>
              <a:ext uri="{C183D7F6-B498-43B3-948B-1728B52AA6E4}">
                <adec:decorative xmlns:adec="http://schemas.microsoft.com/office/drawing/2017/decorative" val="1"/>
              </a:ext>
            </a:extLst>
          </p:cNvPr>
          <p:cNvSpPr/>
          <p:nvPr/>
        </p:nvSpPr>
        <p:spPr>
          <a:xfrm>
            <a:off x="7766948" y="15184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6">
            <a:extLst>
              <a:ext uri="{FF2B5EF4-FFF2-40B4-BE49-F238E27FC236}">
                <a16:creationId xmlns:a16="http://schemas.microsoft.com/office/drawing/2014/main" id="{241F8C49-9458-EC99-A274-C50DFA4FDE85}"/>
              </a:ext>
              <a:ext uri="{C183D7F6-B498-43B3-948B-1728B52AA6E4}">
                <adec:decorative xmlns:adec="http://schemas.microsoft.com/office/drawing/2017/decorative" val="1"/>
              </a:ext>
            </a:extLst>
          </p:cNvPr>
          <p:cNvSpPr/>
          <p:nvPr/>
        </p:nvSpPr>
        <p:spPr>
          <a:xfrm flipV="1">
            <a:off x="7766948" y="36818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Thumbs up sign with solid fill">
            <a:extLst>
              <a:ext uri="{FF2B5EF4-FFF2-40B4-BE49-F238E27FC236}">
                <a16:creationId xmlns:a16="http://schemas.microsoft.com/office/drawing/2014/main" id="{E1707805-3655-503E-ADCD-F605F3B8F3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83444" y="1009241"/>
            <a:ext cx="914400" cy="914400"/>
          </a:xfrm>
          <a:prstGeom prst="rect">
            <a:avLst/>
          </a:prstGeom>
        </p:spPr>
      </p:pic>
      <p:sp>
        <p:nvSpPr>
          <p:cNvPr id="9" name="TextBox 8">
            <a:extLst>
              <a:ext uri="{FF2B5EF4-FFF2-40B4-BE49-F238E27FC236}">
                <a16:creationId xmlns:a16="http://schemas.microsoft.com/office/drawing/2014/main" id="{F2FBDF9C-F928-BD23-872A-C34937336592}"/>
              </a:ext>
            </a:extLst>
          </p:cNvPr>
          <p:cNvSpPr txBox="1"/>
          <p:nvPr/>
        </p:nvSpPr>
        <p:spPr>
          <a:xfrm>
            <a:off x="7869244" y="1710632"/>
            <a:ext cx="3515096" cy="4093428"/>
          </a:xfrm>
          <a:prstGeom prst="rect">
            <a:avLst/>
          </a:prstGeom>
          <a:noFill/>
        </p:spPr>
        <p:txBody>
          <a:bodyPr wrap="square" rtlCol="0">
            <a:spAutoFit/>
          </a:bodyPr>
          <a:lstStyle/>
          <a:p>
            <a:pPr algn="ctr"/>
            <a:r>
              <a:rPr lang="en-US" sz="2000" b="1"/>
              <a:t>Do</a:t>
            </a:r>
            <a:r>
              <a:rPr lang="en-US" sz="2000"/>
              <a:t> submit suggestions to conduct surveys for regulated pests that target multiple pathways, or that provide preliminary identification of samples.</a:t>
            </a:r>
          </a:p>
          <a:p>
            <a:pPr algn="ctr"/>
            <a:endParaRPr lang="en-US" sz="2000"/>
          </a:p>
          <a:p>
            <a:pPr algn="ctr"/>
            <a:r>
              <a:rPr lang="en-US" sz="2000"/>
              <a:t>Do </a:t>
            </a:r>
            <a:r>
              <a:rPr lang="en-US" sz="2000" b="1"/>
              <a:t>not</a:t>
            </a:r>
            <a:r>
              <a:rPr lang="en-US" sz="2000"/>
              <a:t> submit suggestions to produce job aids, to conduct outreach, or to conduct surveys that support research activities in G1S. </a:t>
            </a:r>
          </a:p>
          <a:p>
            <a:pPr algn="ctr"/>
            <a:endParaRPr lang="en-US" sz="2000"/>
          </a:p>
        </p:txBody>
      </p:sp>
      <p:pic>
        <p:nvPicPr>
          <p:cNvPr id="13" name="Graphic 12" descr="Thumbs Down with solid fill">
            <a:extLst>
              <a:ext uri="{FF2B5EF4-FFF2-40B4-BE49-F238E27FC236}">
                <a16:creationId xmlns:a16="http://schemas.microsoft.com/office/drawing/2014/main" id="{D1703007-2E61-B5CC-6818-AE1FDF9D0A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473261"/>
            <a:ext cx="914400" cy="914400"/>
          </a:xfrm>
          <a:prstGeom prst="rect">
            <a:avLst/>
          </a:prstGeom>
        </p:spPr>
      </p:pic>
      <p:sp>
        <p:nvSpPr>
          <p:cNvPr id="2" name="Slide Number Placeholder 1">
            <a:extLst>
              <a:ext uri="{FF2B5EF4-FFF2-40B4-BE49-F238E27FC236}">
                <a16:creationId xmlns:a16="http://schemas.microsoft.com/office/drawing/2014/main" id="{C21180BA-0B4A-7380-6934-CA8232E940D3}"/>
              </a:ext>
            </a:extLst>
          </p:cNvPr>
          <p:cNvSpPr>
            <a:spLocks noGrp="1"/>
          </p:cNvSpPr>
          <p:nvPr>
            <p:ph type="sldNum" sz="quarter" idx="12"/>
          </p:nvPr>
        </p:nvSpPr>
        <p:spPr/>
        <p:txBody>
          <a:bodyPr/>
          <a:lstStyle/>
          <a:p>
            <a:fld id="{5267E680-71FF-44DA-8726-CE9EC60570B4}" type="slidenum">
              <a:rPr lang="en-US" smtClean="0"/>
              <a:t>10</a:t>
            </a:fld>
            <a:endParaRPr lang="en-US"/>
          </a:p>
        </p:txBody>
      </p:sp>
    </p:spTree>
    <p:extLst>
      <p:ext uri="{BB962C8B-B14F-4D97-AF65-F5344CB8AC3E}">
        <p14:creationId xmlns:p14="http://schemas.microsoft.com/office/powerpoint/2010/main" val="2310257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3195EBC2-94C9-8F96-3364-55E31F86A801}"/>
              </a:ext>
            </a:extLst>
          </p:cNvPr>
          <p:cNvSpPr txBox="1">
            <a:spLocks/>
          </p:cNvSpPr>
          <p:nvPr/>
        </p:nvSpPr>
        <p:spPr>
          <a:xfrm>
            <a:off x="531761" y="1154609"/>
            <a:ext cx="6154047" cy="1493125"/>
          </a:xfrm>
          <a:prstGeom prst="rect">
            <a:avLst/>
          </a:prstGeom>
          <a:solidFill>
            <a:schemeClr val="accent1">
              <a:lumMod val="75000"/>
            </a:schemeClr>
          </a:solidFill>
          <a:effectLst/>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a:r>
              <a:rPr lang="en-US" dirty="0">
                <a:solidFill>
                  <a:schemeClr val="bg1"/>
                </a:solidFill>
              </a:rPr>
              <a:t>Targeting Domestic Inspection</a:t>
            </a:r>
          </a:p>
        </p:txBody>
      </p:sp>
      <p:sp>
        <p:nvSpPr>
          <p:cNvPr id="8" name="Title 7">
            <a:extLst>
              <a:ext uri="{FF2B5EF4-FFF2-40B4-BE49-F238E27FC236}">
                <a16:creationId xmlns:a16="http://schemas.microsoft.com/office/drawing/2014/main" id="{C6A044E8-BF50-EAFC-54C7-FF76C4E6862C}"/>
              </a:ext>
            </a:extLst>
          </p:cNvPr>
          <p:cNvSpPr>
            <a:spLocks noGrp="1"/>
          </p:cNvSpPr>
          <p:nvPr>
            <p:ph type="title" idx="4294967295"/>
          </p:nvPr>
        </p:nvSpPr>
        <p:spPr>
          <a:xfrm>
            <a:off x="953205" y="1218325"/>
            <a:ext cx="732893" cy="132343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chemeClr val="bg1"/>
                </a:solidFill>
                <a:effectLst>
                  <a:outerShdw blurRad="63500" dist="38100" dir="2700000" algn="tl" rotWithShape="0">
                    <a:schemeClr val="dk1">
                      <a:alpha val="40000"/>
                    </a:schemeClr>
                  </a:outerShdw>
                </a:effectLst>
                <a:uLnTx/>
                <a:uFillTx/>
                <a:latin typeface="+mn-lt"/>
                <a:ea typeface="+mn-ea"/>
                <a:cs typeface="+mn-cs"/>
              </a:rPr>
              <a:t>2</a:t>
            </a:r>
          </a:p>
        </p:txBody>
      </p:sp>
      <p:sp>
        <p:nvSpPr>
          <p:cNvPr id="7" name="TextBox 6">
            <a:extLst>
              <a:ext uri="{FF2B5EF4-FFF2-40B4-BE49-F238E27FC236}">
                <a16:creationId xmlns:a16="http://schemas.microsoft.com/office/drawing/2014/main" id="{8E7FB9EB-E1DE-FF44-1D07-781B5F60D032}"/>
              </a:ext>
            </a:extLst>
          </p:cNvPr>
          <p:cNvSpPr txBox="1"/>
          <p:nvPr/>
        </p:nvSpPr>
        <p:spPr>
          <a:xfrm>
            <a:off x="531761" y="3260646"/>
            <a:ext cx="6154046" cy="2708434"/>
          </a:xfrm>
          <a:prstGeom prst="rect">
            <a:avLst/>
          </a:prstGeom>
          <a:noFill/>
        </p:spPr>
        <p:txBody>
          <a:bodyPr wrap="square" lIns="91440" tIns="45720" rIns="91440" bIns="45720" rtlCol="0" anchor="t">
            <a:spAutoFit/>
          </a:bodyPr>
          <a:lstStyle/>
          <a:p>
            <a:pPr>
              <a:spcAft>
                <a:spcPts val="1800"/>
              </a:spcAft>
            </a:pPr>
            <a:r>
              <a:rPr lang="en-US" sz="2000" b="1" kern="1200">
                <a:solidFill>
                  <a:schemeClr val="accent1">
                    <a:lumMod val="50000"/>
                  </a:schemeClr>
                </a:solidFill>
                <a:effectLst/>
              </a:rPr>
              <a:t>Objectives:</a:t>
            </a:r>
            <a:endParaRPr lang="en-US" sz="2000" b="1">
              <a:solidFill>
                <a:schemeClr val="accent1">
                  <a:lumMod val="50000"/>
                </a:schemeClr>
              </a:solidFill>
            </a:endParaRPr>
          </a:p>
          <a:p>
            <a:r>
              <a:rPr lang="en-US" sz="2000">
                <a:solidFill>
                  <a:schemeClr val="accent1">
                    <a:lumMod val="50000"/>
                  </a:schemeClr>
                </a:solidFill>
                <a:effectLst/>
                <a:ea typeface="Times New Roman"/>
              </a:rPr>
              <a:t>Promote and expand inland inspections of high-risk </a:t>
            </a:r>
            <a:endParaRPr lang="en-US" sz="2000">
              <a:solidFill>
                <a:schemeClr val="accent1">
                  <a:lumMod val="50000"/>
                </a:schemeClr>
              </a:solidFill>
              <a:ea typeface="Times New Roman"/>
            </a:endParaRPr>
          </a:p>
          <a:p>
            <a:pPr>
              <a:spcAft>
                <a:spcPts val="1800"/>
              </a:spcAft>
            </a:pPr>
            <a:r>
              <a:rPr lang="en-US" sz="2000">
                <a:solidFill>
                  <a:schemeClr val="accent1">
                    <a:lumMod val="50000"/>
                  </a:schemeClr>
                </a:solidFill>
                <a:effectLst/>
                <a:ea typeface="Times New Roman"/>
              </a:rPr>
              <a:t>pathways for regulated </a:t>
            </a:r>
            <a:r>
              <a:rPr lang="en-US" sz="2000">
                <a:solidFill>
                  <a:schemeClr val="accent1">
                    <a:lumMod val="50000"/>
                  </a:schemeClr>
                </a:solidFill>
                <a:ea typeface="Times New Roman"/>
              </a:rPr>
              <a:t>articles and</a:t>
            </a:r>
            <a:r>
              <a:rPr lang="en-US" sz="2000">
                <a:solidFill>
                  <a:schemeClr val="accent1">
                    <a:lumMod val="50000"/>
                  </a:schemeClr>
                </a:solidFill>
                <a:effectLst/>
                <a:ea typeface="Times New Roman"/>
              </a:rPr>
              <a:t> plant pest movement.</a:t>
            </a:r>
            <a:endParaRPr lang="en-US" sz="2000" kern="1200">
              <a:solidFill>
                <a:schemeClr val="accent1">
                  <a:lumMod val="50000"/>
                </a:schemeClr>
              </a:solidFill>
              <a:effectLst/>
            </a:endParaRPr>
          </a:p>
          <a:p>
            <a:r>
              <a:rPr lang="en-US" sz="2000" kern="1200">
                <a:solidFill>
                  <a:schemeClr val="accent1">
                    <a:lumMod val="50000"/>
                  </a:schemeClr>
                </a:solidFill>
                <a:effectLst/>
              </a:rPr>
              <a:t>Expand the use of canine teams for domestic inspection activities (</a:t>
            </a:r>
            <a:r>
              <a:rPr lang="en-US" sz="2000">
                <a:solidFill>
                  <a:schemeClr val="accent1">
                    <a:lumMod val="50000"/>
                  </a:schemeClr>
                </a:solidFill>
              </a:rPr>
              <a:t>excluding domestic</a:t>
            </a:r>
            <a:r>
              <a:rPr lang="en-US" sz="2000" kern="1200">
                <a:solidFill>
                  <a:schemeClr val="accent1">
                    <a:lumMod val="50000"/>
                  </a:schemeClr>
                </a:solidFill>
                <a:effectLst/>
              </a:rPr>
              <a:t> survey/detection activities).</a:t>
            </a:r>
          </a:p>
        </p:txBody>
      </p:sp>
      <p:sp>
        <p:nvSpPr>
          <p:cNvPr id="2" name="Rectangle: Top Corners Rounded 1">
            <a:extLst>
              <a:ext uri="{FF2B5EF4-FFF2-40B4-BE49-F238E27FC236}">
                <a16:creationId xmlns:a16="http://schemas.microsoft.com/office/drawing/2014/main" id="{3CFDAB54-9E8D-DBEB-21DF-71238944E60A}"/>
              </a:ext>
              <a:ext uri="{C183D7F6-B498-43B3-948B-1728B52AA6E4}">
                <adec:decorative xmlns:adec="http://schemas.microsoft.com/office/drawing/2017/decorative" val="1"/>
              </a:ext>
            </a:extLst>
          </p:cNvPr>
          <p:cNvSpPr/>
          <p:nvPr/>
        </p:nvSpPr>
        <p:spPr>
          <a:xfrm>
            <a:off x="7766948" y="15184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Top Corners Rounded 2">
            <a:extLst>
              <a:ext uri="{FF2B5EF4-FFF2-40B4-BE49-F238E27FC236}">
                <a16:creationId xmlns:a16="http://schemas.microsoft.com/office/drawing/2014/main" id="{28D855DD-DC97-8A91-1B30-EB6E0444B330}"/>
              </a:ext>
              <a:ext uri="{C183D7F6-B498-43B3-948B-1728B52AA6E4}">
                <adec:decorative xmlns:adec="http://schemas.microsoft.com/office/drawing/2017/decorative" val="1"/>
              </a:ext>
            </a:extLst>
          </p:cNvPr>
          <p:cNvSpPr/>
          <p:nvPr/>
        </p:nvSpPr>
        <p:spPr>
          <a:xfrm flipV="1">
            <a:off x="7766948" y="36818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humbs up sign with solid fill">
            <a:extLst>
              <a:ext uri="{FF2B5EF4-FFF2-40B4-BE49-F238E27FC236}">
                <a16:creationId xmlns:a16="http://schemas.microsoft.com/office/drawing/2014/main" id="{9BFB33F0-CDC2-FE6F-91C8-15C189CD50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886671"/>
            <a:ext cx="914400" cy="914400"/>
          </a:xfrm>
          <a:prstGeom prst="rect">
            <a:avLst/>
          </a:prstGeom>
        </p:spPr>
      </p:pic>
      <p:sp>
        <p:nvSpPr>
          <p:cNvPr id="19" name="TextBox 18">
            <a:extLst>
              <a:ext uri="{FF2B5EF4-FFF2-40B4-BE49-F238E27FC236}">
                <a16:creationId xmlns:a16="http://schemas.microsoft.com/office/drawing/2014/main" id="{87C0690F-A139-755E-5CDD-315420234933}"/>
              </a:ext>
            </a:extLst>
          </p:cNvPr>
          <p:cNvSpPr txBox="1"/>
          <p:nvPr/>
        </p:nvSpPr>
        <p:spPr>
          <a:xfrm>
            <a:off x="7933289" y="1882097"/>
            <a:ext cx="3284709" cy="1631216"/>
          </a:xfrm>
          <a:prstGeom prst="rect">
            <a:avLst/>
          </a:prstGeom>
          <a:noFill/>
        </p:spPr>
        <p:txBody>
          <a:bodyPr wrap="square" rtlCol="0">
            <a:spAutoFit/>
          </a:bodyPr>
          <a:lstStyle/>
          <a:p>
            <a:pPr algn="ctr"/>
            <a:r>
              <a:rPr lang="en-US" sz="2000" b="1"/>
              <a:t>Do</a:t>
            </a:r>
            <a:r>
              <a:rPr lang="en-US" sz="2000"/>
              <a:t> submit suggestions that aim to conduct inspections of moving articles or expand the use of canine inspection teams. </a:t>
            </a:r>
          </a:p>
        </p:txBody>
      </p:sp>
      <p:sp>
        <p:nvSpPr>
          <p:cNvPr id="21" name="TextBox 20">
            <a:extLst>
              <a:ext uri="{FF2B5EF4-FFF2-40B4-BE49-F238E27FC236}">
                <a16:creationId xmlns:a16="http://schemas.microsoft.com/office/drawing/2014/main" id="{7994E7AA-F2C1-F2B5-02BE-6DC1783702D1}"/>
              </a:ext>
            </a:extLst>
          </p:cNvPr>
          <p:cNvSpPr txBox="1"/>
          <p:nvPr/>
        </p:nvSpPr>
        <p:spPr>
          <a:xfrm>
            <a:off x="7933289" y="3795003"/>
            <a:ext cx="3300691" cy="1938992"/>
          </a:xfrm>
          <a:prstGeom prst="rect">
            <a:avLst/>
          </a:prstGeom>
          <a:noFill/>
        </p:spPr>
        <p:txBody>
          <a:bodyPr wrap="square" rtlCol="0">
            <a:spAutoFit/>
          </a:bodyPr>
          <a:lstStyle/>
          <a:p>
            <a:pPr algn="ctr"/>
            <a:r>
              <a:rPr lang="en-US" sz="2000"/>
              <a:t>Suggestions that use canine teams for domestic surveys or to conduct mitigation activities should be submitted to G1S and G6, respectively. </a:t>
            </a:r>
          </a:p>
        </p:txBody>
      </p:sp>
      <p:pic>
        <p:nvPicPr>
          <p:cNvPr id="10" name="Graphic 9" descr="Thumbs Down with solid fill">
            <a:extLst>
              <a:ext uri="{FF2B5EF4-FFF2-40B4-BE49-F238E27FC236}">
                <a16:creationId xmlns:a16="http://schemas.microsoft.com/office/drawing/2014/main" id="{205D8DA8-20CE-8110-5F27-195650FF17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473261"/>
            <a:ext cx="914400" cy="914400"/>
          </a:xfrm>
          <a:prstGeom prst="rect">
            <a:avLst/>
          </a:prstGeom>
        </p:spPr>
      </p:pic>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a:xfrm>
            <a:off x="9140679" y="6356350"/>
            <a:ext cx="2743200" cy="365125"/>
          </a:xfrm>
        </p:spPr>
        <p:txBody>
          <a:bodyPr/>
          <a:lstStyle/>
          <a:p>
            <a:fld id="{5267E680-71FF-44DA-8726-CE9EC60570B4}" type="slidenum">
              <a:rPr lang="en-US" smtClean="0"/>
              <a:t>11</a:t>
            </a:fld>
            <a:endParaRPr lang="en-US"/>
          </a:p>
        </p:txBody>
      </p:sp>
    </p:spTree>
    <p:extLst>
      <p:ext uri="{BB962C8B-B14F-4D97-AF65-F5344CB8AC3E}">
        <p14:creationId xmlns:p14="http://schemas.microsoft.com/office/powerpoint/2010/main" val="3540451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516F93B0-FE2A-6896-3C21-E4F7C623128B}"/>
              </a:ext>
            </a:extLst>
          </p:cNvPr>
          <p:cNvSpPr txBox="1">
            <a:spLocks noGrp="1"/>
          </p:cNvSpPr>
          <p:nvPr>
            <p:ph type="title" idx="4294967295"/>
          </p:nvPr>
        </p:nvSpPr>
        <p:spPr>
          <a:xfrm>
            <a:off x="531761" y="1154609"/>
            <a:ext cx="6154047"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Targeting Domestic Inspection (cont.)</a:t>
            </a:r>
          </a:p>
        </p:txBody>
      </p:sp>
      <p:sp>
        <p:nvSpPr>
          <p:cNvPr id="4" name="Rectangle 3">
            <a:extLst>
              <a:ext uri="{FF2B5EF4-FFF2-40B4-BE49-F238E27FC236}">
                <a16:creationId xmlns:a16="http://schemas.microsoft.com/office/drawing/2014/main" id="{1A6B10E0-8F74-1C4B-A3D4-7ED35F76DA5D}"/>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2</a:t>
            </a:r>
          </a:p>
        </p:txBody>
      </p:sp>
      <p:sp>
        <p:nvSpPr>
          <p:cNvPr id="11" name="TextBox 10">
            <a:extLst>
              <a:ext uri="{FF2B5EF4-FFF2-40B4-BE49-F238E27FC236}">
                <a16:creationId xmlns:a16="http://schemas.microsoft.com/office/drawing/2014/main" id="{12DEBA08-F697-1A3E-35E6-1429B6E284F0}"/>
              </a:ext>
            </a:extLst>
          </p:cNvPr>
          <p:cNvSpPr txBox="1"/>
          <p:nvPr/>
        </p:nvSpPr>
        <p:spPr>
          <a:xfrm>
            <a:off x="432315" y="3263196"/>
            <a:ext cx="6253493" cy="3093154"/>
          </a:xfrm>
          <a:prstGeom prst="rect">
            <a:avLst/>
          </a:prstGeom>
          <a:noFill/>
        </p:spPr>
        <p:txBody>
          <a:bodyPr wrap="square" rtlCol="0">
            <a:spAutoFit/>
          </a:bodyPr>
          <a:lstStyle/>
          <a:p>
            <a:pPr>
              <a:spcAft>
                <a:spcPts val="1800"/>
              </a:spcAft>
            </a:pPr>
            <a:r>
              <a:rPr lang="en-US" sz="2000" b="1">
                <a:solidFill>
                  <a:schemeClr val="accent1">
                    <a:lumMod val="50000"/>
                  </a:schemeClr>
                </a:solidFill>
              </a:rPr>
              <a:t>E-commerce:</a:t>
            </a:r>
          </a:p>
          <a:p>
            <a:pPr lvl="0">
              <a:defRPr/>
            </a:pPr>
            <a:r>
              <a:rPr lang="en-US" sz="2000"/>
              <a:t>E-commerce can represent a vulnerable pathway in the safeguarding continuum.</a:t>
            </a:r>
          </a:p>
          <a:p>
            <a:pPr marL="0" marR="0">
              <a:lnSpc>
                <a:spcPct val="100000"/>
              </a:lnSpc>
              <a:spcBef>
                <a:spcPts val="0"/>
              </a:spcBef>
              <a:spcAft>
                <a:spcPts val="0"/>
              </a:spcAft>
            </a:pPr>
            <a:endParaRPr lang="en-US" sz="2000">
              <a:solidFill>
                <a:schemeClr val="accent1">
                  <a:lumMod val="50000"/>
                </a:schemeClr>
              </a:solidFill>
              <a:effectLst/>
              <a:ea typeface="Times New Roman"/>
            </a:endParaRPr>
          </a:p>
          <a:p>
            <a:r>
              <a:rPr lang="en-US" sz="2000"/>
              <a:t>PPA funding may assist with initial development of new e-commerce regulatory programs. </a:t>
            </a:r>
          </a:p>
          <a:p>
            <a:endParaRPr lang="en-US" sz="2000">
              <a:solidFill>
                <a:schemeClr val="accent1">
                  <a:lumMod val="50000"/>
                </a:schemeClr>
              </a:solidFill>
              <a:effectLst/>
              <a:ea typeface="Times New Roman"/>
            </a:endParaRPr>
          </a:p>
          <a:p>
            <a:r>
              <a:rPr lang="en-US" sz="2000"/>
              <a:t>Include the long-term plan for continuing the program after the PPA funds end.</a:t>
            </a:r>
            <a:endParaRPr lang="en-US" sz="2000">
              <a:solidFill>
                <a:schemeClr val="accent1">
                  <a:lumMod val="50000"/>
                </a:schemeClr>
              </a:solidFill>
              <a:effectLst/>
              <a:ea typeface="Times New Roman"/>
            </a:endParaRPr>
          </a:p>
        </p:txBody>
      </p:sp>
      <p:grpSp>
        <p:nvGrpSpPr>
          <p:cNvPr id="10" name="Group 9" descr="Woman looking at a laptop computer screen containing a variety of succulent plants that are on sale. The woman has her credit card out and she seems intent on making an online purchase.">
            <a:extLst>
              <a:ext uri="{FF2B5EF4-FFF2-40B4-BE49-F238E27FC236}">
                <a16:creationId xmlns:a16="http://schemas.microsoft.com/office/drawing/2014/main" id="{11707CE3-0D9C-5DE8-CCF7-7DA089657815}"/>
              </a:ext>
            </a:extLst>
          </p:cNvPr>
          <p:cNvGrpSpPr/>
          <p:nvPr/>
        </p:nvGrpSpPr>
        <p:grpSpPr>
          <a:xfrm>
            <a:off x="7278739" y="1770380"/>
            <a:ext cx="4381500" cy="4357370"/>
            <a:chOff x="7612380" y="1998980"/>
            <a:chExt cx="4381500" cy="4357370"/>
          </a:xfrm>
        </p:grpSpPr>
        <p:sp>
          <p:nvSpPr>
            <p:cNvPr id="9" name="Rectangle 8">
              <a:extLst>
                <a:ext uri="{FF2B5EF4-FFF2-40B4-BE49-F238E27FC236}">
                  <a16:creationId xmlns:a16="http://schemas.microsoft.com/office/drawing/2014/main" id="{E5AB2D3C-889A-A2B6-C5BA-CB11EDEBA018}"/>
                </a:ext>
              </a:extLst>
            </p:cNvPr>
            <p:cNvSpPr/>
            <p:nvPr/>
          </p:nvSpPr>
          <p:spPr>
            <a:xfrm>
              <a:off x="7612380" y="2308860"/>
              <a:ext cx="4047859" cy="4047490"/>
            </a:xfrm>
            <a:prstGeom prst="rect">
              <a:avLst/>
            </a:prstGeom>
            <a:solidFill>
              <a:schemeClr val="tx1">
                <a:lumMod val="50000"/>
                <a:lumOff val="50000"/>
              </a:schemeClr>
            </a:solidFill>
            <a:ln>
              <a:solidFill>
                <a:schemeClr val="tx1">
                  <a:lumMod val="65000"/>
                  <a:lumOff val="35000"/>
                </a:schemeClr>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48F01CF-80EB-D983-10D5-4E8369708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1930" y="1998980"/>
              <a:ext cx="4171950" cy="4171950"/>
            </a:xfrm>
            <a:prstGeom prst="rect">
              <a:avLst/>
            </a:prstGeom>
          </p:spPr>
        </p:pic>
      </p:grpSp>
      <p:sp>
        <p:nvSpPr>
          <p:cNvPr id="2" name="Slide Number Placeholder 1">
            <a:extLst>
              <a:ext uri="{FF2B5EF4-FFF2-40B4-BE49-F238E27FC236}">
                <a16:creationId xmlns:a16="http://schemas.microsoft.com/office/drawing/2014/main" id="{E30460E4-2EB4-BFA0-2417-E8B69032F733}"/>
              </a:ext>
            </a:extLst>
          </p:cNvPr>
          <p:cNvSpPr>
            <a:spLocks noGrp="1"/>
          </p:cNvSpPr>
          <p:nvPr>
            <p:ph type="sldNum" sz="quarter" idx="12"/>
          </p:nvPr>
        </p:nvSpPr>
        <p:spPr/>
        <p:txBody>
          <a:bodyPr/>
          <a:lstStyle/>
          <a:p>
            <a:fld id="{5267E680-71FF-44DA-8726-CE9EC60570B4}" type="slidenum">
              <a:rPr lang="en-US" smtClean="0"/>
              <a:t>12</a:t>
            </a:fld>
            <a:endParaRPr lang="en-US"/>
          </a:p>
        </p:txBody>
      </p:sp>
    </p:spTree>
    <p:extLst>
      <p:ext uri="{BB962C8B-B14F-4D97-AF65-F5344CB8AC3E}">
        <p14:creationId xmlns:p14="http://schemas.microsoft.com/office/powerpoint/2010/main" val="3556036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91F7DCA0-79E4-69D3-43DA-E644B4CE0FBC}"/>
              </a:ext>
            </a:extLst>
          </p:cNvPr>
          <p:cNvSpPr txBox="1">
            <a:spLocks noGrp="1"/>
          </p:cNvSpPr>
          <p:nvPr>
            <p:ph type="title" idx="4294967295"/>
          </p:nvPr>
        </p:nvSpPr>
        <p:spPr>
          <a:xfrm>
            <a:off x="531761" y="1154609"/>
            <a:ext cx="7804718"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Enhance Pest Identification and Technology</a:t>
            </a:r>
          </a:p>
        </p:txBody>
      </p:sp>
      <p:sp>
        <p:nvSpPr>
          <p:cNvPr id="10" name="Rectangle 9">
            <a:extLst>
              <a:ext uri="{FF2B5EF4-FFF2-40B4-BE49-F238E27FC236}">
                <a16:creationId xmlns:a16="http://schemas.microsoft.com/office/drawing/2014/main" id="{E467E9E5-92D1-CDF3-15CD-A995CAC4B4E3}"/>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3</a:t>
            </a:r>
          </a:p>
        </p:txBody>
      </p:sp>
      <p:sp>
        <p:nvSpPr>
          <p:cNvPr id="6" name="TextBox 5">
            <a:extLst>
              <a:ext uri="{FF2B5EF4-FFF2-40B4-BE49-F238E27FC236}">
                <a16:creationId xmlns:a16="http://schemas.microsoft.com/office/drawing/2014/main" id="{3A78225A-F509-1FC7-D970-50210A2467CA}"/>
              </a:ext>
            </a:extLst>
          </p:cNvPr>
          <p:cNvSpPr txBox="1"/>
          <p:nvPr/>
        </p:nvSpPr>
        <p:spPr>
          <a:xfrm>
            <a:off x="531761" y="3056513"/>
            <a:ext cx="7804718" cy="3431709"/>
          </a:xfrm>
          <a:prstGeom prst="rect">
            <a:avLst/>
          </a:prstGeom>
          <a:noFill/>
          <a:ln>
            <a:noFill/>
          </a:ln>
        </p:spPr>
        <p:txBody>
          <a:bodyPr wrap="square" rtlCol="0">
            <a:spAutoFit/>
          </a:bodyPr>
          <a:lstStyle/>
          <a:p>
            <a:pPr>
              <a:spcAft>
                <a:spcPts val="1200"/>
              </a:spcAft>
            </a:pPr>
            <a:r>
              <a:rPr lang="en-US" b="1" kern="1200" dirty="0">
                <a:solidFill>
                  <a:schemeClr val="accent1">
                    <a:lumMod val="50000"/>
                  </a:schemeClr>
                </a:solidFill>
                <a:effectLst/>
              </a:rPr>
              <a:t>Objectives:</a:t>
            </a:r>
          </a:p>
          <a:p>
            <a:pPr>
              <a:spcAft>
                <a:spcPts val="1800"/>
              </a:spcAft>
            </a:pPr>
            <a:r>
              <a:rPr lang="en-US" kern="1200" dirty="0">
                <a:solidFill>
                  <a:schemeClr val="accent1">
                    <a:lumMod val="50000"/>
                  </a:schemeClr>
                </a:solidFill>
                <a:effectLst/>
              </a:rPr>
              <a:t>Develop/improve all aspects of early detection technologies and resources.</a:t>
            </a:r>
          </a:p>
          <a:p>
            <a:pPr marL="742950" lvl="1" indent="-285750">
              <a:spcAft>
                <a:spcPts val="1800"/>
              </a:spcAft>
              <a:buFont typeface="Arial" panose="020B0604020202020204" pitchFamily="34" charset="0"/>
              <a:buChar char="•"/>
            </a:pPr>
            <a:r>
              <a:rPr lang="en-US" dirty="0">
                <a:solidFill>
                  <a:schemeClr val="accent1">
                    <a:lumMod val="50000"/>
                  </a:schemeClr>
                </a:solidFill>
              </a:rPr>
              <a:t>Such as developing or improving survey methods, trap technologies, and lures or attractants</a:t>
            </a:r>
            <a:endParaRPr lang="en-US" kern="1200" dirty="0">
              <a:solidFill>
                <a:schemeClr val="accent1">
                  <a:lumMod val="50000"/>
                </a:schemeClr>
              </a:solidFill>
              <a:effectLst/>
            </a:endParaRPr>
          </a:p>
          <a:p>
            <a:pPr>
              <a:spcAft>
                <a:spcPts val="1800"/>
              </a:spcAft>
            </a:pPr>
            <a:r>
              <a:rPr lang="en-US" kern="1200" dirty="0">
                <a:solidFill>
                  <a:schemeClr val="accent1">
                    <a:lumMod val="50000"/>
                  </a:schemeClr>
                </a:solidFill>
                <a:effectLst/>
              </a:rPr>
              <a:t>Develop or improve diagnostic tests, identification resources, and taxonomic expertise for high priority plant pests.</a:t>
            </a:r>
            <a:endParaRPr lang="en-US" dirty="0">
              <a:solidFill>
                <a:schemeClr val="accent1">
                  <a:lumMod val="50000"/>
                </a:schemeClr>
              </a:solidFill>
            </a:endParaRPr>
          </a:p>
          <a:p>
            <a:pPr marL="742950" lvl="1" indent="-285750">
              <a:buFont typeface="Arial" panose="020B0604020202020204" pitchFamily="34" charset="0"/>
              <a:buChar char="•"/>
            </a:pPr>
            <a:r>
              <a:rPr lang="en-US" dirty="0">
                <a:solidFill>
                  <a:schemeClr val="accent1">
                    <a:lumMod val="50000"/>
                  </a:schemeClr>
                </a:solidFill>
              </a:rPr>
              <a:t>Such as developing, validating, or improving diagnostic methods, including molecular-based assays and other technologies, to detect and/or identify plant pests</a:t>
            </a:r>
            <a:r>
              <a:rPr lang="en-US" kern="1200" dirty="0">
                <a:solidFill>
                  <a:schemeClr val="accent1">
                    <a:lumMod val="50000"/>
                  </a:schemeClr>
                </a:solidFill>
                <a:effectLst/>
              </a:rPr>
              <a:t>. </a:t>
            </a:r>
          </a:p>
        </p:txBody>
      </p:sp>
      <p:sp>
        <p:nvSpPr>
          <p:cNvPr id="3" name="Rectangle: Top Corners Rounded 2">
            <a:extLst>
              <a:ext uri="{FF2B5EF4-FFF2-40B4-BE49-F238E27FC236}">
                <a16:creationId xmlns:a16="http://schemas.microsoft.com/office/drawing/2014/main" id="{42C979D1-7549-2B07-1B00-2B25D150E6E1}"/>
              </a:ext>
              <a:ext uri="{C183D7F6-B498-43B3-948B-1728B52AA6E4}">
                <adec:decorative xmlns:adec="http://schemas.microsoft.com/office/drawing/2017/decorative" val="1"/>
              </a:ext>
            </a:extLst>
          </p:cNvPr>
          <p:cNvSpPr/>
          <p:nvPr/>
        </p:nvSpPr>
        <p:spPr>
          <a:xfrm>
            <a:off x="8757923" y="1322185"/>
            <a:ext cx="3281680" cy="2294775"/>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3">
            <a:extLst>
              <a:ext uri="{FF2B5EF4-FFF2-40B4-BE49-F238E27FC236}">
                <a16:creationId xmlns:a16="http://schemas.microsoft.com/office/drawing/2014/main" id="{30C7D169-1ECE-5F6D-2605-769A8291053D}"/>
              </a:ext>
              <a:ext uri="{C183D7F6-B498-43B3-948B-1728B52AA6E4}">
                <adec:decorative xmlns:adec="http://schemas.microsoft.com/office/drawing/2017/decorative" val="1"/>
              </a:ext>
            </a:extLst>
          </p:cNvPr>
          <p:cNvSpPr/>
          <p:nvPr/>
        </p:nvSpPr>
        <p:spPr>
          <a:xfrm flipV="1">
            <a:off x="8757923" y="3603504"/>
            <a:ext cx="3281680" cy="2294776"/>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Thumbs up sign with solid fill">
            <a:extLst>
              <a:ext uri="{FF2B5EF4-FFF2-40B4-BE49-F238E27FC236}">
                <a16:creationId xmlns:a16="http://schemas.microsoft.com/office/drawing/2014/main" id="{3A5D9517-C189-1A98-BBFE-5FCF0DE418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34375" y="813868"/>
            <a:ext cx="914400" cy="914400"/>
          </a:xfrm>
          <a:prstGeom prst="rect">
            <a:avLst/>
          </a:prstGeom>
        </p:spPr>
      </p:pic>
      <p:sp>
        <p:nvSpPr>
          <p:cNvPr id="22" name="TextBox 21">
            <a:extLst>
              <a:ext uri="{FF2B5EF4-FFF2-40B4-BE49-F238E27FC236}">
                <a16:creationId xmlns:a16="http://schemas.microsoft.com/office/drawing/2014/main" id="{2AC58087-DEB6-AB38-C32D-E4C443115641}"/>
              </a:ext>
            </a:extLst>
          </p:cNvPr>
          <p:cNvSpPr txBox="1"/>
          <p:nvPr/>
        </p:nvSpPr>
        <p:spPr>
          <a:xfrm>
            <a:off x="8883412" y="1596505"/>
            <a:ext cx="2974534" cy="4401205"/>
          </a:xfrm>
          <a:prstGeom prst="rect">
            <a:avLst/>
          </a:prstGeom>
          <a:noFill/>
        </p:spPr>
        <p:txBody>
          <a:bodyPr wrap="square" rtlCol="0">
            <a:spAutoFit/>
          </a:bodyPr>
          <a:lstStyle/>
          <a:p>
            <a:pPr algn="ctr"/>
            <a:r>
              <a:rPr lang="en-US" sz="2000" b="1" dirty="0"/>
              <a:t>Do</a:t>
            </a:r>
            <a:r>
              <a:rPr lang="en-US" sz="2000" dirty="0"/>
              <a:t> submit suggestions that aim to improve survey technologies and tools or develop diagnostic tests or identification resources.</a:t>
            </a:r>
          </a:p>
          <a:p>
            <a:pPr algn="ctr"/>
            <a:endParaRPr lang="en-US" sz="2000" dirty="0"/>
          </a:p>
          <a:p>
            <a:pPr algn="ctr"/>
            <a:r>
              <a:rPr lang="en-US" sz="2000" dirty="0"/>
              <a:t>Do </a:t>
            </a:r>
            <a:r>
              <a:rPr lang="en-US" sz="2000" b="1" dirty="0"/>
              <a:t>not</a:t>
            </a:r>
            <a:r>
              <a:rPr lang="en-US" sz="2000" dirty="0"/>
              <a:t> submit suggestions that aim to utilize canine detection teams or support nursery certification programs to G3. </a:t>
            </a:r>
          </a:p>
          <a:p>
            <a:pPr algn="ctr"/>
            <a:endParaRPr lang="en-US" sz="2000" dirty="0"/>
          </a:p>
        </p:txBody>
      </p:sp>
      <p:pic>
        <p:nvPicPr>
          <p:cNvPr id="7" name="Graphic 6" descr="Thumbs Down with solid fill">
            <a:extLst>
              <a:ext uri="{FF2B5EF4-FFF2-40B4-BE49-F238E27FC236}">
                <a16:creationId xmlns:a16="http://schemas.microsoft.com/office/drawing/2014/main" id="{D68D48CD-ADC4-B907-346D-4782944D4B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70532" y="5473261"/>
            <a:ext cx="914400" cy="914400"/>
          </a:xfrm>
          <a:prstGeom prst="rect">
            <a:avLst/>
          </a:prstGeom>
        </p:spPr>
      </p:pic>
      <p:sp>
        <p:nvSpPr>
          <p:cNvPr id="2" name="Slide Number Placeholder 1">
            <a:extLst>
              <a:ext uri="{FF2B5EF4-FFF2-40B4-BE49-F238E27FC236}">
                <a16:creationId xmlns:a16="http://schemas.microsoft.com/office/drawing/2014/main" id="{C8420B49-2337-5438-EB08-187466E8FC66}"/>
              </a:ext>
            </a:extLst>
          </p:cNvPr>
          <p:cNvSpPr>
            <a:spLocks noGrp="1"/>
          </p:cNvSpPr>
          <p:nvPr>
            <p:ph type="sldNum" sz="quarter" idx="12"/>
          </p:nvPr>
        </p:nvSpPr>
        <p:spPr/>
        <p:txBody>
          <a:bodyPr/>
          <a:lstStyle/>
          <a:p>
            <a:fld id="{5267E680-71FF-44DA-8726-CE9EC60570B4}" type="slidenum">
              <a:rPr lang="en-US" smtClean="0"/>
              <a:t>13</a:t>
            </a:fld>
            <a:endParaRPr lang="en-US"/>
          </a:p>
        </p:txBody>
      </p:sp>
    </p:spTree>
    <p:extLst>
      <p:ext uri="{BB962C8B-B14F-4D97-AF65-F5344CB8AC3E}">
        <p14:creationId xmlns:p14="http://schemas.microsoft.com/office/powerpoint/2010/main" val="4150539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E3BB0132-D613-1C69-6AB8-1DB2022FE80E}"/>
              </a:ext>
            </a:extLst>
          </p:cNvPr>
          <p:cNvSpPr txBox="1">
            <a:spLocks noGrp="1"/>
          </p:cNvSpPr>
          <p:nvPr>
            <p:ph type="title" idx="4294967295"/>
          </p:nvPr>
        </p:nvSpPr>
        <p:spPr>
          <a:xfrm>
            <a:off x="531760" y="1154609"/>
            <a:ext cx="6664687"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Safeguard Nursery Production</a:t>
            </a:r>
          </a:p>
        </p:txBody>
      </p:sp>
      <p:sp>
        <p:nvSpPr>
          <p:cNvPr id="10" name="Rectangle 9">
            <a:extLst>
              <a:ext uri="{FF2B5EF4-FFF2-40B4-BE49-F238E27FC236}">
                <a16:creationId xmlns:a16="http://schemas.microsoft.com/office/drawing/2014/main" id="{3F76D600-BFCB-8547-BE73-C9DC9F231D14}"/>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4</a:t>
            </a:r>
          </a:p>
        </p:txBody>
      </p:sp>
      <p:sp>
        <p:nvSpPr>
          <p:cNvPr id="7" name="TextBox 6">
            <a:extLst>
              <a:ext uri="{FF2B5EF4-FFF2-40B4-BE49-F238E27FC236}">
                <a16:creationId xmlns:a16="http://schemas.microsoft.com/office/drawing/2014/main" id="{CE42E7CB-5A4C-5429-6DD9-4AB945155323}"/>
              </a:ext>
            </a:extLst>
          </p:cNvPr>
          <p:cNvSpPr txBox="1"/>
          <p:nvPr/>
        </p:nvSpPr>
        <p:spPr>
          <a:xfrm>
            <a:off x="531760" y="2904027"/>
            <a:ext cx="6664687" cy="3093154"/>
          </a:xfrm>
          <a:prstGeom prst="rect">
            <a:avLst/>
          </a:prstGeom>
          <a:noFill/>
        </p:spPr>
        <p:txBody>
          <a:bodyPr wrap="square" rtlCol="0">
            <a:spAutoFit/>
          </a:bodyPr>
          <a:lstStyle/>
          <a:p>
            <a:pPr>
              <a:spcAft>
                <a:spcPts val="1800"/>
              </a:spcAft>
            </a:pPr>
            <a:r>
              <a:rPr lang="en-US" sz="2000" b="1" kern="1200">
                <a:solidFill>
                  <a:schemeClr val="accent1">
                    <a:lumMod val="50000"/>
                  </a:schemeClr>
                </a:solidFill>
                <a:effectLst/>
              </a:rPr>
              <a:t>Objectives:</a:t>
            </a:r>
            <a:endParaRPr lang="en-US" sz="2000" b="1">
              <a:solidFill>
                <a:schemeClr val="accent1">
                  <a:lumMod val="50000"/>
                </a:schemeClr>
              </a:solidFill>
            </a:endParaRPr>
          </a:p>
          <a:p>
            <a:pPr marL="0" marR="0">
              <a:lnSpc>
                <a:spcPct val="100000"/>
              </a:lnSpc>
              <a:spcBef>
                <a:spcPts val="0"/>
              </a:spcBef>
              <a:spcAft>
                <a:spcPts val="0"/>
              </a:spcAft>
            </a:pPr>
            <a:r>
              <a:rPr lang="en-US" sz="2000">
                <a:solidFill>
                  <a:schemeClr val="accent1">
                    <a:lumMod val="50000"/>
                  </a:schemeClr>
                </a:solidFill>
                <a:effectLst/>
                <a:ea typeface="Times New Roman"/>
              </a:rPr>
              <a:t>Develop science-based best management practices (BMPs) and risk mitigation practices to exclude, contain, and/or control regulated pests from the nursery production chain.</a:t>
            </a:r>
          </a:p>
          <a:p>
            <a:pPr marL="0" marR="0">
              <a:lnSpc>
                <a:spcPct val="100000"/>
              </a:lnSpc>
              <a:spcBef>
                <a:spcPts val="0"/>
              </a:spcBef>
              <a:spcAft>
                <a:spcPts val="0"/>
              </a:spcAft>
            </a:pPr>
            <a:endParaRPr lang="en-US" sz="2000">
              <a:solidFill>
                <a:schemeClr val="accent1">
                  <a:lumMod val="50000"/>
                </a:schemeClr>
              </a:solidFill>
              <a:effectLst/>
              <a:ea typeface="Times New Roman"/>
            </a:endParaRPr>
          </a:p>
          <a:p>
            <a:pPr marL="0" marR="0">
              <a:lnSpc>
                <a:spcPct val="100000"/>
              </a:lnSpc>
              <a:spcBef>
                <a:spcPts val="0"/>
              </a:spcBef>
              <a:spcAft>
                <a:spcPts val="0"/>
              </a:spcAft>
            </a:pPr>
            <a:r>
              <a:rPr lang="en-US" sz="2000">
                <a:solidFill>
                  <a:schemeClr val="accent1">
                    <a:lumMod val="50000"/>
                  </a:schemeClr>
                </a:solidFill>
                <a:effectLst/>
                <a:ea typeface="Times New Roman"/>
              </a:rPr>
              <a:t>Support development or improvement of nursery certification programs, including the harmonization of different certification programs (both inter- and intra-state). </a:t>
            </a:r>
          </a:p>
        </p:txBody>
      </p:sp>
      <p:sp>
        <p:nvSpPr>
          <p:cNvPr id="2" name="Rectangle: Top Corners Rounded 1">
            <a:extLst>
              <a:ext uri="{FF2B5EF4-FFF2-40B4-BE49-F238E27FC236}">
                <a16:creationId xmlns:a16="http://schemas.microsoft.com/office/drawing/2014/main" id="{4401A7EC-386E-49A8-585A-EF927B31CB97}"/>
              </a:ext>
              <a:ext uri="{C183D7F6-B498-43B3-948B-1728B52AA6E4}">
                <adec:decorative xmlns:adec="http://schemas.microsoft.com/office/drawing/2017/decorative" val="1"/>
              </a:ext>
            </a:extLst>
          </p:cNvPr>
          <p:cNvSpPr/>
          <p:nvPr/>
        </p:nvSpPr>
        <p:spPr>
          <a:xfrm>
            <a:off x="7766948" y="15184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Top Corners Rounded 2">
            <a:extLst>
              <a:ext uri="{FF2B5EF4-FFF2-40B4-BE49-F238E27FC236}">
                <a16:creationId xmlns:a16="http://schemas.microsoft.com/office/drawing/2014/main" id="{44D0F02D-9647-0D0A-5E29-1C85AF506BBD}"/>
              </a:ext>
              <a:ext uri="{C183D7F6-B498-43B3-948B-1728B52AA6E4}">
                <adec:decorative xmlns:adec="http://schemas.microsoft.com/office/drawing/2017/decorative" val="1"/>
              </a:ext>
            </a:extLst>
          </p:cNvPr>
          <p:cNvSpPr/>
          <p:nvPr/>
        </p:nvSpPr>
        <p:spPr>
          <a:xfrm flipV="1">
            <a:off x="7766948" y="36818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Thumbs up sign with solid fill">
            <a:extLst>
              <a:ext uri="{FF2B5EF4-FFF2-40B4-BE49-F238E27FC236}">
                <a16:creationId xmlns:a16="http://schemas.microsoft.com/office/drawing/2014/main" id="{4F5624CD-8C1B-294C-DE1A-938B318BFB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886671"/>
            <a:ext cx="914400" cy="914400"/>
          </a:xfrm>
          <a:prstGeom prst="rect">
            <a:avLst/>
          </a:prstGeom>
        </p:spPr>
      </p:pic>
      <p:sp>
        <p:nvSpPr>
          <p:cNvPr id="15" name="TextBox 14">
            <a:extLst>
              <a:ext uri="{FF2B5EF4-FFF2-40B4-BE49-F238E27FC236}">
                <a16:creationId xmlns:a16="http://schemas.microsoft.com/office/drawing/2014/main" id="{4B82E897-17D9-0AEA-57F7-B2DA13DE50D5}"/>
              </a:ext>
            </a:extLst>
          </p:cNvPr>
          <p:cNvSpPr txBox="1"/>
          <p:nvPr/>
        </p:nvSpPr>
        <p:spPr>
          <a:xfrm>
            <a:off x="8106612" y="1801071"/>
            <a:ext cx="2938063" cy="1631216"/>
          </a:xfrm>
          <a:prstGeom prst="rect">
            <a:avLst/>
          </a:prstGeom>
          <a:noFill/>
        </p:spPr>
        <p:txBody>
          <a:bodyPr wrap="square" rtlCol="0">
            <a:spAutoFit/>
          </a:bodyPr>
          <a:lstStyle/>
          <a:p>
            <a:pPr algn="ctr"/>
            <a:r>
              <a:rPr lang="en-US" sz="2000" b="1"/>
              <a:t>Do</a:t>
            </a:r>
            <a:r>
              <a:rPr lang="en-US" sz="2000"/>
              <a:t> submit suggestions that aim to develop and integrate BMPs in nurseries or improve certification programs.</a:t>
            </a:r>
          </a:p>
        </p:txBody>
      </p:sp>
      <p:sp>
        <p:nvSpPr>
          <p:cNvPr id="16" name="TextBox 15">
            <a:extLst>
              <a:ext uri="{FF2B5EF4-FFF2-40B4-BE49-F238E27FC236}">
                <a16:creationId xmlns:a16="http://schemas.microsoft.com/office/drawing/2014/main" id="{4D78B3AE-1523-ECE6-C44E-246529F08F5D}"/>
              </a:ext>
            </a:extLst>
          </p:cNvPr>
          <p:cNvSpPr txBox="1"/>
          <p:nvPr/>
        </p:nvSpPr>
        <p:spPr>
          <a:xfrm>
            <a:off x="7935859" y="3724560"/>
            <a:ext cx="3279568" cy="2246769"/>
          </a:xfrm>
          <a:prstGeom prst="rect">
            <a:avLst/>
          </a:prstGeom>
          <a:noFill/>
        </p:spPr>
        <p:txBody>
          <a:bodyPr wrap="square" rtlCol="0">
            <a:spAutoFit/>
          </a:bodyPr>
          <a:lstStyle/>
          <a:p>
            <a:pPr algn="ctr"/>
            <a:r>
              <a:rPr lang="en-US" sz="2000"/>
              <a:t>Suggestions that focus on tools for early detection should be submitted to G3. Suggestion focused on outreach should be submitted to G5</a:t>
            </a:r>
          </a:p>
          <a:p>
            <a:pPr algn="ctr"/>
            <a:endParaRPr lang="en-US" sz="2000"/>
          </a:p>
        </p:txBody>
      </p:sp>
      <p:pic>
        <p:nvPicPr>
          <p:cNvPr id="6" name="Graphic 5" descr="Thumbs Down with solid fill">
            <a:extLst>
              <a:ext uri="{FF2B5EF4-FFF2-40B4-BE49-F238E27FC236}">
                <a16:creationId xmlns:a16="http://schemas.microsoft.com/office/drawing/2014/main" id="{3C08ADBE-ABD0-27B0-8474-C0E2165B98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473261"/>
            <a:ext cx="914400" cy="914400"/>
          </a:xfrm>
          <a:prstGeom prst="rect">
            <a:avLst/>
          </a:prstGeom>
        </p:spPr>
      </p:pic>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p:txBody>
          <a:bodyPr/>
          <a:lstStyle/>
          <a:p>
            <a:fld id="{5267E680-71FF-44DA-8726-CE9EC60570B4}" type="slidenum">
              <a:rPr lang="en-US" smtClean="0"/>
              <a:t>14</a:t>
            </a:fld>
            <a:endParaRPr lang="en-US"/>
          </a:p>
        </p:txBody>
      </p:sp>
    </p:spTree>
    <p:extLst>
      <p:ext uri="{BB962C8B-B14F-4D97-AF65-F5344CB8AC3E}">
        <p14:creationId xmlns:p14="http://schemas.microsoft.com/office/powerpoint/2010/main" val="1592948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C40F7FE7-CB40-EDA5-DBE5-156A00DAF9DF}"/>
              </a:ext>
            </a:extLst>
          </p:cNvPr>
          <p:cNvSpPr txBox="1">
            <a:spLocks noGrp="1"/>
          </p:cNvSpPr>
          <p:nvPr>
            <p:ph type="title" idx="4294967295"/>
          </p:nvPr>
        </p:nvSpPr>
        <p:spPr>
          <a:xfrm>
            <a:off x="531760" y="1154609"/>
            <a:ext cx="6165923"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Conduct Outreach and Education</a:t>
            </a:r>
          </a:p>
        </p:txBody>
      </p:sp>
      <p:sp>
        <p:nvSpPr>
          <p:cNvPr id="7" name="Rectangle 6">
            <a:extLst>
              <a:ext uri="{FF2B5EF4-FFF2-40B4-BE49-F238E27FC236}">
                <a16:creationId xmlns:a16="http://schemas.microsoft.com/office/drawing/2014/main" id="{5E6A06B4-CC99-CF45-8EC8-68A90599992F}"/>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5</a:t>
            </a:r>
          </a:p>
        </p:txBody>
      </p:sp>
      <p:sp>
        <p:nvSpPr>
          <p:cNvPr id="8" name="TextBox 7">
            <a:extLst>
              <a:ext uri="{FF2B5EF4-FFF2-40B4-BE49-F238E27FC236}">
                <a16:creationId xmlns:a16="http://schemas.microsoft.com/office/drawing/2014/main" id="{2343BC03-2A14-5DFC-34D9-3BFF16BAF573}"/>
              </a:ext>
            </a:extLst>
          </p:cNvPr>
          <p:cNvSpPr txBox="1"/>
          <p:nvPr/>
        </p:nvSpPr>
        <p:spPr>
          <a:xfrm>
            <a:off x="591197" y="2928202"/>
            <a:ext cx="6106486" cy="3785652"/>
          </a:xfrm>
          <a:prstGeom prst="rect">
            <a:avLst/>
          </a:prstGeom>
          <a:noFill/>
          <a:ln>
            <a:noFill/>
          </a:ln>
        </p:spPr>
        <p:txBody>
          <a:bodyPr wrap="square" rtlCol="0">
            <a:spAutoFit/>
          </a:bodyPr>
          <a:lstStyle/>
          <a:p>
            <a:pPr>
              <a:spcAft>
                <a:spcPts val="1200"/>
              </a:spcAft>
            </a:pPr>
            <a:r>
              <a:rPr lang="en-US" sz="2000" b="1" kern="1200">
                <a:solidFill>
                  <a:schemeClr val="accent1">
                    <a:lumMod val="50000"/>
                  </a:schemeClr>
                </a:solidFill>
                <a:effectLst/>
              </a:rPr>
              <a:t>Objectives:</a:t>
            </a:r>
          </a:p>
          <a:p>
            <a:pPr>
              <a:spcAft>
                <a:spcPts val="1800"/>
              </a:spcAft>
            </a:pPr>
            <a:r>
              <a:rPr lang="en-US" sz="2000" kern="1200">
                <a:solidFill>
                  <a:schemeClr val="accent1">
                    <a:lumMod val="50000"/>
                  </a:schemeClr>
                </a:solidFill>
                <a:effectLst/>
              </a:rPr>
              <a:t>Provide education and encourage behaviors that enhance safeguarding activities. </a:t>
            </a:r>
          </a:p>
          <a:p>
            <a:pPr>
              <a:spcAft>
                <a:spcPts val="1800"/>
              </a:spcAft>
            </a:pPr>
            <a:r>
              <a:rPr lang="en-US" sz="2000" kern="1200">
                <a:solidFill>
                  <a:schemeClr val="accent1">
                    <a:lumMod val="50000"/>
                  </a:schemeClr>
                </a:solidFill>
                <a:effectLst/>
              </a:rPr>
              <a:t>Increase the number of people actively looking for and reporting high-consequence plant pests at vulnerable points along high-risk pathways.</a:t>
            </a:r>
          </a:p>
          <a:p>
            <a:r>
              <a:rPr lang="en-US" sz="2000" kern="1200">
                <a:solidFill>
                  <a:schemeClr val="accent1">
                    <a:lumMod val="50000"/>
                  </a:schemeClr>
                </a:solidFill>
                <a:effectLst/>
              </a:rPr>
              <a:t>Increase public awareness and support for high priority plant pest and disease</a:t>
            </a:r>
          </a:p>
          <a:p>
            <a:r>
              <a:rPr lang="en-US" sz="2000" kern="1200">
                <a:solidFill>
                  <a:schemeClr val="accent1">
                    <a:lumMod val="50000"/>
                  </a:schemeClr>
                </a:solidFill>
                <a:effectLst/>
              </a:rPr>
              <a:t>eradication programs and acceptance of control efforts.</a:t>
            </a:r>
          </a:p>
        </p:txBody>
      </p:sp>
      <p:sp>
        <p:nvSpPr>
          <p:cNvPr id="3" name="Rectangle: Top Corners Rounded 2">
            <a:extLst>
              <a:ext uri="{FF2B5EF4-FFF2-40B4-BE49-F238E27FC236}">
                <a16:creationId xmlns:a16="http://schemas.microsoft.com/office/drawing/2014/main" id="{6D39381B-62EE-E934-912F-C1404F173F13}"/>
              </a:ext>
              <a:ext uri="{C183D7F6-B498-43B3-948B-1728B52AA6E4}">
                <adec:decorative xmlns:adec="http://schemas.microsoft.com/office/drawing/2017/decorative" val="1"/>
              </a:ext>
            </a:extLst>
          </p:cNvPr>
          <p:cNvSpPr/>
          <p:nvPr/>
        </p:nvSpPr>
        <p:spPr>
          <a:xfrm>
            <a:off x="7766948" y="15184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3">
            <a:extLst>
              <a:ext uri="{FF2B5EF4-FFF2-40B4-BE49-F238E27FC236}">
                <a16:creationId xmlns:a16="http://schemas.microsoft.com/office/drawing/2014/main" id="{180C6D4C-3ED6-209A-586D-526B243715FD}"/>
              </a:ext>
              <a:ext uri="{C183D7F6-B498-43B3-948B-1728B52AA6E4}">
                <adec:decorative xmlns:adec="http://schemas.microsoft.com/office/drawing/2017/decorative" val="1"/>
              </a:ext>
            </a:extLst>
          </p:cNvPr>
          <p:cNvSpPr/>
          <p:nvPr/>
        </p:nvSpPr>
        <p:spPr>
          <a:xfrm flipV="1">
            <a:off x="7766948" y="36818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humbs up sign with solid fill">
            <a:extLst>
              <a:ext uri="{FF2B5EF4-FFF2-40B4-BE49-F238E27FC236}">
                <a16:creationId xmlns:a16="http://schemas.microsoft.com/office/drawing/2014/main" id="{C1615EC7-724E-179B-F645-AACFF7EBA4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886671"/>
            <a:ext cx="914400" cy="914400"/>
          </a:xfrm>
          <a:prstGeom prst="rect">
            <a:avLst/>
          </a:prstGeom>
        </p:spPr>
      </p:pic>
      <p:sp>
        <p:nvSpPr>
          <p:cNvPr id="19" name="TextBox 18">
            <a:extLst>
              <a:ext uri="{FF2B5EF4-FFF2-40B4-BE49-F238E27FC236}">
                <a16:creationId xmlns:a16="http://schemas.microsoft.com/office/drawing/2014/main" id="{38C081A2-5C8B-3BF2-3BBE-CB09854B7C8E}"/>
              </a:ext>
            </a:extLst>
          </p:cNvPr>
          <p:cNvSpPr txBox="1"/>
          <p:nvPr/>
        </p:nvSpPr>
        <p:spPr>
          <a:xfrm>
            <a:off x="8204044" y="1877901"/>
            <a:ext cx="2743200" cy="4093428"/>
          </a:xfrm>
          <a:prstGeom prst="rect">
            <a:avLst/>
          </a:prstGeom>
          <a:noFill/>
        </p:spPr>
        <p:txBody>
          <a:bodyPr wrap="square" rtlCol="0">
            <a:spAutoFit/>
          </a:bodyPr>
          <a:lstStyle/>
          <a:p>
            <a:pPr algn="ctr"/>
            <a:r>
              <a:rPr lang="en-US" sz="2000" b="1"/>
              <a:t>Do</a:t>
            </a:r>
            <a:r>
              <a:rPr lang="en-US" sz="2000"/>
              <a:t> submit suggestions that aim to increase awareness of plant pest issues in target groups.</a:t>
            </a:r>
          </a:p>
          <a:p>
            <a:pPr algn="ctr"/>
            <a:endParaRPr lang="en-US" sz="2000"/>
          </a:p>
          <a:p>
            <a:pPr algn="ctr"/>
            <a:r>
              <a:rPr lang="en-US" sz="2000"/>
              <a:t>Do </a:t>
            </a:r>
            <a:r>
              <a:rPr lang="en-US" sz="2000" b="1"/>
              <a:t>not</a:t>
            </a:r>
            <a:r>
              <a:rPr lang="en-US" sz="2000"/>
              <a:t> submit suggestions that aim to collect, track, or report invasive species, fund career development, or conduct surveys to G5. </a:t>
            </a:r>
          </a:p>
          <a:p>
            <a:pPr algn="ctr"/>
            <a:endParaRPr lang="en-US" sz="2000"/>
          </a:p>
        </p:txBody>
      </p:sp>
      <p:pic>
        <p:nvPicPr>
          <p:cNvPr id="9" name="Graphic 8" descr="Thumbs Down with solid fill">
            <a:extLst>
              <a:ext uri="{FF2B5EF4-FFF2-40B4-BE49-F238E27FC236}">
                <a16:creationId xmlns:a16="http://schemas.microsoft.com/office/drawing/2014/main" id="{CCB36324-7AAF-BEE6-4D55-4C36C523B7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1638" y="5590959"/>
            <a:ext cx="914400" cy="914400"/>
          </a:xfrm>
          <a:prstGeom prst="rect">
            <a:avLst/>
          </a:prstGeom>
        </p:spPr>
      </p:pic>
      <p:sp>
        <p:nvSpPr>
          <p:cNvPr id="2" name="Slide Number Placeholder 1">
            <a:extLst>
              <a:ext uri="{FF2B5EF4-FFF2-40B4-BE49-F238E27FC236}">
                <a16:creationId xmlns:a16="http://schemas.microsoft.com/office/drawing/2014/main" id="{809329D2-BF56-9F64-C798-80A7539EE1CC}"/>
              </a:ext>
            </a:extLst>
          </p:cNvPr>
          <p:cNvSpPr>
            <a:spLocks noGrp="1"/>
          </p:cNvSpPr>
          <p:nvPr>
            <p:ph type="sldNum" sz="quarter" idx="12"/>
          </p:nvPr>
        </p:nvSpPr>
        <p:spPr/>
        <p:txBody>
          <a:bodyPr/>
          <a:lstStyle/>
          <a:p>
            <a:fld id="{5267E680-71FF-44DA-8726-CE9EC60570B4}" type="slidenum">
              <a:rPr lang="en-US" smtClean="0"/>
              <a:t>15</a:t>
            </a:fld>
            <a:endParaRPr lang="en-US"/>
          </a:p>
        </p:txBody>
      </p:sp>
    </p:spTree>
    <p:extLst>
      <p:ext uri="{BB962C8B-B14F-4D97-AF65-F5344CB8AC3E}">
        <p14:creationId xmlns:p14="http://schemas.microsoft.com/office/powerpoint/2010/main" val="2081402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88C89C68-9B9D-2D94-9593-1228403EFF42}"/>
              </a:ext>
            </a:extLst>
          </p:cNvPr>
          <p:cNvSpPr txBox="1">
            <a:spLocks noGrp="1"/>
          </p:cNvSpPr>
          <p:nvPr>
            <p:ph type="title" idx="4294967295"/>
          </p:nvPr>
        </p:nvSpPr>
        <p:spPr>
          <a:xfrm>
            <a:off x="531760" y="1154609"/>
            <a:ext cx="6369372"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Conduct Outreach and Education (cont.)</a:t>
            </a:r>
          </a:p>
        </p:txBody>
      </p:sp>
      <p:sp>
        <p:nvSpPr>
          <p:cNvPr id="4" name="Rectangle 3">
            <a:extLst>
              <a:ext uri="{FF2B5EF4-FFF2-40B4-BE49-F238E27FC236}">
                <a16:creationId xmlns:a16="http://schemas.microsoft.com/office/drawing/2014/main" id="{9098804A-EC7A-F06F-B0DC-BD9674253F22}"/>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5</a:t>
            </a:r>
          </a:p>
        </p:txBody>
      </p:sp>
      <p:sp>
        <p:nvSpPr>
          <p:cNvPr id="5" name="TextBox 4">
            <a:extLst>
              <a:ext uri="{FF2B5EF4-FFF2-40B4-BE49-F238E27FC236}">
                <a16:creationId xmlns:a16="http://schemas.microsoft.com/office/drawing/2014/main" id="{4CE88063-9AC4-4667-9B72-034042C0521D}"/>
              </a:ext>
            </a:extLst>
          </p:cNvPr>
          <p:cNvSpPr txBox="1"/>
          <p:nvPr/>
        </p:nvSpPr>
        <p:spPr>
          <a:xfrm>
            <a:off x="673902" y="3122592"/>
            <a:ext cx="6085087" cy="304698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Target audiences prioritized </a:t>
            </a:r>
            <a:r>
              <a:rPr lang="en-US" sz="2400" dirty="0">
                <a:sym typeface="Wingdings" panose="05000000000000000000" pitchFamily="2" charset="2"/>
              </a:rPr>
              <a:t> high to low ranking</a:t>
            </a:r>
          </a:p>
          <a:p>
            <a:pPr marL="285750" indent="-285750">
              <a:spcAft>
                <a:spcPts val="600"/>
              </a:spcAft>
              <a:buFont typeface="Arial" panose="020B0604020202020204" pitchFamily="34" charset="0"/>
              <a:buChar char="•"/>
            </a:pPr>
            <a:r>
              <a:rPr lang="en-US" sz="2400" dirty="0">
                <a:sym typeface="Wingdings" panose="05000000000000000000" pitchFamily="2" charset="2"/>
              </a:rPr>
              <a:t>Suggestions should:</a:t>
            </a:r>
          </a:p>
          <a:p>
            <a:pPr marL="742950" lvl="1" indent="-285750">
              <a:spcAft>
                <a:spcPts val="600"/>
              </a:spcAft>
              <a:buFont typeface="Arial" panose="020B0604020202020204" pitchFamily="34" charset="0"/>
              <a:buChar char="•"/>
            </a:pPr>
            <a:r>
              <a:rPr lang="en-US" sz="2000" dirty="0">
                <a:sym typeface="Wingdings" panose="05000000000000000000" pitchFamily="2" charset="2"/>
              </a:rPr>
              <a:t>Clearly identify the target audience(s)</a:t>
            </a:r>
          </a:p>
          <a:p>
            <a:pPr marL="742950" lvl="1" indent="-285750">
              <a:spcAft>
                <a:spcPts val="600"/>
              </a:spcAft>
              <a:buFont typeface="Arial" panose="020B0604020202020204" pitchFamily="34" charset="0"/>
              <a:buChar char="•"/>
            </a:pPr>
            <a:r>
              <a:rPr lang="en-US" sz="2000" dirty="0">
                <a:sym typeface="Wingdings" panose="05000000000000000000" pitchFamily="2" charset="2"/>
              </a:rPr>
              <a:t>Include expected results and metrics for the outreach</a:t>
            </a:r>
          </a:p>
          <a:p>
            <a:pPr marL="742950" lvl="1" indent="-285750">
              <a:spcAft>
                <a:spcPts val="600"/>
              </a:spcAft>
              <a:buFont typeface="Arial" panose="020B0604020202020204" pitchFamily="34" charset="0"/>
              <a:buChar char="•"/>
            </a:pPr>
            <a:r>
              <a:rPr lang="en-US" sz="2000" dirty="0">
                <a:sym typeface="Wingdings" panose="05000000000000000000" pitchFamily="2" charset="2"/>
              </a:rPr>
              <a:t>Provide an evaluation plan for proposed activities</a:t>
            </a:r>
          </a:p>
        </p:txBody>
      </p:sp>
      <p:grpSp>
        <p:nvGrpSpPr>
          <p:cNvPr id="13" name="Group 12" descr="The image shows a farmer and an outreach specialist walking through a plum orchard discussing a pest identification guide for plums.">
            <a:extLst>
              <a:ext uri="{FF2B5EF4-FFF2-40B4-BE49-F238E27FC236}">
                <a16:creationId xmlns:a16="http://schemas.microsoft.com/office/drawing/2014/main" id="{BF3E28DD-CA1D-291C-D98F-988591D5860F}"/>
              </a:ext>
            </a:extLst>
          </p:cNvPr>
          <p:cNvGrpSpPr/>
          <p:nvPr/>
        </p:nvGrpSpPr>
        <p:grpSpPr>
          <a:xfrm>
            <a:off x="7492088" y="1444406"/>
            <a:ext cx="5083500" cy="4788967"/>
            <a:chOff x="7492088" y="1263650"/>
            <a:chExt cx="5083500" cy="4788967"/>
          </a:xfrm>
        </p:grpSpPr>
        <p:sp>
          <p:nvSpPr>
            <p:cNvPr id="8" name="Rectangle 7">
              <a:extLst>
                <a:ext uri="{FF2B5EF4-FFF2-40B4-BE49-F238E27FC236}">
                  <a16:creationId xmlns:a16="http://schemas.microsoft.com/office/drawing/2014/main" id="{F803F7C5-8722-3747-F8A0-E618995048F7}"/>
                </a:ext>
              </a:extLst>
            </p:cNvPr>
            <p:cNvSpPr/>
            <p:nvPr/>
          </p:nvSpPr>
          <p:spPr>
            <a:xfrm>
              <a:off x="7761060" y="1263650"/>
              <a:ext cx="4814528" cy="4602480"/>
            </a:xfrm>
            <a:prstGeom prst="rect">
              <a:avLst/>
            </a:prstGeom>
            <a:solidFill>
              <a:schemeClr val="tx1">
                <a:lumMod val="50000"/>
                <a:lumOff val="50000"/>
              </a:schemeClr>
            </a:solidFill>
            <a:ln>
              <a:solidFill>
                <a:schemeClr val="tx1">
                  <a:lumMod val="75000"/>
                  <a:lumOff val="25000"/>
                </a:schemeClr>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mage of a farmer with an outreach specialist walking through a plum orchard discussing an identification guide for an emerging pest, an invasive moth species, that feeds on plums.">
              <a:extLst>
                <a:ext uri="{FF2B5EF4-FFF2-40B4-BE49-F238E27FC236}">
                  <a16:creationId xmlns:a16="http://schemas.microsoft.com/office/drawing/2014/main" id="{9D34FB1E-7875-5070-F231-AE2CB2A5A991}"/>
                </a:ext>
              </a:extLst>
            </p:cNvPr>
            <p:cNvPicPr>
              <a:picLocks noChangeAspect="1"/>
            </p:cNvPicPr>
            <p:nvPr/>
          </p:nvPicPr>
          <p:blipFill>
            <a:blip r:embed="rId3"/>
            <a:stretch>
              <a:fillRect/>
            </a:stretch>
          </p:blipFill>
          <p:spPr>
            <a:xfrm>
              <a:off x="7492088" y="1450137"/>
              <a:ext cx="4602480" cy="4602480"/>
            </a:xfrm>
            <a:prstGeom prst="rect">
              <a:avLst/>
            </a:prstGeom>
          </p:spPr>
        </p:pic>
      </p:grpSp>
      <p:sp>
        <p:nvSpPr>
          <p:cNvPr id="2" name="Slide Number Placeholder 1">
            <a:extLst>
              <a:ext uri="{FF2B5EF4-FFF2-40B4-BE49-F238E27FC236}">
                <a16:creationId xmlns:a16="http://schemas.microsoft.com/office/drawing/2014/main" id="{14380151-F35C-ED85-9FFA-5837F84E1AB9}"/>
              </a:ext>
            </a:extLst>
          </p:cNvPr>
          <p:cNvSpPr>
            <a:spLocks noGrp="1"/>
          </p:cNvSpPr>
          <p:nvPr>
            <p:ph type="sldNum" sz="quarter" idx="12"/>
          </p:nvPr>
        </p:nvSpPr>
        <p:spPr/>
        <p:txBody>
          <a:bodyPr/>
          <a:lstStyle/>
          <a:p>
            <a:fld id="{5267E680-71FF-44DA-8726-CE9EC60570B4}" type="slidenum">
              <a:rPr lang="en-US" smtClean="0"/>
              <a:t>16</a:t>
            </a:fld>
            <a:endParaRPr lang="en-US"/>
          </a:p>
        </p:txBody>
      </p:sp>
    </p:spTree>
    <p:extLst>
      <p:ext uri="{BB962C8B-B14F-4D97-AF65-F5344CB8AC3E}">
        <p14:creationId xmlns:p14="http://schemas.microsoft.com/office/powerpoint/2010/main" val="1492203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90DE45A2-BEB6-CB9C-2C96-958A5D815308}"/>
              </a:ext>
            </a:extLst>
          </p:cNvPr>
          <p:cNvSpPr txBox="1">
            <a:spLocks noGrp="1"/>
          </p:cNvSpPr>
          <p:nvPr>
            <p:ph type="title" idx="4294967295"/>
          </p:nvPr>
        </p:nvSpPr>
        <p:spPr>
          <a:xfrm>
            <a:off x="531759" y="1154609"/>
            <a:ext cx="874287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Enhance Mitigation Capabilities and Rapid Response</a:t>
            </a:r>
          </a:p>
        </p:txBody>
      </p:sp>
      <p:sp>
        <p:nvSpPr>
          <p:cNvPr id="13" name="Rectangle 12">
            <a:extLst>
              <a:ext uri="{FF2B5EF4-FFF2-40B4-BE49-F238E27FC236}">
                <a16:creationId xmlns:a16="http://schemas.microsoft.com/office/drawing/2014/main" id="{47DE59F5-2FF4-50BB-64A5-3B8E5442ECDB}"/>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6</a:t>
            </a:r>
          </a:p>
        </p:txBody>
      </p:sp>
      <p:sp>
        <p:nvSpPr>
          <p:cNvPr id="4" name="TextBox 3">
            <a:extLst>
              <a:ext uri="{FF2B5EF4-FFF2-40B4-BE49-F238E27FC236}">
                <a16:creationId xmlns:a16="http://schemas.microsoft.com/office/drawing/2014/main" id="{81537857-1A57-64A2-657D-A8D43D77E64A}"/>
              </a:ext>
            </a:extLst>
          </p:cNvPr>
          <p:cNvSpPr txBox="1"/>
          <p:nvPr/>
        </p:nvSpPr>
        <p:spPr>
          <a:xfrm>
            <a:off x="531759" y="2801531"/>
            <a:ext cx="6654734" cy="3554819"/>
          </a:xfrm>
          <a:prstGeom prst="rect">
            <a:avLst/>
          </a:prstGeom>
          <a:noFill/>
        </p:spPr>
        <p:txBody>
          <a:bodyPr wrap="square" rtlCol="0">
            <a:spAutoFit/>
          </a:bodyPr>
          <a:lstStyle/>
          <a:p>
            <a:pPr>
              <a:spcAft>
                <a:spcPts val="1800"/>
              </a:spcAft>
            </a:pPr>
            <a:r>
              <a:rPr lang="en-US" sz="2000" b="1">
                <a:solidFill>
                  <a:schemeClr val="accent1">
                    <a:lumMod val="50000"/>
                  </a:schemeClr>
                </a:solidFill>
              </a:rPr>
              <a:t>Objectives:</a:t>
            </a:r>
          </a:p>
          <a:p>
            <a:pPr marL="0" marR="0">
              <a:lnSpc>
                <a:spcPct val="100000"/>
              </a:lnSpc>
              <a:spcBef>
                <a:spcPts val="0"/>
              </a:spcBef>
              <a:spcAft>
                <a:spcPts val="1800"/>
              </a:spcAft>
            </a:pPr>
            <a:r>
              <a:rPr lang="en-US" sz="2000">
                <a:solidFill>
                  <a:schemeClr val="accent1">
                    <a:lumMod val="50000"/>
                  </a:schemeClr>
                </a:solidFill>
                <a:effectLst/>
                <a:ea typeface="Times New Roman"/>
              </a:rPr>
              <a:t>Develop or adapt new control technologies, tools, and treatments for use in plant pest emergencies and/or established pest programs.</a:t>
            </a:r>
          </a:p>
          <a:p>
            <a:pPr marL="0" marR="0">
              <a:lnSpc>
                <a:spcPct val="100000"/>
              </a:lnSpc>
              <a:spcBef>
                <a:spcPts val="0"/>
              </a:spcBef>
              <a:spcAft>
                <a:spcPts val="1800"/>
              </a:spcAft>
            </a:pPr>
            <a:r>
              <a:rPr lang="en-US" sz="2000">
                <a:solidFill>
                  <a:schemeClr val="accent1">
                    <a:lumMod val="50000"/>
                  </a:schemeClr>
                </a:solidFill>
                <a:effectLst/>
                <a:ea typeface="Times New Roman"/>
              </a:rPr>
              <a:t>Improve response options and capabilities</a:t>
            </a:r>
            <a:r>
              <a:rPr lang="en-US" sz="2000">
                <a:solidFill>
                  <a:schemeClr val="accent1">
                    <a:lumMod val="50000"/>
                  </a:schemeClr>
                </a:solidFill>
                <a:ea typeface="Times New Roman"/>
              </a:rPr>
              <a:t> in preparation for a potential plant pest emergency</a:t>
            </a:r>
            <a:endParaRPr lang="en-US" sz="2000">
              <a:solidFill>
                <a:schemeClr val="accent1">
                  <a:lumMod val="50000"/>
                </a:schemeClr>
              </a:solidFill>
              <a:effectLst/>
              <a:ea typeface="Times New Roman"/>
            </a:endParaRPr>
          </a:p>
          <a:p>
            <a:pPr marL="0" marR="0">
              <a:lnSpc>
                <a:spcPct val="100000"/>
              </a:lnSpc>
              <a:spcBef>
                <a:spcPts val="0"/>
              </a:spcBef>
              <a:spcAft>
                <a:spcPts val="0"/>
              </a:spcAft>
            </a:pPr>
            <a:r>
              <a:rPr lang="en-US" sz="2000">
                <a:solidFill>
                  <a:schemeClr val="accent1">
                    <a:lumMod val="50000"/>
                  </a:schemeClr>
                </a:solidFill>
                <a:effectLst/>
                <a:ea typeface="Times New Roman"/>
              </a:rPr>
              <a:t>Support the use of existing tools and initial response protocols for the overarching goals of containment, control, and/or eradication of plant pests.</a:t>
            </a:r>
          </a:p>
        </p:txBody>
      </p:sp>
      <p:sp>
        <p:nvSpPr>
          <p:cNvPr id="15" name="Rectangle: Top Corners Rounded 14">
            <a:extLst>
              <a:ext uri="{FF2B5EF4-FFF2-40B4-BE49-F238E27FC236}">
                <a16:creationId xmlns:a16="http://schemas.microsoft.com/office/drawing/2014/main" id="{5B85D670-D9E8-37DE-D8DE-C76778427856}"/>
              </a:ext>
              <a:ext uri="{C183D7F6-B498-43B3-948B-1728B52AA6E4}">
                <adec:decorative xmlns:adec="http://schemas.microsoft.com/office/drawing/2017/decorative" val="1"/>
              </a:ext>
            </a:extLst>
          </p:cNvPr>
          <p:cNvSpPr/>
          <p:nvPr/>
        </p:nvSpPr>
        <p:spPr>
          <a:xfrm>
            <a:off x="7771071" y="2135924"/>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Top Corners Rounded 15">
            <a:extLst>
              <a:ext uri="{FF2B5EF4-FFF2-40B4-BE49-F238E27FC236}">
                <a16:creationId xmlns:a16="http://schemas.microsoft.com/office/drawing/2014/main" id="{85CC6BF5-0713-407B-893D-1BCFF34D2ECB}"/>
              </a:ext>
              <a:ext uri="{C183D7F6-B498-43B3-948B-1728B52AA6E4}">
                <adec:decorative xmlns:adec="http://schemas.microsoft.com/office/drawing/2017/decorative" val="1"/>
              </a:ext>
            </a:extLst>
          </p:cNvPr>
          <p:cNvSpPr/>
          <p:nvPr/>
        </p:nvSpPr>
        <p:spPr>
          <a:xfrm flipV="1">
            <a:off x="7771071" y="4299399"/>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Thumbs up sign with solid fill">
            <a:extLst>
              <a:ext uri="{FF2B5EF4-FFF2-40B4-BE49-F238E27FC236}">
                <a16:creationId xmlns:a16="http://schemas.microsoft.com/office/drawing/2014/main" id="{9E93B95B-BB43-737A-17E2-840B5EA841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5841" y="1504188"/>
            <a:ext cx="914400" cy="914400"/>
          </a:xfrm>
          <a:prstGeom prst="rect">
            <a:avLst/>
          </a:prstGeom>
        </p:spPr>
      </p:pic>
      <p:sp>
        <p:nvSpPr>
          <p:cNvPr id="17" name="TextBox 16">
            <a:extLst>
              <a:ext uri="{FF2B5EF4-FFF2-40B4-BE49-F238E27FC236}">
                <a16:creationId xmlns:a16="http://schemas.microsoft.com/office/drawing/2014/main" id="{82C654E1-4A6F-CB3A-6BB4-7111EEB5ABEC}"/>
              </a:ext>
            </a:extLst>
          </p:cNvPr>
          <p:cNvSpPr txBox="1"/>
          <p:nvPr/>
        </p:nvSpPr>
        <p:spPr>
          <a:xfrm>
            <a:off x="7873367" y="2328149"/>
            <a:ext cx="3515096" cy="4093428"/>
          </a:xfrm>
          <a:prstGeom prst="rect">
            <a:avLst/>
          </a:prstGeom>
          <a:noFill/>
        </p:spPr>
        <p:txBody>
          <a:bodyPr wrap="square" rtlCol="0">
            <a:spAutoFit/>
          </a:bodyPr>
          <a:lstStyle/>
          <a:p>
            <a:pPr algn="ctr"/>
            <a:r>
              <a:rPr lang="en-US" sz="2000" b="1"/>
              <a:t>Do</a:t>
            </a:r>
            <a:r>
              <a:rPr lang="en-US" sz="2000"/>
              <a:t> submit suggestions that aim to improve available tools and develop ready-to-use technologies that support plant health emergencies.</a:t>
            </a:r>
          </a:p>
          <a:p>
            <a:pPr algn="ctr"/>
            <a:endParaRPr lang="en-US" sz="2000"/>
          </a:p>
          <a:p>
            <a:pPr algn="ctr"/>
            <a:endParaRPr lang="en-US" sz="2000"/>
          </a:p>
          <a:p>
            <a:pPr algn="ctr"/>
            <a:r>
              <a:rPr lang="en-US" sz="2000"/>
              <a:t>Do </a:t>
            </a:r>
            <a:r>
              <a:rPr lang="en-US" sz="2000" b="1"/>
              <a:t>not</a:t>
            </a:r>
            <a:r>
              <a:rPr lang="en-US" sz="2000"/>
              <a:t> submit suggestions to conduct detection surveys, develop traps or lures, complete diagnostics, or conduct outreach to G6. </a:t>
            </a:r>
          </a:p>
          <a:p>
            <a:pPr algn="ctr"/>
            <a:endParaRPr lang="en-US" sz="2000"/>
          </a:p>
        </p:txBody>
      </p:sp>
      <p:pic>
        <p:nvPicPr>
          <p:cNvPr id="19" name="Graphic 18" descr="Thumbs Down with solid fill">
            <a:extLst>
              <a:ext uri="{FF2B5EF4-FFF2-40B4-BE49-F238E27FC236}">
                <a16:creationId xmlns:a16="http://schemas.microsoft.com/office/drawing/2014/main" id="{83374AF5-A2D9-8EF3-9E25-726696D357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37645" y="6043278"/>
            <a:ext cx="914400" cy="914400"/>
          </a:xfrm>
          <a:prstGeom prst="rect">
            <a:avLst/>
          </a:prstGeom>
        </p:spPr>
      </p:pic>
      <p:sp>
        <p:nvSpPr>
          <p:cNvPr id="2" name="Slide Number Placeholder 1">
            <a:extLst>
              <a:ext uri="{FF2B5EF4-FFF2-40B4-BE49-F238E27FC236}">
                <a16:creationId xmlns:a16="http://schemas.microsoft.com/office/drawing/2014/main" id="{2DAE1927-ECBD-9C4A-48DD-17E79EE59D96}"/>
              </a:ext>
            </a:extLst>
          </p:cNvPr>
          <p:cNvSpPr>
            <a:spLocks noGrp="1"/>
          </p:cNvSpPr>
          <p:nvPr>
            <p:ph type="sldNum" sz="quarter" idx="12"/>
          </p:nvPr>
        </p:nvSpPr>
        <p:spPr/>
        <p:txBody>
          <a:bodyPr/>
          <a:lstStyle/>
          <a:p>
            <a:fld id="{5267E680-71FF-44DA-8726-CE9EC60570B4}" type="slidenum">
              <a:rPr lang="en-US" smtClean="0"/>
              <a:t>17</a:t>
            </a:fld>
            <a:endParaRPr lang="en-US"/>
          </a:p>
        </p:txBody>
      </p:sp>
    </p:spTree>
    <p:extLst>
      <p:ext uri="{BB962C8B-B14F-4D97-AF65-F5344CB8AC3E}">
        <p14:creationId xmlns:p14="http://schemas.microsoft.com/office/powerpoint/2010/main" val="1340548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F45BFAA5-D997-2724-F5A7-9BCAE9AAACBA}"/>
              </a:ext>
            </a:extLst>
          </p:cNvPr>
          <p:cNvSpPr txBox="1">
            <a:spLocks noGrp="1"/>
          </p:cNvSpPr>
          <p:nvPr>
            <p:ph type="title" idx="4294967295"/>
          </p:nvPr>
        </p:nvSpPr>
        <p:spPr>
          <a:xfrm>
            <a:off x="531759" y="1154609"/>
            <a:ext cx="874287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Enhance Mitigation Capabilities and Rapid Response (cont.)</a:t>
            </a:r>
          </a:p>
        </p:txBody>
      </p:sp>
      <p:sp>
        <p:nvSpPr>
          <p:cNvPr id="4" name="Rectangle 3">
            <a:extLst>
              <a:ext uri="{FF2B5EF4-FFF2-40B4-BE49-F238E27FC236}">
                <a16:creationId xmlns:a16="http://schemas.microsoft.com/office/drawing/2014/main" id="{F9B4204C-178F-F734-42A5-48B2CC4B2B11}"/>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6</a:t>
            </a:r>
          </a:p>
        </p:txBody>
      </p:sp>
      <p:sp>
        <p:nvSpPr>
          <p:cNvPr id="5" name="TextBox 4">
            <a:extLst>
              <a:ext uri="{FF2B5EF4-FFF2-40B4-BE49-F238E27FC236}">
                <a16:creationId xmlns:a16="http://schemas.microsoft.com/office/drawing/2014/main" id="{91BB04D7-B56D-2F1C-ED01-6691EE62F6C0}"/>
              </a:ext>
            </a:extLst>
          </p:cNvPr>
          <p:cNvSpPr txBox="1"/>
          <p:nvPr/>
        </p:nvSpPr>
        <p:spPr>
          <a:xfrm>
            <a:off x="531759" y="3302734"/>
            <a:ext cx="6654734" cy="2400657"/>
          </a:xfrm>
          <a:prstGeom prst="rect">
            <a:avLst/>
          </a:prstGeom>
          <a:noFill/>
        </p:spPr>
        <p:txBody>
          <a:bodyPr wrap="square" rtlCol="0">
            <a:spAutoFit/>
          </a:bodyPr>
          <a:lstStyle/>
          <a:p>
            <a:pPr>
              <a:spcAft>
                <a:spcPts val="1800"/>
              </a:spcAft>
            </a:pPr>
            <a:r>
              <a:rPr lang="en-US" sz="2000" b="1">
                <a:solidFill>
                  <a:schemeClr val="accent1">
                    <a:lumMod val="50000"/>
                  </a:schemeClr>
                </a:solidFill>
              </a:rPr>
              <a:t>Rapid Response:</a:t>
            </a:r>
          </a:p>
          <a:p>
            <a:pPr>
              <a:spcAft>
                <a:spcPts val="1800"/>
              </a:spcAft>
            </a:pPr>
            <a:r>
              <a:rPr lang="en-US" sz="2000">
                <a:solidFill>
                  <a:schemeClr val="accent1">
                    <a:lumMod val="50000"/>
                  </a:schemeClr>
                </a:solidFill>
              </a:rPr>
              <a:t>Supports suggestions that address an immediate need for </a:t>
            </a:r>
            <a:r>
              <a:rPr lang="en-US" sz="2000" u="sng">
                <a:solidFill>
                  <a:schemeClr val="accent1">
                    <a:lumMod val="50000"/>
                  </a:schemeClr>
                </a:solidFill>
              </a:rPr>
              <a:t>mitigation or treatment </a:t>
            </a:r>
            <a:r>
              <a:rPr lang="en-US" sz="2000">
                <a:solidFill>
                  <a:schemeClr val="accent1">
                    <a:lumMod val="50000"/>
                  </a:schemeClr>
                </a:solidFill>
              </a:rPr>
              <a:t>of an emerging, invasive plant pest of federal concern.</a:t>
            </a:r>
          </a:p>
          <a:p>
            <a:pPr marL="0" marR="0">
              <a:lnSpc>
                <a:spcPct val="100000"/>
              </a:lnSpc>
              <a:spcBef>
                <a:spcPts val="0"/>
              </a:spcBef>
              <a:spcAft>
                <a:spcPts val="0"/>
              </a:spcAft>
            </a:pPr>
            <a:r>
              <a:rPr lang="en-US" sz="2000">
                <a:solidFill>
                  <a:schemeClr val="accent1">
                    <a:lumMod val="50000"/>
                  </a:schemeClr>
                </a:solidFill>
                <a:effectLst/>
                <a:ea typeface="Times New Roman"/>
              </a:rPr>
              <a:t>Funding may be used to support plant pest emergencies that occur throughout the year.</a:t>
            </a:r>
          </a:p>
        </p:txBody>
      </p:sp>
      <p:grpSp>
        <p:nvGrpSpPr>
          <p:cNvPr id="9" name="Group 8" descr="An agriculture inspector placing a sticky trap in an orange tree inside of an orange grove.">
            <a:extLst>
              <a:ext uri="{FF2B5EF4-FFF2-40B4-BE49-F238E27FC236}">
                <a16:creationId xmlns:a16="http://schemas.microsoft.com/office/drawing/2014/main" id="{F0E53725-D80D-6D77-3A67-B60EE5E4AC7A}"/>
              </a:ext>
            </a:extLst>
          </p:cNvPr>
          <p:cNvGrpSpPr/>
          <p:nvPr/>
        </p:nvGrpSpPr>
        <p:grpSpPr>
          <a:xfrm>
            <a:off x="7475428" y="2888932"/>
            <a:ext cx="3829931" cy="3832543"/>
            <a:chOff x="7269688" y="2888932"/>
            <a:chExt cx="3829931" cy="3832543"/>
          </a:xfrm>
        </p:grpSpPr>
        <p:sp>
          <p:nvSpPr>
            <p:cNvPr id="8" name="Rectangle 7">
              <a:extLst>
                <a:ext uri="{FF2B5EF4-FFF2-40B4-BE49-F238E27FC236}">
                  <a16:creationId xmlns:a16="http://schemas.microsoft.com/office/drawing/2014/main" id="{BA5E3DB3-A748-6BB4-5728-100490B696A7}"/>
                </a:ext>
              </a:extLst>
            </p:cNvPr>
            <p:cNvSpPr/>
            <p:nvPr/>
          </p:nvSpPr>
          <p:spPr>
            <a:xfrm>
              <a:off x="7269688" y="3121371"/>
              <a:ext cx="3669795" cy="3600104"/>
            </a:xfrm>
            <a:prstGeom prst="rect">
              <a:avLst/>
            </a:prstGeom>
            <a:solidFill>
              <a:schemeClr val="tx1">
                <a:lumMod val="50000"/>
                <a:lumOff val="50000"/>
              </a:schemeClr>
            </a:solidFill>
            <a:ln>
              <a:solidFill>
                <a:schemeClr val="tx1">
                  <a:lumMod val="65000"/>
                  <a:lumOff val="35000"/>
                </a:schemeClr>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n agriculture inspector placing a sticky trap in an orange tree inside of an orange grove.">
              <a:extLst>
                <a:ext uri="{FF2B5EF4-FFF2-40B4-BE49-F238E27FC236}">
                  <a16:creationId xmlns:a16="http://schemas.microsoft.com/office/drawing/2014/main" id="{193DE6F4-2C0D-7CEB-6242-290061710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639" y="2888932"/>
              <a:ext cx="3649980" cy="3649980"/>
            </a:xfrm>
            <a:prstGeom prst="rect">
              <a:avLst/>
            </a:prstGeom>
          </p:spPr>
        </p:pic>
      </p:grpSp>
      <p:sp>
        <p:nvSpPr>
          <p:cNvPr id="2" name="Slide Number Placeholder 1">
            <a:extLst>
              <a:ext uri="{FF2B5EF4-FFF2-40B4-BE49-F238E27FC236}">
                <a16:creationId xmlns:a16="http://schemas.microsoft.com/office/drawing/2014/main" id="{93F23CDB-F94E-B229-8299-2BB794E5361B}"/>
              </a:ext>
            </a:extLst>
          </p:cNvPr>
          <p:cNvSpPr>
            <a:spLocks noGrp="1"/>
          </p:cNvSpPr>
          <p:nvPr>
            <p:ph type="sldNum" sz="quarter" idx="12"/>
          </p:nvPr>
        </p:nvSpPr>
        <p:spPr/>
        <p:txBody>
          <a:bodyPr/>
          <a:lstStyle/>
          <a:p>
            <a:fld id="{5267E680-71FF-44DA-8726-CE9EC60570B4}" type="slidenum">
              <a:rPr lang="en-US" smtClean="0"/>
              <a:t>18</a:t>
            </a:fld>
            <a:endParaRPr lang="en-US"/>
          </a:p>
        </p:txBody>
      </p:sp>
    </p:spTree>
    <p:extLst>
      <p:ext uri="{BB962C8B-B14F-4D97-AF65-F5344CB8AC3E}">
        <p14:creationId xmlns:p14="http://schemas.microsoft.com/office/powerpoint/2010/main" val="1616213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83C031-0327-E024-A664-3C4E6677191C}"/>
              </a:ext>
            </a:extLst>
          </p:cNvPr>
          <p:cNvSpPr>
            <a:spLocks noGrp="1"/>
          </p:cNvSpPr>
          <p:nvPr>
            <p:ph type="title" idx="4294967295"/>
          </p:nvPr>
        </p:nvSpPr>
        <p:spPr>
          <a:xfrm>
            <a:off x="838200" y="907193"/>
            <a:ext cx="10515600" cy="697914"/>
          </a:xfrm>
          <a:prstGeom prst="rect">
            <a:avLst/>
          </a:prstGeom>
        </p:spPr>
        <p:txBody>
          <a:bodyPr/>
          <a:lstStyle/>
          <a:p>
            <a:pPr algn="ctr"/>
            <a:r>
              <a:rPr lang="en-US" sz="4000" b="1" dirty="0"/>
              <a:t>Suggestion Requirement – Goal Area Fit</a:t>
            </a:r>
          </a:p>
        </p:txBody>
      </p:sp>
      <p:grpSp>
        <p:nvGrpSpPr>
          <p:cNvPr id="5" name="Group 4" descr="Image shows a square with a partition. The left side of the partition shows a man thinking about what goal area (1A, 1S, 2, 3, 4, 5, or 6) to submit his suggestion; a thought cloud above his head contains the goal areas he's pondering. An arrow points to the right partition where the man has come a decision and the thought bubble shows he's decided on goal area 3 for his suggestion.">
            <a:extLst>
              <a:ext uri="{FF2B5EF4-FFF2-40B4-BE49-F238E27FC236}">
                <a16:creationId xmlns:a16="http://schemas.microsoft.com/office/drawing/2014/main" id="{0C53EC53-3177-C9BC-BBAB-D7EF89D54DFA}"/>
              </a:ext>
            </a:extLst>
          </p:cNvPr>
          <p:cNvGrpSpPr/>
          <p:nvPr/>
        </p:nvGrpSpPr>
        <p:grpSpPr>
          <a:xfrm>
            <a:off x="0" y="2728113"/>
            <a:ext cx="4291416" cy="4346288"/>
            <a:chOff x="0" y="2728113"/>
            <a:chExt cx="4291416" cy="4346288"/>
          </a:xfrm>
        </p:grpSpPr>
        <p:sp>
          <p:nvSpPr>
            <p:cNvPr id="14" name="Rectangle 13">
              <a:extLst>
                <a:ext uri="{FF2B5EF4-FFF2-40B4-BE49-F238E27FC236}">
                  <a16:creationId xmlns:a16="http://schemas.microsoft.com/office/drawing/2014/main" id="{043D0E45-5649-DCE3-1FAF-2CD4DEC90436}"/>
                </a:ext>
              </a:extLst>
            </p:cNvPr>
            <p:cNvSpPr/>
            <p:nvPr/>
          </p:nvSpPr>
          <p:spPr>
            <a:xfrm>
              <a:off x="204690" y="2728113"/>
              <a:ext cx="4086726" cy="3810799"/>
            </a:xfrm>
            <a:prstGeom prst="rect">
              <a:avLst/>
            </a:prstGeom>
            <a:solidFill>
              <a:schemeClr val="tx1">
                <a:lumMod val="50000"/>
                <a:lumOff val="50000"/>
              </a:schemeClr>
            </a:solidFill>
            <a:ln>
              <a:solidFill>
                <a:schemeClr val="tx1">
                  <a:lumMod val="75000"/>
                  <a:lumOff val="25000"/>
                </a:schemeClr>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1BF6768-B705-FFAA-1D49-B1F4B0C1A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87675"/>
              <a:ext cx="4086726" cy="4086726"/>
            </a:xfrm>
            <a:prstGeom prst="rect">
              <a:avLst/>
            </a:prstGeom>
          </p:spPr>
        </p:pic>
      </p:grpSp>
      <p:sp>
        <p:nvSpPr>
          <p:cNvPr id="9" name="Rectangle: Top Corners Rounded 8">
            <a:extLst>
              <a:ext uri="{FF2B5EF4-FFF2-40B4-BE49-F238E27FC236}">
                <a16:creationId xmlns:a16="http://schemas.microsoft.com/office/drawing/2014/main" id="{2CDF4FA0-22EB-898B-3414-26E5D9E68886}"/>
              </a:ext>
              <a:ext uri="{C183D7F6-B498-43B3-948B-1728B52AA6E4}">
                <adec:decorative xmlns:adec="http://schemas.microsoft.com/office/drawing/2017/decorative" val="1"/>
              </a:ext>
            </a:extLst>
          </p:cNvPr>
          <p:cNvSpPr/>
          <p:nvPr/>
        </p:nvSpPr>
        <p:spPr>
          <a:xfrm>
            <a:off x="4815205" y="1983626"/>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Top Corners Rounded 9">
            <a:extLst>
              <a:ext uri="{FF2B5EF4-FFF2-40B4-BE49-F238E27FC236}">
                <a16:creationId xmlns:a16="http://schemas.microsoft.com/office/drawing/2014/main" id="{84D6F5A9-5BAF-27C5-67CD-396C670F9066}"/>
              </a:ext>
              <a:ext uri="{C183D7F6-B498-43B3-948B-1728B52AA6E4}">
                <adec:decorative xmlns:adec="http://schemas.microsoft.com/office/drawing/2017/decorative" val="1"/>
              </a:ext>
            </a:extLst>
          </p:cNvPr>
          <p:cNvSpPr/>
          <p:nvPr/>
        </p:nvSpPr>
        <p:spPr>
          <a:xfrm flipV="1">
            <a:off x="4815205" y="4147101"/>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Thumbs up sign with solid fill">
            <a:extLst>
              <a:ext uri="{FF2B5EF4-FFF2-40B4-BE49-F238E27FC236}">
                <a16:creationId xmlns:a16="http://schemas.microsoft.com/office/drawing/2014/main" id="{0EFA83A5-2D17-5362-0F85-81FEE1F99A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89975" y="1351890"/>
            <a:ext cx="914400" cy="914400"/>
          </a:xfrm>
          <a:prstGeom prst="rect">
            <a:avLst/>
          </a:prstGeom>
        </p:spPr>
      </p:pic>
      <p:sp>
        <p:nvSpPr>
          <p:cNvPr id="13" name="TextBox 12">
            <a:extLst>
              <a:ext uri="{FF2B5EF4-FFF2-40B4-BE49-F238E27FC236}">
                <a16:creationId xmlns:a16="http://schemas.microsoft.com/office/drawing/2014/main" id="{8FC5F408-EC4A-8E5B-C6FC-86E68273D014}"/>
              </a:ext>
            </a:extLst>
          </p:cNvPr>
          <p:cNvSpPr txBox="1"/>
          <p:nvPr/>
        </p:nvSpPr>
        <p:spPr>
          <a:xfrm>
            <a:off x="5143272" y="2367159"/>
            <a:ext cx="2961258" cy="4093428"/>
          </a:xfrm>
          <a:prstGeom prst="rect">
            <a:avLst/>
          </a:prstGeom>
          <a:noFill/>
        </p:spPr>
        <p:txBody>
          <a:bodyPr wrap="square" rtlCol="0">
            <a:spAutoFit/>
          </a:bodyPr>
          <a:lstStyle/>
          <a:p>
            <a:pPr algn="ctr"/>
            <a:r>
              <a:rPr lang="en-US" sz="2000" b="1"/>
              <a:t>Do</a:t>
            </a:r>
            <a:r>
              <a:rPr lang="en-US" sz="2000"/>
              <a:t> submit suggestions that meet the strategies and objectives of a </a:t>
            </a:r>
            <a:r>
              <a:rPr lang="en-US" sz="2000" b="1"/>
              <a:t>single goal area</a:t>
            </a:r>
          </a:p>
          <a:p>
            <a:pPr algn="ctr"/>
            <a:endParaRPr lang="en-US" sz="2000"/>
          </a:p>
          <a:p>
            <a:pPr algn="ctr"/>
            <a:endParaRPr lang="en-US" sz="2000"/>
          </a:p>
          <a:p>
            <a:pPr algn="ctr"/>
            <a:r>
              <a:rPr lang="en-US" sz="2000"/>
              <a:t>Do </a:t>
            </a:r>
            <a:r>
              <a:rPr lang="en-US" sz="2000" b="1"/>
              <a:t>not</a:t>
            </a:r>
            <a:r>
              <a:rPr lang="en-US" sz="2000"/>
              <a:t> submit suggestions that have an ambiguous or tenuous relationship to a goal area (i.e., it could fit multiple goal areas). </a:t>
            </a:r>
          </a:p>
          <a:p>
            <a:pPr algn="ctr"/>
            <a:endParaRPr lang="en-US" sz="2000"/>
          </a:p>
        </p:txBody>
      </p:sp>
      <p:pic>
        <p:nvPicPr>
          <p:cNvPr id="12" name="Graphic 11" descr="Thumbs Down with solid fill">
            <a:extLst>
              <a:ext uri="{FF2B5EF4-FFF2-40B4-BE49-F238E27FC236}">
                <a16:creationId xmlns:a16="http://schemas.microsoft.com/office/drawing/2014/main" id="{D261F424-3DF4-2A75-D7B9-CFF5A4F23C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9895" y="6056178"/>
            <a:ext cx="914400" cy="914400"/>
          </a:xfrm>
          <a:prstGeom prst="rect">
            <a:avLst/>
          </a:prstGeom>
        </p:spPr>
      </p:pic>
      <p:pic>
        <p:nvPicPr>
          <p:cNvPr id="17" name="Graphic 16" descr="Comment Important with solid fill">
            <a:extLst>
              <a:ext uri="{FF2B5EF4-FFF2-40B4-BE49-F238E27FC236}">
                <a16:creationId xmlns:a16="http://schemas.microsoft.com/office/drawing/2014/main" id="{83BDE2CC-3151-043B-525D-02E3D5EE2D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59383" y="1924503"/>
            <a:ext cx="914400" cy="914400"/>
          </a:xfrm>
          <a:prstGeom prst="rect">
            <a:avLst/>
          </a:prstGeom>
        </p:spPr>
      </p:pic>
      <p:sp>
        <p:nvSpPr>
          <p:cNvPr id="15" name="Rectangle: Rounded Corners 14">
            <a:extLst>
              <a:ext uri="{FF2B5EF4-FFF2-40B4-BE49-F238E27FC236}">
                <a16:creationId xmlns:a16="http://schemas.microsoft.com/office/drawing/2014/main" id="{91F63594-4F54-9044-2B3F-5AECB1EA0057}"/>
              </a:ext>
            </a:extLst>
          </p:cNvPr>
          <p:cNvSpPr/>
          <p:nvPr/>
        </p:nvSpPr>
        <p:spPr>
          <a:xfrm>
            <a:off x="8941814" y="1978291"/>
            <a:ext cx="3111327" cy="4337619"/>
          </a:xfrm>
          <a:prstGeom prst="roundRect">
            <a:avLst/>
          </a:prstGeom>
          <a:noFill/>
          <a:ln>
            <a:solidFill>
              <a:schemeClr val="tx1">
                <a:lumMod val="85000"/>
                <a:lumOff val="1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spcAft>
                <a:spcPts val="1200"/>
              </a:spcAft>
            </a:pPr>
            <a:r>
              <a:rPr lang="en-US" sz="2000">
                <a:solidFill>
                  <a:schemeClr val="tx1"/>
                </a:solidFill>
              </a:rPr>
              <a:t>Suggestions that have aspects of multiple goal areas …</a:t>
            </a:r>
          </a:p>
          <a:p>
            <a:pPr marL="342900" indent="-342900">
              <a:buFont typeface="Arial" panose="020B0604020202020204" pitchFamily="34" charset="0"/>
              <a:buChar char="•"/>
            </a:pPr>
            <a:r>
              <a:rPr lang="en-US" sz="2000">
                <a:solidFill>
                  <a:schemeClr val="tx1"/>
                </a:solidFill>
              </a:rPr>
              <a:t>May rank lower overall;</a:t>
            </a:r>
          </a:p>
          <a:p>
            <a:pPr marL="342900" indent="-342900">
              <a:buFont typeface="Arial" panose="020B0604020202020204" pitchFamily="34" charset="0"/>
              <a:buChar char="•"/>
            </a:pPr>
            <a:r>
              <a:rPr lang="en-US" sz="2000">
                <a:solidFill>
                  <a:schemeClr val="tx1"/>
                </a:solidFill>
              </a:rPr>
              <a:t>May only receive partial funding;    </a:t>
            </a:r>
          </a:p>
          <a:p>
            <a:pPr marL="342900" indent="-342900">
              <a:buFont typeface="Arial" panose="020B0604020202020204" pitchFamily="34" charset="0"/>
              <a:buChar char="•"/>
            </a:pPr>
            <a:r>
              <a:rPr lang="en-US" sz="2000">
                <a:solidFill>
                  <a:schemeClr val="tx1"/>
                </a:solidFill>
              </a:rPr>
              <a:t>Or may be dropped from consideration/not recommended for funding. </a:t>
            </a:r>
          </a:p>
        </p:txBody>
      </p:sp>
      <p:sp>
        <p:nvSpPr>
          <p:cNvPr id="2" name="Slide Number Placeholder 1">
            <a:extLst>
              <a:ext uri="{FF2B5EF4-FFF2-40B4-BE49-F238E27FC236}">
                <a16:creationId xmlns:a16="http://schemas.microsoft.com/office/drawing/2014/main" id="{390BF120-622E-6392-53AB-B1AAAE10CCC4}"/>
              </a:ext>
            </a:extLst>
          </p:cNvPr>
          <p:cNvSpPr>
            <a:spLocks noGrp="1"/>
          </p:cNvSpPr>
          <p:nvPr>
            <p:ph type="sldNum" sz="quarter" idx="12"/>
          </p:nvPr>
        </p:nvSpPr>
        <p:spPr>
          <a:xfrm>
            <a:off x="9072502" y="6356350"/>
            <a:ext cx="2743200" cy="365125"/>
          </a:xfrm>
        </p:spPr>
        <p:txBody>
          <a:bodyPr/>
          <a:lstStyle/>
          <a:p>
            <a:fld id="{5267E680-71FF-44DA-8726-CE9EC60570B4}" type="slidenum">
              <a:rPr lang="en-US" smtClean="0"/>
              <a:t>19</a:t>
            </a:fld>
            <a:endParaRPr lang="en-US"/>
          </a:p>
        </p:txBody>
      </p:sp>
    </p:spTree>
    <p:extLst>
      <p:ext uri="{BB962C8B-B14F-4D97-AF65-F5344CB8AC3E}">
        <p14:creationId xmlns:p14="http://schemas.microsoft.com/office/powerpoint/2010/main" val="399409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CBA91B9-7052-8C0A-FE7D-3730C6A6EF06}"/>
              </a:ext>
            </a:extLst>
          </p:cNvPr>
          <p:cNvSpPr txBox="1">
            <a:spLocks noGrp="1"/>
          </p:cNvSpPr>
          <p:nvPr>
            <p:ph type="title" idx="4294967295"/>
          </p:nvPr>
        </p:nvSpPr>
        <p:spPr>
          <a:xfrm>
            <a:off x="969915" y="888216"/>
            <a:ext cx="10468122"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n-ea"/>
                <a:cs typeface="+mn-cs"/>
              </a:rPr>
              <a:t>Up Front – Key Points for Funding Consideration</a:t>
            </a:r>
          </a:p>
        </p:txBody>
      </p:sp>
      <p:sp>
        <p:nvSpPr>
          <p:cNvPr id="13" name="Frame 12" descr="Five panel divider showing icons for items that submitters must be aware for suggestions to be considered for funding:&#10;1. focus on a plant pest (icon with pests infesting a plant) , 2. align with one goal area (icon with the number 1), 3. requires project deliverables in a single year (bullseye target icon), 4. budget proportional to work proposed (flying dollar bill icon), 5. and submissions during the Open Period (calendar icon)">
            <a:extLst>
              <a:ext uri="{FF2B5EF4-FFF2-40B4-BE49-F238E27FC236}">
                <a16:creationId xmlns:a16="http://schemas.microsoft.com/office/drawing/2014/main" id="{4DEE374F-17FE-07EC-48FA-92776E08F8E4}"/>
              </a:ext>
              <a:ext uri="{C183D7F6-B498-43B3-948B-1728B52AA6E4}">
                <adec:decorative xmlns:adec="http://schemas.microsoft.com/office/drawing/2017/decorative" val="0"/>
              </a:ext>
            </a:extLst>
          </p:cNvPr>
          <p:cNvSpPr/>
          <p:nvPr/>
        </p:nvSpPr>
        <p:spPr>
          <a:xfrm>
            <a:off x="150569" y="1599286"/>
            <a:ext cx="11890864" cy="4932370"/>
          </a:xfrm>
          <a:prstGeom prst="frame">
            <a:avLst>
              <a:gd name="adj1" fmla="val 478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2343A24D-571D-7517-CE14-4F0986C27439}"/>
              </a:ext>
            </a:extLst>
          </p:cNvPr>
          <p:cNvSpPr txBox="1"/>
          <p:nvPr/>
        </p:nvSpPr>
        <p:spPr>
          <a:xfrm>
            <a:off x="580226" y="1900650"/>
            <a:ext cx="6734974" cy="646331"/>
          </a:xfrm>
          <a:prstGeom prst="rect">
            <a:avLst/>
          </a:prstGeom>
          <a:noFill/>
        </p:spPr>
        <p:txBody>
          <a:bodyPr wrap="square" rtlCol="0">
            <a:spAutoFit/>
          </a:bodyPr>
          <a:lstStyle/>
          <a:p>
            <a:r>
              <a:rPr lang="en-US" sz="3600">
                <a:latin typeface="Aptos Black" panose="020B0004020202020204" pitchFamily="34" charset="0"/>
              </a:rPr>
              <a:t>FUNDING SUGGESTIONS…</a:t>
            </a:r>
          </a:p>
        </p:txBody>
      </p:sp>
      <p:sp>
        <p:nvSpPr>
          <p:cNvPr id="9" name="TextBox 8">
            <a:extLst>
              <a:ext uri="{FF2B5EF4-FFF2-40B4-BE49-F238E27FC236}">
                <a16:creationId xmlns:a16="http://schemas.microsoft.com/office/drawing/2014/main" id="{D67467D7-D4AD-4861-CFB1-0B5D035BB7F7}"/>
              </a:ext>
            </a:extLst>
          </p:cNvPr>
          <p:cNvSpPr txBox="1"/>
          <p:nvPr/>
        </p:nvSpPr>
        <p:spPr>
          <a:xfrm>
            <a:off x="649015" y="2930351"/>
            <a:ext cx="1696598" cy="923330"/>
          </a:xfrm>
          <a:prstGeom prst="rect">
            <a:avLst/>
          </a:prstGeom>
          <a:noFill/>
        </p:spPr>
        <p:txBody>
          <a:bodyPr wrap="square" rtlCol="0">
            <a:spAutoFit/>
          </a:bodyPr>
          <a:lstStyle/>
          <a:p>
            <a:r>
              <a:rPr lang="en-US"/>
              <a:t>Must focus on a plant pest or disease </a:t>
            </a:r>
          </a:p>
        </p:txBody>
      </p:sp>
      <p:grpSp>
        <p:nvGrpSpPr>
          <p:cNvPr id="3" name="Group 2" descr="Icon of plant pests climbing up a young plant outlined with a black circle">
            <a:extLst>
              <a:ext uri="{FF2B5EF4-FFF2-40B4-BE49-F238E27FC236}">
                <a16:creationId xmlns:a16="http://schemas.microsoft.com/office/drawing/2014/main" id="{CAEB37E2-49C0-EDFB-3A59-B88F94221C20}"/>
              </a:ext>
            </a:extLst>
          </p:cNvPr>
          <p:cNvGrpSpPr/>
          <p:nvPr/>
        </p:nvGrpSpPr>
        <p:grpSpPr>
          <a:xfrm>
            <a:off x="758197" y="4928021"/>
            <a:ext cx="1178447" cy="1141002"/>
            <a:chOff x="793057" y="5195137"/>
            <a:chExt cx="1276350" cy="1236663"/>
          </a:xfrm>
        </p:grpSpPr>
        <p:sp>
          <p:nvSpPr>
            <p:cNvPr id="14" name="Oval 13" descr="Plant With Roots outline">
              <a:extLst>
                <a:ext uri="{FF2B5EF4-FFF2-40B4-BE49-F238E27FC236}">
                  <a16:creationId xmlns:a16="http://schemas.microsoft.com/office/drawing/2014/main" id="{A507A039-E7DF-FF07-A90B-097CF0843084}"/>
                </a:ext>
              </a:extLst>
            </p:cNvPr>
            <p:cNvSpPr/>
            <p:nvPr/>
          </p:nvSpPr>
          <p:spPr>
            <a:xfrm>
              <a:off x="793057" y="5195137"/>
              <a:ext cx="1276350" cy="1236663"/>
            </a:xfrm>
            <a:prstGeom prst="ellipse">
              <a:avLst/>
            </a:prstGeom>
            <a:blipFill dpi="0" rotWithShape="1">
              <a:blip>
                <a:extLst>
                  <a:ext uri="{96DAC541-7B7A-43D3-8B79-37D633B846F1}">
                    <asvg:svgBlip xmlns:asvg="http://schemas.microsoft.com/office/drawing/2016/SVG/main" r:embed="rId3"/>
                  </a:ext>
                </a:extLst>
              </a:blip>
              <a:srcRect/>
              <a:stretch>
                <a:fillRect/>
              </a:stretch>
            </a:bli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8" descr="Bug with solid fill">
              <a:extLst>
                <a:ext uri="{FF2B5EF4-FFF2-40B4-BE49-F238E27FC236}">
                  <a16:creationId xmlns:a16="http://schemas.microsoft.com/office/drawing/2014/main" id="{BAFBD812-B735-B1D7-5B13-893C0EACAE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852819">
              <a:off x="1540865" y="5516669"/>
              <a:ext cx="455132" cy="455132"/>
            </a:xfrm>
            <a:prstGeom prst="rect">
              <a:avLst/>
            </a:prstGeom>
          </p:spPr>
        </p:pic>
        <p:pic>
          <p:nvPicPr>
            <p:cNvPr id="16" name="Graphic 19" descr="Bug with solid fill">
              <a:extLst>
                <a:ext uri="{FF2B5EF4-FFF2-40B4-BE49-F238E27FC236}">
                  <a16:creationId xmlns:a16="http://schemas.microsoft.com/office/drawing/2014/main" id="{27082240-EF40-BEDD-6869-6A7D24FB17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51170">
              <a:off x="972210" y="5909082"/>
              <a:ext cx="455132" cy="455132"/>
            </a:xfrm>
            <a:prstGeom prst="rect">
              <a:avLst/>
            </a:prstGeom>
          </p:spPr>
        </p:pic>
      </p:grpSp>
      <p:cxnSp>
        <p:nvCxnSpPr>
          <p:cNvPr id="4" name="Straight Connector 3">
            <a:extLst>
              <a:ext uri="{FF2B5EF4-FFF2-40B4-BE49-F238E27FC236}">
                <a16:creationId xmlns:a16="http://schemas.microsoft.com/office/drawing/2014/main" id="{5A7A87B2-5683-6C8A-EA66-D75311375E8D}"/>
              </a:ext>
              <a:ext uri="{C183D7F6-B498-43B3-948B-1728B52AA6E4}">
                <adec:decorative xmlns:adec="http://schemas.microsoft.com/office/drawing/2017/decorative" val="1"/>
              </a:ext>
            </a:extLst>
          </p:cNvPr>
          <p:cNvCxnSpPr>
            <a:cxnSpLocks/>
          </p:cNvCxnSpPr>
          <p:nvPr/>
        </p:nvCxnSpPr>
        <p:spPr>
          <a:xfrm>
            <a:off x="2438400" y="2791185"/>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5D245F8-68F4-E49F-B122-8B659F061FD3}"/>
              </a:ext>
            </a:extLst>
          </p:cNvPr>
          <p:cNvSpPr txBox="1"/>
          <p:nvPr/>
        </p:nvSpPr>
        <p:spPr>
          <a:xfrm>
            <a:off x="2857027" y="2930350"/>
            <a:ext cx="1696598" cy="1754326"/>
          </a:xfrm>
          <a:prstGeom prst="rect">
            <a:avLst/>
          </a:prstGeom>
          <a:noFill/>
        </p:spPr>
        <p:txBody>
          <a:bodyPr wrap="square" rtlCol="0">
            <a:spAutoFit/>
          </a:bodyPr>
          <a:lstStyle/>
          <a:p>
            <a:r>
              <a:rPr lang="en-US"/>
              <a:t>Must align with a </a:t>
            </a:r>
            <a:r>
              <a:rPr lang="en-US" b="1"/>
              <a:t>single goal area </a:t>
            </a:r>
            <a:r>
              <a:rPr lang="en-US"/>
              <a:t>and the strategies and objectives therein</a:t>
            </a:r>
          </a:p>
        </p:txBody>
      </p:sp>
      <p:pic>
        <p:nvPicPr>
          <p:cNvPr id="17" name="Graphic 16" descr="Badge 1 with solid fill">
            <a:extLst>
              <a:ext uri="{FF2B5EF4-FFF2-40B4-BE49-F238E27FC236}">
                <a16:creationId xmlns:a16="http://schemas.microsoft.com/office/drawing/2014/main" id="{936B28D0-D907-1C69-DBD4-AEF1EC48DA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67418" y="4755969"/>
            <a:ext cx="1532614" cy="1532614"/>
          </a:xfrm>
          <a:prstGeom prst="rect">
            <a:avLst/>
          </a:prstGeom>
        </p:spPr>
      </p:pic>
      <p:cxnSp>
        <p:nvCxnSpPr>
          <p:cNvPr id="5" name="Straight Connector 4">
            <a:extLst>
              <a:ext uri="{FF2B5EF4-FFF2-40B4-BE49-F238E27FC236}">
                <a16:creationId xmlns:a16="http://schemas.microsoft.com/office/drawing/2014/main" id="{D1E58295-AF3D-941D-9F6A-FECE99A30E7B}"/>
              </a:ext>
              <a:ext uri="{C183D7F6-B498-43B3-948B-1728B52AA6E4}">
                <adec:decorative xmlns:adec="http://schemas.microsoft.com/office/drawing/2017/decorative" val="1"/>
              </a:ext>
            </a:extLst>
          </p:cNvPr>
          <p:cNvCxnSpPr>
            <a:cxnSpLocks/>
          </p:cNvCxnSpPr>
          <p:nvPr/>
        </p:nvCxnSpPr>
        <p:spPr>
          <a:xfrm>
            <a:off x="4876800" y="2791185"/>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47573A2-F817-4A98-1FC3-488027DEF235}"/>
              </a:ext>
            </a:extLst>
          </p:cNvPr>
          <p:cNvSpPr txBox="1"/>
          <p:nvPr/>
        </p:nvSpPr>
        <p:spPr>
          <a:xfrm>
            <a:off x="5294095" y="2930351"/>
            <a:ext cx="1696598" cy="1754326"/>
          </a:xfrm>
          <a:prstGeom prst="rect">
            <a:avLst/>
          </a:prstGeom>
          <a:noFill/>
        </p:spPr>
        <p:txBody>
          <a:bodyPr wrap="square" rtlCol="0">
            <a:spAutoFit/>
          </a:bodyPr>
          <a:lstStyle/>
          <a:p>
            <a:r>
              <a:rPr lang="en-US"/>
              <a:t>Require projects with a one-year scope (i.e., deliverables in year 1)</a:t>
            </a:r>
          </a:p>
        </p:txBody>
      </p:sp>
      <p:grpSp>
        <p:nvGrpSpPr>
          <p:cNvPr id="20" name="Group 19" descr="Icon showing the outline of a person with a thought bubble containing a bullseye with an arrow in it outlined with a black circle">
            <a:extLst>
              <a:ext uri="{FF2B5EF4-FFF2-40B4-BE49-F238E27FC236}">
                <a16:creationId xmlns:a16="http://schemas.microsoft.com/office/drawing/2014/main" id="{68E5C714-3DEC-0944-6367-A7F4374822C5}"/>
              </a:ext>
            </a:extLst>
          </p:cNvPr>
          <p:cNvGrpSpPr/>
          <p:nvPr/>
        </p:nvGrpSpPr>
        <p:grpSpPr>
          <a:xfrm>
            <a:off x="5513646" y="4892789"/>
            <a:ext cx="1164708" cy="1141002"/>
            <a:chOff x="5926643" y="4765281"/>
            <a:chExt cx="1298785" cy="1236664"/>
          </a:xfrm>
        </p:grpSpPr>
        <p:grpSp>
          <p:nvGrpSpPr>
            <p:cNvPr id="21" name="Group 20">
              <a:extLst>
                <a:ext uri="{FF2B5EF4-FFF2-40B4-BE49-F238E27FC236}">
                  <a16:creationId xmlns:a16="http://schemas.microsoft.com/office/drawing/2014/main" id="{61879C3C-AC26-F1EA-7B15-4F9E378B20A2}"/>
                </a:ext>
              </a:extLst>
            </p:cNvPr>
            <p:cNvGrpSpPr/>
            <p:nvPr/>
          </p:nvGrpSpPr>
          <p:grpSpPr>
            <a:xfrm>
              <a:off x="5991497" y="4888006"/>
              <a:ext cx="1155893" cy="1037236"/>
              <a:chOff x="4514327" y="3292179"/>
              <a:chExt cx="2633063" cy="2633063"/>
            </a:xfrm>
          </p:grpSpPr>
          <p:pic>
            <p:nvPicPr>
              <p:cNvPr id="23" name="Graphic 22" descr="Person with idea outline">
                <a:extLst>
                  <a:ext uri="{FF2B5EF4-FFF2-40B4-BE49-F238E27FC236}">
                    <a16:creationId xmlns:a16="http://schemas.microsoft.com/office/drawing/2014/main" id="{45AEADDA-BB41-3359-2D41-79FDC77F47F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14327" y="3292179"/>
                <a:ext cx="2633063" cy="2633063"/>
              </a:xfrm>
              <a:prstGeom prst="rect">
                <a:avLst/>
              </a:prstGeom>
            </p:spPr>
          </p:pic>
          <p:sp>
            <p:nvSpPr>
              <p:cNvPr id="24" name="Rectangle 23">
                <a:extLst>
                  <a:ext uri="{FF2B5EF4-FFF2-40B4-BE49-F238E27FC236}">
                    <a16:creationId xmlns:a16="http://schemas.microsoft.com/office/drawing/2014/main" id="{690AB7B2-2C0C-201A-0529-E93EFB713A87}"/>
                  </a:ext>
                </a:extLst>
              </p:cNvPr>
              <p:cNvSpPr/>
              <p:nvPr/>
            </p:nvSpPr>
            <p:spPr>
              <a:xfrm>
                <a:off x="5716497" y="3626777"/>
                <a:ext cx="807313" cy="7808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Bullseye outline">
                <a:extLst>
                  <a:ext uri="{FF2B5EF4-FFF2-40B4-BE49-F238E27FC236}">
                    <a16:creationId xmlns:a16="http://schemas.microsoft.com/office/drawing/2014/main" id="{C4BE1293-EF98-F0EB-276F-1294CA3FAD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1598" y="3552635"/>
                <a:ext cx="997660" cy="997660"/>
              </a:xfrm>
              <a:prstGeom prst="rect">
                <a:avLst/>
              </a:prstGeom>
            </p:spPr>
          </p:pic>
        </p:grpSp>
        <p:sp>
          <p:nvSpPr>
            <p:cNvPr id="22" name="Oval 21">
              <a:extLst>
                <a:ext uri="{FF2B5EF4-FFF2-40B4-BE49-F238E27FC236}">
                  <a16:creationId xmlns:a16="http://schemas.microsoft.com/office/drawing/2014/main" id="{A33D0DAB-247A-6719-0E71-7C36FA313094}"/>
                </a:ext>
              </a:extLst>
            </p:cNvPr>
            <p:cNvSpPr/>
            <p:nvPr/>
          </p:nvSpPr>
          <p:spPr>
            <a:xfrm>
              <a:off x="5926643" y="4765281"/>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370B9400-DD64-EDBA-0CC8-73AD51FE067B}"/>
              </a:ext>
              <a:ext uri="{C183D7F6-B498-43B3-948B-1728B52AA6E4}">
                <adec:decorative xmlns:adec="http://schemas.microsoft.com/office/drawing/2017/decorative" val="1"/>
              </a:ext>
            </a:extLst>
          </p:cNvPr>
          <p:cNvCxnSpPr>
            <a:cxnSpLocks/>
          </p:cNvCxnSpPr>
          <p:nvPr/>
        </p:nvCxnSpPr>
        <p:spPr>
          <a:xfrm>
            <a:off x="7315200" y="2791185"/>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8782E46-87DF-4C54-3D78-EE9C7B0B2C9E}"/>
              </a:ext>
            </a:extLst>
          </p:cNvPr>
          <p:cNvSpPr txBox="1"/>
          <p:nvPr/>
        </p:nvSpPr>
        <p:spPr>
          <a:xfrm>
            <a:off x="7667313" y="2930350"/>
            <a:ext cx="1696598" cy="1754326"/>
          </a:xfrm>
          <a:prstGeom prst="rect">
            <a:avLst/>
          </a:prstGeom>
          <a:noFill/>
        </p:spPr>
        <p:txBody>
          <a:bodyPr wrap="square" rtlCol="0">
            <a:spAutoFit/>
          </a:bodyPr>
          <a:lstStyle/>
          <a:p>
            <a:r>
              <a:rPr lang="en-US"/>
              <a:t>No budget cap; budget must be </a:t>
            </a:r>
            <a:r>
              <a:rPr lang="en-US" b="1"/>
              <a:t>proportionate</a:t>
            </a:r>
            <a:r>
              <a:rPr lang="en-US"/>
              <a:t> to the work proposed</a:t>
            </a:r>
          </a:p>
        </p:txBody>
      </p:sp>
      <p:grpSp>
        <p:nvGrpSpPr>
          <p:cNvPr id="26" name="Group 25" descr="Icon of a U.S. currency bill with wings outlined with a black circle">
            <a:extLst>
              <a:ext uri="{FF2B5EF4-FFF2-40B4-BE49-F238E27FC236}">
                <a16:creationId xmlns:a16="http://schemas.microsoft.com/office/drawing/2014/main" id="{501827DB-2F04-0F5A-F040-1F7A33D906A8}"/>
              </a:ext>
            </a:extLst>
          </p:cNvPr>
          <p:cNvGrpSpPr/>
          <p:nvPr/>
        </p:nvGrpSpPr>
        <p:grpSpPr>
          <a:xfrm>
            <a:off x="7926638" y="4926023"/>
            <a:ext cx="1177948" cy="1143000"/>
            <a:chOff x="7637996" y="4669992"/>
            <a:chExt cx="1298785" cy="1236664"/>
          </a:xfrm>
        </p:grpSpPr>
        <p:pic>
          <p:nvPicPr>
            <p:cNvPr id="27" name="Graphic 26" descr="Flying Money outline">
              <a:extLst>
                <a:ext uri="{FF2B5EF4-FFF2-40B4-BE49-F238E27FC236}">
                  <a16:creationId xmlns:a16="http://schemas.microsoft.com/office/drawing/2014/main" id="{78447CC1-CE6E-7483-DFFC-257E7AA40C8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59485" y="4829835"/>
              <a:ext cx="914400" cy="914400"/>
            </a:xfrm>
            <a:prstGeom prst="rect">
              <a:avLst/>
            </a:prstGeom>
          </p:spPr>
        </p:pic>
        <p:sp>
          <p:nvSpPr>
            <p:cNvPr id="28" name="Oval 27">
              <a:extLst>
                <a:ext uri="{FF2B5EF4-FFF2-40B4-BE49-F238E27FC236}">
                  <a16:creationId xmlns:a16="http://schemas.microsoft.com/office/drawing/2014/main" id="{E1FBD7A9-C70E-861A-60D6-AA639FDCE90E}"/>
                </a:ext>
              </a:extLst>
            </p:cNvPr>
            <p:cNvSpPr/>
            <p:nvPr/>
          </p:nvSpPr>
          <p:spPr>
            <a:xfrm>
              <a:off x="7637996" y="4669992"/>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a:extLst>
              <a:ext uri="{FF2B5EF4-FFF2-40B4-BE49-F238E27FC236}">
                <a16:creationId xmlns:a16="http://schemas.microsoft.com/office/drawing/2014/main" id="{78BA4A9F-FE6F-EE62-81B3-D460384778D3}"/>
              </a:ext>
              <a:ext uri="{C183D7F6-B498-43B3-948B-1728B52AA6E4}">
                <adec:decorative xmlns:adec="http://schemas.microsoft.com/office/drawing/2017/decorative" val="1"/>
              </a:ext>
            </a:extLst>
          </p:cNvPr>
          <p:cNvCxnSpPr>
            <a:cxnSpLocks/>
          </p:cNvCxnSpPr>
          <p:nvPr/>
        </p:nvCxnSpPr>
        <p:spPr>
          <a:xfrm>
            <a:off x="9753600" y="2791185"/>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2DC22F6-0DC5-FA83-1D57-9D8A84842F07}"/>
              </a:ext>
            </a:extLst>
          </p:cNvPr>
          <p:cNvSpPr txBox="1"/>
          <p:nvPr/>
        </p:nvSpPr>
        <p:spPr>
          <a:xfrm>
            <a:off x="9993646" y="2884184"/>
            <a:ext cx="1696598" cy="1754326"/>
          </a:xfrm>
          <a:prstGeom prst="rect">
            <a:avLst/>
          </a:prstGeom>
          <a:noFill/>
        </p:spPr>
        <p:txBody>
          <a:bodyPr wrap="square" rtlCol="0">
            <a:spAutoFit/>
          </a:bodyPr>
          <a:lstStyle/>
          <a:p>
            <a:r>
              <a:rPr lang="en-US" dirty="0"/>
              <a:t>Must be submitted during the Open Period (July 27 – Sept. 21)</a:t>
            </a:r>
          </a:p>
        </p:txBody>
      </p:sp>
      <p:grpSp>
        <p:nvGrpSpPr>
          <p:cNvPr id="29" name="Group 28" descr="Icon of a calendar with the words June - August on it outlined with a black circle.">
            <a:extLst>
              <a:ext uri="{FF2B5EF4-FFF2-40B4-BE49-F238E27FC236}">
                <a16:creationId xmlns:a16="http://schemas.microsoft.com/office/drawing/2014/main" id="{85F9A849-2A84-4B7A-B765-607E3577D381}"/>
              </a:ext>
            </a:extLst>
          </p:cNvPr>
          <p:cNvGrpSpPr/>
          <p:nvPr/>
        </p:nvGrpSpPr>
        <p:grpSpPr>
          <a:xfrm>
            <a:off x="10189915" y="4916342"/>
            <a:ext cx="1179576" cy="1143000"/>
            <a:chOff x="5556210" y="4678701"/>
            <a:chExt cx="1298785" cy="1236664"/>
          </a:xfrm>
        </p:grpSpPr>
        <p:sp>
          <p:nvSpPr>
            <p:cNvPr id="30" name="Oval 29">
              <a:extLst>
                <a:ext uri="{FF2B5EF4-FFF2-40B4-BE49-F238E27FC236}">
                  <a16:creationId xmlns:a16="http://schemas.microsoft.com/office/drawing/2014/main" id="{47E45208-8EB8-CB62-7FBB-8712F0E2A369}"/>
                </a:ext>
              </a:extLst>
            </p:cNvPr>
            <p:cNvSpPr/>
            <p:nvPr/>
          </p:nvSpPr>
          <p:spPr>
            <a:xfrm>
              <a:off x="5556210" y="4678701"/>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descr="Monthly calendar outline">
              <a:extLst>
                <a:ext uri="{FF2B5EF4-FFF2-40B4-BE49-F238E27FC236}">
                  <a16:creationId xmlns:a16="http://schemas.microsoft.com/office/drawing/2014/main" id="{3B3A470B-4038-7BF9-5FCE-3BA9E43AB03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65850" y="4778856"/>
              <a:ext cx="1060419" cy="1060419"/>
            </a:xfrm>
            <a:prstGeom prst="rect">
              <a:avLst/>
            </a:prstGeom>
          </p:spPr>
        </p:pic>
        <p:sp>
          <p:nvSpPr>
            <p:cNvPr id="32" name="TextBox 31">
              <a:extLst>
                <a:ext uri="{FF2B5EF4-FFF2-40B4-BE49-F238E27FC236}">
                  <a16:creationId xmlns:a16="http://schemas.microsoft.com/office/drawing/2014/main" id="{22595F5F-556E-CE71-E117-1C09A358BC21}"/>
                </a:ext>
              </a:extLst>
            </p:cNvPr>
            <p:cNvSpPr txBox="1"/>
            <p:nvPr/>
          </p:nvSpPr>
          <p:spPr>
            <a:xfrm>
              <a:off x="5871603" y="4888006"/>
              <a:ext cx="671979" cy="215444"/>
            </a:xfrm>
            <a:prstGeom prst="rect">
              <a:avLst/>
            </a:prstGeom>
            <a:noFill/>
          </p:spPr>
          <p:txBody>
            <a:bodyPr wrap="none" rtlCol="0">
              <a:spAutoFit/>
            </a:bodyPr>
            <a:lstStyle/>
            <a:p>
              <a:r>
                <a:rPr lang="en-US" sz="800"/>
                <a:t>June – Aug.</a:t>
              </a:r>
            </a:p>
          </p:txBody>
        </p:sp>
      </p:grpSp>
      <p:sp>
        <p:nvSpPr>
          <p:cNvPr id="2" name="Slide Number Placeholder 1">
            <a:extLst>
              <a:ext uri="{FF2B5EF4-FFF2-40B4-BE49-F238E27FC236}">
                <a16:creationId xmlns:a16="http://schemas.microsoft.com/office/drawing/2014/main" id="{A270EC56-4C1C-8532-FF43-018673678208}"/>
              </a:ext>
            </a:extLst>
          </p:cNvPr>
          <p:cNvSpPr>
            <a:spLocks noGrp="1"/>
          </p:cNvSpPr>
          <p:nvPr>
            <p:ph type="sldNum" sz="quarter" idx="12"/>
          </p:nvPr>
        </p:nvSpPr>
        <p:spPr>
          <a:xfrm>
            <a:off x="9104586" y="6450134"/>
            <a:ext cx="2743200" cy="365125"/>
          </a:xfrm>
        </p:spPr>
        <p:txBody>
          <a:bodyPr/>
          <a:lstStyle/>
          <a:p>
            <a:fld id="{5267E680-71FF-44DA-8726-CE9EC60570B4}" type="slidenum">
              <a:rPr lang="en-US" smtClean="0"/>
              <a:t>2</a:t>
            </a:fld>
            <a:endParaRPr lang="en-US"/>
          </a:p>
        </p:txBody>
      </p:sp>
    </p:spTree>
    <p:extLst>
      <p:ext uri="{BB962C8B-B14F-4D97-AF65-F5344CB8AC3E}">
        <p14:creationId xmlns:p14="http://schemas.microsoft.com/office/powerpoint/2010/main" val="28714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45D2-33B2-3061-64FC-69C570BC8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45B38-2680-2CDA-5C10-B8E19134C856}"/>
              </a:ext>
            </a:extLst>
          </p:cNvPr>
          <p:cNvSpPr>
            <a:spLocks noGrp="1"/>
          </p:cNvSpPr>
          <p:nvPr>
            <p:ph type="title"/>
          </p:nvPr>
        </p:nvSpPr>
        <p:spPr>
          <a:xfrm>
            <a:off x="412500" y="937890"/>
            <a:ext cx="11611708" cy="767662"/>
          </a:xfrm>
          <a:effectLst/>
        </p:spPr>
        <p:txBody>
          <a:bodyPr/>
          <a:lstStyle/>
          <a:p>
            <a:r>
              <a:rPr lang="en-US" dirty="0"/>
              <a:t>Where to Submit a PPA 7721 Suggestion</a:t>
            </a:r>
          </a:p>
        </p:txBody>
      </p:sp>
      <p:sp>
        <p:nvSpPr>
          <p:cNvPr id="19" name="Content Placeholder 9">
            <a:extLst>
              <a:ext uri="{FF2B5EF4-FFF2-40B4-BE49-F238E27FC236}">
                <a16:creationId xmlns:a16="http://schemas.microsoft.com/office/drawing/2014/main" id="{B7F56272-ECB0-A283-BBA3-8D59C9753AC3}"/>
              </a:ext>
            </a:extLst>
          </p:cNvPr>
          <p:cNvSpPr txBox="1">
            <a:spLocks/>
          </p:cNvSpPr>
          <p:nvPr/>
        </p:nvSpPr>
        <p:spPr>
          <a:xfrm>
            <a:off x="507793" y="2034679"/>
            <a:ext cx="3935253" cy="1069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masis MT Pro Black" panose="02040A040500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masis MT Pro Black" panose="02040A040500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masis MT Pro Black" panose="02040A040500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000" b="1">
                <a:latin typeface="+mn-lt"/>
              </a:rPr>
              <a:t>Submit PPDMDPP suggestions to ServiceNow: </a:t>
            </a:r>
            <a:r>
              <a:rPr lang="en-US" sz="1800">
                <a:latin typeface="+mn-lt"/>
              </a:rPr>
              <a:t>https://www.aphis.usda.gov/funding/ppdmdpp</a:t>
            </a:r>
          </a:p>
        </p:txBody>
      </p:sp>
      <p:sp>
        <p:nvSpPr>
          <p:cNvPr id="5" name="TextBox 4">
            <a:extLst>
              <a:ext uri="{FF2B5EF4-FFF2-40B4-BE49-F238E27FC236}">
                <a16:creationId xmlns:a16="http://schemas.microsoft.com/office/drawing/2014/main" id="{85763374-465C-198F-40B5-BA46F2A0152C}"/>
              </a:ext>
            </a:extLst>
          </p:cNvPr>
          <p:cNvSpPr txBox="1"/>
          <p:nvPr/>
        </p:nvSpPr>
        <p:spPr>
          <a:xfrm>
            <a:off x="507793" y="3331504"/>
            <a:ext cx="5470975" cy="2523768"/>
          </a:xfrm>
          <a:prstGeom prst="rect">
            <a:avLst/>
          </a:prstGeom>
          <a:noFill/>
        </p:spPr>
        <p:txBody>
          <a:bodyPr wrap="square" rtlCol="0">
            <a:spAutoFit/>
          </a:bodyPr>
          <a:lstStyle/>
          <a:p>
            <a:pPr>
              <a:spcAft>
                <a:spcPts val="600"/>
              </a:spcAft>
            </a:pPr>
            <a:r>
              <a:rPr lang="en-US" sz="2000" b="1" dirty="0"/>
              <a:t>Check out the:</a:t>
            </a:r>
          </a:p>
          <a:p>
            <a:pPr>
              <a:spcAft>
                <a:spcPts val="2400"/>
              </a:spcAft>
            </a:pPr>
            <a:r>
              <a:rPr lang="en-US" dirty="0"/>
              <a:t>PPA 7721 ServiceNow Suggestion Submission Guidance [https://www.aphis.usda.gov/funding/ppdmdpp]</a:t>
            </a:r>
          </a:p>
          <a:p>
            <a:pPr>
              <a:spcAft>
                <a:spcPts val="600"/>
              </a:spcAft>
            </a:pPr>
            <a:r>
              <a:rPr lang="en-US" b="1" dirty="0"/>
              <a:t>Real-time walkthrough of ServiceNow offered:</a:t>
            </a:r>
          </a:p>
          <a:p>
            <a:r>
              <a:rPr lang="en-US"/>
              <a:t>Monday</a:t>
            </a:r>
            <a:r>
              <a:rPr lang="en-US" dirty="0"/>
              <a:t>, August 17</a:t>
            </a:r>
          </a:p>
          <a:p>
            <a:pPr>
              <a:spcAft>
                <a:spcPts val="1800"/>
              </a:spcAft>
            </a:pPr>
            <a:r>
              <a:rPr lang="en-US" dirty="0"/>
              <a:t>Thursday, August 27</a:t>
            </a:r>
          </a:p>
        </p:txBody>
      </p:sp>
      <p:pic>
        <p:nvPicPr>
          <p:cNvPr id="8" name="Picture 7" descr="The image represents the front cover of the ServiceNow Suggestion Submission Guidance document.">
            <a:extLst>
              <a:ext uri="{FF2B5EF4-FFF2-40B4-BE49-F238E27FC236}">
                <a16:creationId xmlns:a16="http://schemas.microsoft.com/office/drawing/2014/main" id="{0DBD678C-B117-B5E8-D0A1-D38537FF7A04}"/>
              </a:ext>
            </a:extLst>
          </p:cNvPr>
          <p:cNvPicPr>
            <a:picLocks noChangeAspect="1"/>
          </p:cNvPicPr>
          <p:nvPr/>
        </p:nvPicPr>
        <p:blipFill>
          <a:blip r:embed="rId3"/>
          <a:stretch>
            <a:fillRect/>
          </a:stretch>
        </p:blipFill>
        <p:spPr>
          <a:xfrm>
            <a:off x="6999526" y="1734418"/>
            <a:ext cx="3742029" cy="4837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Lef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001843D7-2A1D-4A8F-D084-4B3B3AFCADAD}"/>
              </a:ext>
            </a:extLst>
          </p:cNvPr>
          <p:cNvSpPr>
            <a:spLocks noGrp="1"/>
          </p:cNvSpPr>
          <p:nvPr>
            <p:ph type="sldNum" sz="quarter" idx="12"/>
          </p:nvPr>
        </p:nvSpPr>
        <p:spPr/>
        <p:txBody>
          <a:bodyPr/>
          <a:lstStyle/>
          <a:p>
            <a:fld id="{5267E680-71FF-44DA-8726-CE9EC60570B4}" type="slidenum">
              <a:rPr lang="en-US" smtClean="0"/>
              <a:t>20</a:t>
            </a:fld>
            <a:endParaRPr lang="en-US"/>
          </a:p>
        </p:txBody>
      </p:sp>
    </p:spTree>
    <p:extLst>
      <p:ext uri="{BB962C8B-B14F-4D97-AF65-F5344CB8AC3E}">
        <p14:creationId xmlns:p14="http://schemas.microsoft.com/office/powerpoint/2010/main" val="46712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32D83-57F7-C5B4-FEFD-B1CCEF1359A3}"/>
              </a:ext>
            </a:extLst>
          </p:cNvPr>
          <p:cNvSpPr>
            <a:spLocks noGrp="1"/>
          </p:cNvSpPr>
          <p:nvPr>
            <p:ph type="title"/>
          </p:nvPr>
        </p:nvSpPr>
        <p:spPr>
          <a:xfrm>
            <a:off x="290146" y="942826"/>
            <a:ext cx="11611708" cy="767662"/>
          </a:xfrm>
          <a:effectLst/>
        </p:spPr>
        <p:txBody>
          <a:bodyPr/>
          <a:lstStyle/>
          <a:p>
            <a:pPr algn="ctr"/>
            <a:r>
              <a:rPr lang="en-US" dirty="0"/>
              <a:t>Requirements for Using ServiceNow</a:t>
            </a:r>
          </a:p>
        </p:txBody>
      </p:sp>
      <p:pic>
        <p:nvPicPr>
          <p:cNvPr id="7" name="Picture 6" descr="This image represents the ServiceNow landing page of the PPA 7721 ServiceNow portal.">
            <a:extLst>
              <a:ext uri="{FF2B5EF4-FFF2-40B4-BE49-F238E27FC236}">
                <a16:creationId xmlns:a16="http://schemas.microsoft.com/office/drawing/2014/main" id="{C8167A85-7D90-9018-43B6-3747BA8B31D6}"/>
              </a:ext>
            </a:extLst>
          </p:cNvPr>
          <p:cNvPicPr>
            <a:picLocks noChangeAspect="1"/>
          </p:cNvPicPr>
          <p:nvPr/>
        </p:nvPicPr>
        <p:blipFill>
          <a:blip r:embed="rId3"/>
          <a:srcRect r="13636"/>
          <a:stretch/>
        </p:blipFill>
        <p:spPr>
          <a:xfrm>
            <a:off x="81060" y="2238980"/>
            <a:ext cx="7160613" cy="3008472"/>
          </a:xfrm>
          <a:prstGeom prst="rect">
            <a:avLst/>
          </a:prstGeom>
          <a:ln>
            <a:noFill/>
          </a:ln>
          <a:effectLst>
            <a:outerShdw blurRad="292100" dist="139700" dir="2700000" algn="tl" rotWithShape="0">
              <a:srgbClr val="333333">
                <a:alpha val="65000"/>
              </a:srgbClr>
            </a:outerShdw>
          </a:effectLst>
        </p:spPr>
      </p:pic>
      <p:grpSp>
        <p:nvGrpSpPr>
          <p:cNvPr id="12" name="Group 11" descr="Box containing the USDA eAuthentication logo and information about what it is and where to access it.">
            <a:extLst>
              <a:ext uri="{FF2B5EF4-FFF2-40B4-BE49-F238E27FC236}">
                <a16:creationId xmlns:a16="http://schemas.microsoft.com/office/drawing/2014/main" id="{22B2C0AA-DD37-9F9E-3D3A-2A790BE0D9C3}"/>
              </a:ext>
            </a:extLst>
          </p:cNvPr>
          <p:cNvGrpSpPr/>
          <p:nvPr/>
        </p:nvGrpSpPr>
        <p:grpSpPr>
          <a:xfrm>
            <a:off x="7408145" y="1557215"/>
            <a:ext cx="4702795" cy="5118857"/>
            <a:chOff x="238405" y="1600200"/>
            <a:chExt cx="4702795" cy="5118857"/>
          </a:xfrm>
        </p:grpSpPr>
        <p:sp>
          <p:nvSpPr>
            <p:cNvPr id="17" name="Rectangle: Rounded Corners 16">
              <a:extLst>
                <a:ext uri="{FF2B5EF4-FFF2-40B4-BE49-F238E27FC236}">
                  <a16:creationId xmlns:a16="http://schemas.microsoft.com/office/drawing/2014/main" id="{FD199980-EB3E-943A-688B-5298B62A083B}"/>
                </a:ext>
              </a:extLst>
            </p:cNvPr>
            <p:cNvSpPr/>
            <p:nvPr/>
          </p:nvSpPr>
          <p:spPr>
            <a:xfrm>
              <a:off x="238405" y="1600200"/>
              <a:ext cx="4702795" cy="5022376"/>
            </a:xfrm>
            <a:prstGeom prst="roundRect">
              <a:avLst>
                <a:gd name="adj" fmla="val 10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8" name="Group 17" descr="the USDA logo for eAuthentication">
              <a:extLst>
                <a:ext uri="{FF2B5EF4-FFF2-40B4-BE49-F238E27FC236}">
                  <a16:creationId xmlns:a16="http://schemas.microsoft.com/office/drawing/2014/main" id="{AE59A4A8-4538-4D08-700F-640B471881B2}"/>
                </a:ext>
              </a:extLst>
            </p:cNvPr>
            <p:cNvGrpSpPr/>
            <p:nvPr/>
          </p:nvGrpSpPr>
          <p:grpSpPr>
            <a:xfrm>
              <a:off x="460041" y="1832211"/>
              <a:ext cx="4248004" cy="1600200"/>
              <a:chOff x="3762799" y="3888188"/>
              <a:chExt cx="4248004" cy="1600200"/>
            </a:xfrm>
          </p:grpSpPr>
          <p:sp>
            <p:nvSpPr>
              <p:cNvPr id="22" name="Rectangle: Rounded Corners 21" descr="USDA's eAuthentication logo.">
                <a:extLst>
                  <a:ext uri="{FF2B5EF4-FFF2-40B4-BE49-F238E27FC236}">
                    <a16:creationId xmlns:a16="http://schemas.microsoft.com/office/drawing/2014/main" id="{9D561B5C-08B3-88C2-9FD3-E543C6CC3178}"/>
                  </a:ext>
                </a:extLst>
              </p:cNvPr>
              <p:cNvSpPr/>
              <p:nvPr/>
            </p:nvSpPr>
            <p:spPr>
              <a:xfrm>
                <a:off x="3762799" y="3888188"/>
                <a:ext cx="4248004" cy="1600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828AB74F-F160-32C4-2AFA-E53E268264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5538" y="4081150"/>
                <a:ext cx="3782526" cy="1214276"/>
              </a:xfrm>
              <a:prstGeom prst="rect">
                <a:avLst/>
              </a:prstGeom>
            </p:spPr>
          </p:pic>
        </p:grpSp>
        <p:sp>
          <p:nvSpPr>
            <p:cNvPr id="21" name="TextBox 20">
              <a:extLst>
                <a:ext uri="{FF2B5EF4-FFF2-40B4-BE49-F238E27FC236}">
                  <a16:creationId xmlns:a16="http://schemas.microsoft.com/office/drawing/2014/main" id="{08BB75BD-41E2-8B36-53EA-A714CCE8E538}"/>
                </a:ext>
              </a:extLst>
            </p:cNvPr>
            <p:cNvSpPr txBox="1"/>
            <p:nvPr/>
          </p:nvSpPr>
          <p:spPr>
            <a:xfrm>
              <a:off x="500299" y="3672069"/>
              <a:ext cx="4167488" cy="3046988"/>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b="1" dirty="0"/>
                <a:t>USDA system used to manage identity and login credentials for a variety of Department applications</a:t>
              </a:r>
            </a:p>
            <a:p>
              <a:pPr marL="285750" indent="-285750">
                <a:spcAft>
                  <a:spcPts val="1200"/>
                </a:spcAft>
                <a:buFont typeface="Wingdings" panose="05000000000000000000" pitchFamily="2" charset="2"/>
                <a:buChar char="Ø"/>
              </a:pPr>
              <a:r>
                <a:rPr lang="en-US" b="1" dirty="0"/>
                <a:t>Additional information available at </a:t>
              </a:r>
              <a:r>
                <a:rPr lang="en-US" b="1" dirty="0">
                  <a:hlinkClick r:id="rId5"/>
                </a:rPr>
                <a:t>https://www.eauth.usda.gov/eauth/b/usda/home</a:t>
              </a:r>
              <a:endParaRPr lang="en-US" b="1" dirty="0"/>
            </a:p>
            <a:p>
              <a:pPr marL="285750" indent="-285750">
                <a:spcAft>
                  <a:spcPts val="1200"/>
                </a:spcAft>
                <a:buFont typeface="Wingdings" panose="05000000000000000000" pitchFamily="2" charset="2"/>
                <a:buChar char="Ø"/>
              </a:pPr>
              <a:r>
                <a:rPr lang="en-US" b="1" dirty="0">
                  <a:hlinkClick r:id="rId6"/>
                </a:rPr>
                <a:t>Video showing how to register for eAuthentication</a:t>
              </a:r>
              <a:endParaRPr lang="en-US" b="1" dirty="0"/>
            </a:p>
            <a:p>
              <a:pPr marL="285750" indent="-285750">
                <a:spcAft>
                  <a:spcPts val="1200"/>
                </a:spcAft>
                <a:buFont typeface="Wingdings" panose="05000000000000000000" pitchFamily="2" charset="2"/>
                <a:buChar char="Ø"/>
              </a:pPr>
              <a:endParaRPr lang="en-US" b="1" dirty="0"/>
            </a:p>
          </p:txBody>
        </p:sp>
      </p:grpSp>
      <p:sp>
        <p:nvSpPr>
          <p:cNvPr id="20" name="Rectangle 19">
            <a:extLst>
              <a:ext uri="{FF2B5EF4-FFF2-40B4-BE49-F238E27FC236}">
                <a16:creationId xmlns:a16="http://schemas.microsoft.com/office/drawing/2014/main" id="{CFDA989A-2349-4E7E-3762-2E9455AF895F}"/>
              </a:ext>
              <a:ext uri="{C183D7F6-B498-43B3-948B-1728B52AA6E4}">
                <adec:decorative xmlns:adec="http://schemas.microsoft.com/office/drawing/2017/decorative" val="1"/>
              </a:ext>
            </a:extLst>
          </p:cNvPr>
          <p:cNvSpPr/>
          <p:nvPr/>
        </p:nvSpPr>
        <p:spPr>
          <a:xfrm>
            <a:off x="1269806" y="4367487"/>
            <a:ext cx="1419367" cy="62779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a:xfrm>
            <a:off x="9317946" y="6493510"/>
            <a:ext cx="2743200" cy="365125"/>
          </a:xfrm>
        </p:spPr>
        <p:txBody>
          <a:bodyPr/>
          <a:lstStyle/>
          <a:p>
            <a:fld id="{5267E680-71FF-44DA-8726-CE9EC60570B4}" type="slidenum">
              <a:rPr lang="en-US" smtClean="0"/>
              <a:t>21</a:t>
            </a:fld>
            <a:endParaRPr lang="en-US"/>
          </a:p>
        </p:txBody>
      </p:sp>
    </p:spTree>
    <p:extLst>
      <p:ext uri="{BB962C8B-B14F-4D97-AF65-F5344CB8AC3E}">
        <p14:creationId xmlns:p14="http://schemas.microsoft.com/office/powerpoint/2010/main" val="153265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9577E-1E13-63A8-2EE4-6346AFADC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9FA43-6446-F583-DF28-93E85E2AB7A9}"/>
              </a:ext>
            </a:extLst>
          </p:cNvPr>
          <p:cNvSpPr>
            <a:spLocks noGrp="1"/>
          </p:cNvSpPr>
          <p:nvPr>
            <p:ph type="title"/>
          </p:nvPr>
        </p:nvSpPr>
        <p:spPr>
          <a:xfrm>
            <a:off x="344214" y="985950"/>
            <a:ext cx="10515600" cy="767662"/>
          </a:xfrm>
          <a:effectLst/>
        </p:spPr>
        <p:txBody>
          <a:bodyPr/>
          <a:lstStyle/>
          <a:p>
            <a:r>
              <a:rPr lang="en-US" sz="4000">
                <a:latin typeface="+mn-lt"/>
              </a:rPr>
              <a:t>Things to Consider Before Applying</a:t>
            </a:r>
          </a:p>
        </p:txBody>
      </p:sp>
      <p:sp>
        <p:nvSpPr>
          <p:cNvPr id="12" name="TextBox 11">
            <a:extLst>
              <a:ext uri="{FF2B5EF4-FFF2-40B4-BE49-F238E27FC236}">
                <a16:creationId xmlns:a16="http://schemas.microsoft.com/office/drawing/2014/main" id="{22BDB14E-E02C-5968-B95D-0DB034F15020}"/>
              </a:ext>
            </a:extLst>
          </p:cNvPr>
          <p:cNvSpPr txBox="1"/>
          <p:nvPr/>
        </p:nvSpPr>
        <p:spPr>
          <a:xfrm>
            <a:off x="260842" y="2078256"/>
            <a:ext cx="5206340" cy="38779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a:t>Single goal area, and its objectives and strategies</a:t>
            </a:r>
          </a:p>
          <a:p>
            <a:pPr marL="285750" indent="-285750">
              <a:spcAft>
                <a:spcPts val="1200"/>
              </a:spcAft>
              <a:buFont typeface="Arial" panose="020B0604020202020204" pitchFamily="34" charset="0"/>
              <a:buChar char="•"/>
            </a:pPr>
            <a:r>
              <a:rPr lang="en-US" dirty="0"/>
              <a:t>Funding is for a single year</a:t>
            </a:r>
          </a:p>
          <a:p>
            <a:pPr marL="285750" indent="-285750">
              <a:buFont typeface="Arial" panose="020B0604020202020204" pitchFamily="34" charset="0"/>
              <a:buChar char="•"/>
            </a:pPr>
            <a:r>
              <a:rPr lang="en-US" dirty="0"/>
              <a:t>For work or deliverables for a federal program pest (see Appendix C)</a:t>
            </a:r>
          </a:p>
          <a:p>
            <a:pPr marL="742950" lvl="1" indent="-285750">
              <a:spcAft>
                <a:spcPts val="1200"/>
              </a:spcAft>
              <a:buFont typeface="Arial" panose="020B0604020202020204" pitchFamily="34" charset="0"/>
              <a:buChar char="•"/>
            </a:pPr>
            <a:r>
              <a:rPr lang="en-US" dirty="0"/>
              <a:t>Consider speaking with the NPM for the program pest</a:t>
            </a:r>
          </a:p>
          <a:p>
            <a:pPr marL="568325" indent="-568325">
              <a:buFont typeface="Arial" panose="020B0604020202020204" pitchFamily="34" charset="0"/>
              <a:buChar char="•"/>
            </a:pPr>
            <a:r>
              <a:rPr lang="en-US" dirty="0"/>
              <a:t>Hint: Review Spending Plans from prior years</a:t>
            </a:r>
          </a:p>
          <a:p>
            <a:pPr marL="742950" lvl="1" indent="-285750">
              <a:buFont typeface="Arial" panose="020B0604020202020204" pitchFamily="34" charset="0"/>
              <a:buChar char="•"/>
            </a:pPr>
            <a:r>
              <a:rPr lang="en-US" u="sng" dirty="0"/>
              <a:t>Past (5) years available at:</a:t>
            </a:r>
            <a:r>
              <a:rPr lang="en-US" dirty="0"/>
              <a:t> https://www.aphis.usda.gov/funding/ppdmdpp/program-implementation-activities</a:t>
            </a:r>
          </a:p>
          <a:p>
            <a:pPr lvl="1"/>
            <a:endParaRPr lang="en-US" dirty="0"/>
          </a:p>
        </p:txBody>
      </p:sp>
      <p:pic>
        <p:nvPicPr>
          <p:cNvPr id="3" name="Graphic 2">
            <a:extLst>
              <a:ext uri="{FF2B5EF4-FFF2-40B4-BE49-F238E27FC236}">
                <a16:creationId xmlns:a16="http://schemas.microsoft.com/office/drawing/2014/main" id="{9446C853-3EBC-4345-429D-D17818ECF80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8937" y="4429896"/>
            <a:ext cx="404864" cy="404864"/>
          </a:xfrm>
          <a:prstGeom prst="rect">
            <a:avLst/>
          </a:prstGeom>
        </p:spPr>
      </p:pic>
      <p:pic>
        <p:nvPicPr>
          <p:cNvPr id="6" name="Picture 5" descr="Image of the PPDMDPP 5-year archive showing the years 2022-2026. The tile for 2026 is open and the link to the 2026 Spending Plan is visible to users with a red arrow pointing to the link.">
            <a:extLst>
              <a:ext uri="{FF2B5EF4-FFF2-40B4-BE49-F238E27FC236}">
                <a16:creationId xmlns:a16="http://schemas.microsoft.com/office/drawing/2014/main" id="{D1A7EBEC-2A41-F6E0-BF7A-D37BBA267BDB}"/>
              </a:ext>
            </a:extLst>
          </p:cNvPr>
          <p:cNvPicPr>
            <a:picLocks noChangeAspect="1"/>
          </p:cNvPicPr>
          <p:nvPr/>
        </p:nvPicPr>
        <p:blipFill>
          <a:blip r:embed="rId4"/>
          <a:stretch>
            <a:fillRect/>
          </a:stretch>
        </p:blipFill>
        <p:spPr>
          <a:xfrm>
            <a:off x="5760517" y="1709182"/>
            <a:ext cx="5942546" cy="4647168"/>
          </a:xfrm>
          <a:prstGeom prst="rect">
            <a:avLst/>
          </a:prstGeom>
          <a:ln>
            <a:solidFill>
              <a:schemeClr val="bg1">
                <a:lumMod val="65000"/>
              </a:schemeClr>
            </a:solidFill>
          </a:ln>
          <a:effectLst>
            <a:outerShdw blurRad="65024" dist="50800" dir="12960000" algn="ctr" rotWithShape="0">
              <a:srgbClr val="000000">
                <a:alpha val="30000"/>
              </a:srgbClr>
            </a:outerShdw>
          </a:effectLst>
          <a:scene3d>
            <a:camera prst="orthographicFront">
              <a:rot lat="0" lon="0" rev="360000"/>
            </a:camera>
            <a:lightRig rig="threePt" dir="t">
              <a:rot lat="0" lon="0" rev="7200000"/>
            </a:lightRig>
          </a:scene3d>
          <a:sp3d contourW="12700">
            <a:bevelT w="25400" h="19050"/>
            <a:contourClr>
              <a:schemeClr val="bg1">
                <a:lumMod val="50000"/>
              </a:schemeClr>
            </a:contourClr>
          </a:sp3d>
        </p:spPr>
      </p:pic>
      <p:sp>
        <p:nvSpPr>
          <p:cNvPr id="4" name="Slide Number Placeholder 3">
            <a:extLst>
              <a:ext uri="{FF2B5EF4-FFF2-40B4-BE49-F238E27FC236}">
                <a16:creationId xmlns:a16="http://schemas.microsoft.com/office/drawing/2014/main" id="{CF8E4E41-105E-4DAC-D4F5-FEAE1317FE76}"/>
              </a:ext>
            </a:extLst>
          </p:cNvPr>
          <p:cNvSpPr>
            <a:spLocks noGrp="1"/>
          </p:cNvSpPr>
          <p:nvPr>
            <p:ph type="sldNum" sz="quarter" idx="12"/>
          </p:nvPr>
        </p:nvSpPr>
        <p:spPr/>
        <p:txBody>
          <a:bodyPr/>
          <a:lstStyle/>
          <a:p>
            <a:fld id="{5267E680-71FF-44DA-8726-CE9EC60570B4}" type="slidenum">
              <a:rPr lang="en-US" smtClean="0"/>
              <a:t>22</a:t>
            </a:fld>
            <a:endParaRPr lang="en-US"/>
          </a:p>
        </p:txBody>
      </p:sp>
    </p:spTree>
    <p:extLst>
      <p:ext uri="{BB962C8B-B14F-4D97-AF65-F5344CB8AC3E}">
        <p14:creationId xmlns:p14="http://schemas.microsoft.com/office/powerpoint/2010/main" val="13099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1AE9-B9C0-2C6A-44DC-018E3B82D7CC}"/>
              </a:ext>
            </a:extLst>
          </p:cNvPr>
          <p:cNvSpPr>
            <a:spLocks noGrp="1"/>
          </p:cNvSpPr>
          <p:nvPr>
            <p:ph type="title"/>
          </p:nvPr>
        </p:nvSpPr>
        <p:spPr>
          <a:xfrm>
            <a:off x="838200" y="1049641"/>
            <a:ext cx="10515600" cy="767662"/>
          </a:xfrm>
          <a:effectLst/>
        </p:spPr>
        <p:txBody>
          <a:bodyPr/>
          <a:lstStyle/>
          <a:p>
            <a:r>
              <a:rPr lang="en-US" sz="4000">
                <a:latin typeface="Amasis MT Pro Black" panose="02040A04050005020304" pitchFamily="18" charset="0"/>
              </a:rPr>
              <a:t>Questions to Ponder in…</a:t>
            </a:r>
          </a:p>
        </p:txBody>
      </p:sp>
      <p:graphicFrame>
        <p:nvGraphicFramePr>
          <p:cNvPr id="6" name="Content Placeholder 5" descr="A bubble used with the words 'Developing Suggestions' emphasizing the content that will be discussed on the slide. ">
            <a:extLst>
              <a:ext uri="{FF2B5EF4-FFF2-40B4-BE49-F238E27FC236}">
                <a16:creationId xmlns:a16="http://schemas.microsoft.com/office/drawing/2014/main" id="{FD9E91A0-751A-9F8A-838D-424966A90C54}"/>
              </a:ext>
            </a:extLst>
          </p:cNvPr>
          <p:cNvGraphicFramePr>
            <a:graphicFrameLocks noGrp="1"/>
          </p:cNvGraphicFramePr>
          <p:nvPr>
            <p:ph idx="1"/>
            <p:extLst>
              <p:ext uri="{D42A27DB-BD31-4B8C-83A1-F6EECF244321}">
                <p14:modId xmlns:p14="http://schemas.microsoft.com/office/powerpoint/2010/main" val="1344340473"/>
              </p:ext>
            </p:extLst>
          </p:nvPr>
        </p:nvGraphicFramePr>
        <p:xfrm>
          <a:off x="-2352675" y="187324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C1B97714-4612-BB45-6270-5915939ABE9E}"/>
              </a:ext>
            </a:extLst>
          </p:cNvPr>
          <p:cNvSpPr txBox="1"/>
          <p:nvPr/>
        </p:nvSpPr>
        <p:spPr>
          <a:xfrm>
            <a:off x="5405257" y="1930374"/>
            <a:ext cx="6199461" cy="387798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Does my project focus on a plant pest?</a:t>
            </a:r>
          </a:p>
          <a:p>
            <a:pPr marL="285750" indent="-285750">
              <a:spcAft>
                <a:spcPts val="600"/>
              </a:spcAft>
              <a:buFont typeface="Arial" panose="020B0604020202020204" pitchFamily="34" charset="0"/>
              <a:buChar char="•"/>
            </a:pPr>
            <a:r>
              <a:rPr lang="en-US" sz="2400" dirty="0"/>
              <a:t>Who is the intended user?</a:t>
            </a:r>
          </a:p>
          <a:p>
            <a:pPr marL="285750" indent="-285750">
              <a:spcAft>
                <a:spcPts val="600"/>
              </a:spcAft>
              <a:buFont typeface="Arial" panose="020B0604020202020204" pitchFamily="34" charset="0"/>
              <a:buChar char="•"/>
            </a:pPr>
            <a:r>
              <a:rPr lang="en-US" sz="2400" dirty="0"/>
              <a:t>How will the tool or method be optimized?</a:t>
            </a:r>
          </a:p>
          <a:p>
            <a:pPr marL="285750" indent="-285750">
              <a:spcAft>
                <a:spcPts val="600"/>
              </a:spcAft>
              <a:buFont typeface="Arial" panose="020B0604020202020204" pitchFamily="34" charset="0"/>
              <a:buChar char="•"/>
            </a:pPr>
            <a:r>
              <a:rPr lang="en-US" sz="2400" dirty="0"/>
              <a:t>Do I have all the required tools to develop the product?</a:t>
            </a:r>
          </a:p>
          <a:p>
            <a:pPr marL="285750" indent="-285750">
              <a:spcAft>
                <a:spcPts val="600"/>
              </a:spcAft>
              <a:buFont typeface="Arial" panose="020B0604020202020204" pitchFamily="34" charset="0"/>
              <a:buChar char="•"/>
            </a:pPr>
            <a:r>
              <a:rPr lang="en-US" sz="2400" dirty="0"/>
              <a:t>What is the cost of the development of the tool or method, and of the end product?</a:t>
            </a:r>
          </a:p>
          <a:p>
            <a:pPr marL="285750" indent="-285750">
              <a:spcAft>
                <a:spcPts val="600"/>
              </a:spcAft>
              <a:buFont typeface="Arial" panose="020B0604020202020204" pitchFamily="34" charset="0"/>
              <a:buChar char="•"/>
            </a:pPr>
            <a:r>
              <a:rPr lang="en-US" sz="2400" dirty="0"/>
              <a:t>What are the roles of each cooperator?</a:t>
            </a:r>
          </a:p>
          <a:p>
            <a:pPr marL="285750" indent="-285750">
              <a:spcAft>
                <a:spcPts val="600"/>
              </a:spcAft>
              <a:buFont typeface="Arial" panose="020B0604020202020204" pitchFamily="34" charset="0"/>
              <a:buChar char="•"/>
            </a:pPr>
            <a:r>
              <a:rPr lang="en-US" sz="2400" dirty="0"/>
              <a:t>What are the measures of success?</a:t>
            </a:r>
          </a:p>
        </p:txBody>
      </p:sp>
      <p:sp>
        <p:nvSpPr>
          <p:cNvPr id="4" name="Slide Number Placeholder 3">
            <a:extLst>
              <a:ext uri="{FF2B5EF4-FFF2-40B4-BE49-F238E27FC236}">
                <a16:creationId xmlns:a16="http://schemas.microsoft.com/office/drawing/2014/main" id="{AAC30D4C-52D3-88DF-BEDC-98392407E780}"/>
              </a:ext>
            </a:extLst>
          </p:cNvPr>
          <p:cNvSpPr>
            <a:spLocks noGrp="1"/>
          </p:cNvSpPr>
          <p:nvPr>
            <p:ph type="sldNum" sz="quarter" idx="12"/>
          </p:nvPr>
        </p:nvSpPr>
        <p:spPr/>
        <p:txBody>
          <a:bodyPr/>
          <a:lstStyle/>
          <a:p>
            <a:fld id="{5267E680-71FF-44DA-8726-CE9EC60570B4}" type="slidenum">
              <a:rPr lang="en-US" smtClean="0"/>
              <a:t>23</a:t>
            </a:fld>
            <a:endParaRPr lang="en-US"/>
          </a:p>
        </p:txBody>
      </p:sp>
    </p:spTree>
    <p:extLst>
      <p:ext uri="{BB962C8B-B14F-4D97-AF65-F5344CB8AC3E}">
        <p14:creationId xmlns:p14="http://schemas.microsoft.com/office/powerpoint/2010/main" val="327741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C2596-655C-96D3-F52F-98A030912729}"/>
              </a:ext>
            </a:extLst>
          </p:cNvPr>
          <p:cNvSpPr>
            <a:spLocks noGrp="1"/>
          </p:cNvSpPr>
          <p:nvPr>
            <p:ph type="title"/>
          </p:nvPr>
        </p:nvSpPr>
        <p:spPr>
          <a:xfrm>
            <a:off x="5197644" y="-38881"/>
            <a:ext cx="6529138" cy="1034441"/>
          </a:xfrm>
          <a:effectLst/>
        </p:spPr>
        <p:txBody>
          <a:bodyPr lIns="91440" tIns="45720" rIns="91440" bIns="45720" anchor="t"/>
          <a:lstStyle/>
          <a:p>
            <a:pPr algn="r"/>
            <a:r>
              <a:rPr lang="en-US" sz="3400" dirty="0">
                <a:latin typeface="Amasis MT Pro Black" panose="02040A04050005020304" pitchFamily="18" charset="0"/>
                <a:ea typeface="Calibri Light"/>
                <a:cs typeface="Calibri Light"/>
              </a:rPr>
              <a:t>Components of a Good Suggestion </a:t>
            </a:r>
            <a:r>
              <a:rPr lang="en-US" sz="2000" dirty="0">
                <a:latin typeface="Amasis MT Pro Black" panose="02040A04050005020304" pitchFamily="18" charset="0"/>
                <a:ea typeface="Calibri Light"/>
                <a:cs typeface="Calibri Light"/>
              </a:rPr>
              <a:t>(1 of 11)</a:t>
            </a:r>
            <a:endParaRPr lang="en-US" sz="2000" dirty="0">
              <a:latin typeface="Amasis MT Pro Black" panose="02040A04050005020304" pitchFamily="18" charset="0"/>
            </a:endParaRPr>
          </a:p>
        </p:txBody>
      </p:sp>
      <p:sp>
        <p:nvSpPr>
          <p:cNvPr id="5" name="TextBox 4">
            <a:extLst>
              <a:ext uri="{FF2B5EF4-FFF2-40B4-BE49-F238E27FC236}">
                <a16:creationId xmlns:a16="http://schemas.microsoft.com/office/drawing/2014/main" id="{EE95961A-FA76-8E18-C869-A5CD4DA2DEA4}"/>
              </a:ext>
              <a:ext uri="{C183D7F6-B498-43B3-948B-1728B52AA6E4}">
                <adec:decorative xmlns:adec="http://schemas.microsoft.com/office/drawing/2017/decorative" val="1"/>
              </a:ext>
            </a:extLst>
          </p:cNvPr>
          <p:cNvSpPr txBox="1"/>
          <p:nvPr/>
        </p:nvSpPr>
        <p:spPr>
          <a:xfrm>
            <a:off x="696717" y="1808176"/>
            <a:ext cx="10798565" cy="986224"/>
          </a:xfrm>
          <a:prstGeom prst="roundRect">
            <a:avLst/>
          </a:prstGeom>
          <a:noFill/>
          <a:ln w="28575">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rgbClr val="C00000"/>
                </a:solidFill>
                <a:ea typeface="Calibri"/>
                <a:cs typeface="Calibri"/>
              </a:rPr>
              <a:t>Use a concise, descriptive title outlining activities</a:t>
            </a:r>
          </a:p>
        </p:txBody>
      </p:sp>
      <p:pic>
        <p:nvPicPr>
          <p:cNvPr id="9" name="Picture 8" descr="Image of the 'Suggestion Title' field in ServiceNow. This is what a submitter would see in the ServiceNow suggestion submission form and an example of a title is shown for clarity. ">
            <a:extLst>
              <a:ext uri="{FF2B5EF4-FFF2-40B4-BE49-F238E27FC236}">
                <a16:creationId xmlns:a16="http://schemas.microsoft.com/office/drawing/2014/main" id="{FD4BB41C-1876-6C52-C56A-7201251FA5CC}"/>
              </a:ext>
            </a:extLst>
          </p:cNvPr>
          <p:cNvPicPr>
            <a:picLocks noChangeAspect="1"/>
          </p:cNvPicPr>
          <p:nvPr/>
        </p:nvPicPr>
        <p:blipFill>
          <a:blip r:embed="rId3"/>
          <a:stretch>
            <a:fillRect/>
          </a:stretch>
        </p:blipFill>
        <p:spPr>
          <a:xfrm>
            <a:off x="221330" y="3472744"/>
            <a:ext cx="11749340" cy="2389696"/>
          </a:xfrm>
          <a:prstGeom prst="rect">
            <a:avLst/>
          </a:prstGeom>
          <a:ln>
            <a:solidFill>
              <a:schemeClr val="tx1"/>
            </a:solidFill>
          </a:ln>
        </p:spPr>
      </p:pic>
      <p:sp>
        <p:nvSpPr>
          <p:cNvPr id="7" name="TextBox 6">
            <a:extLst>
              <a:ext uri="{FF2B5EF4-FFF2-40B4-BE49-F238E27FC236}">
                <a16:creationId xmlns:a16="http://schemas.microsoft.com/office/drawing/2014/main" id="{A2F2DCD0-5395-6B39-FAD1-F297AD82A2B5}"/>
              </a:ext>
            </a:extLst>
          </p:cNvPr>
          <p:cNvSpPr txBox="1"/>
          <p:nvPr/>
        </p:nvSpPr>
        <p:spPr>
          <a:xfrm rot="1691484">
            <a:off x="10313370" y="3267659"/>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C00000"/>
                </a:solidFill>
                <a:ea typeface="Calibri"/>
                <a:cs typeface="Calibri"/>
              </a:rPr>
              <a:t>Example</a:t>
            </a:r>
          </a:p>
        </p:txBody>
      </p:sp>
      <p:sp>
        <p:nvSpPr>
          <p:cNvPr id="4" name="Slide Number Placeholder 3">
            <a:extLst>
              <a:ext uri="{FF2B5EF4-FFF2-40B4-BE49-F238E27FC236}">
                <a16:creationId xmlns:a16="http://schemas.microsoft.com/office/drawing/2014/main" id="{4BF70751-5F8E-A2EA-EB52-A30BC3699C7C}"/>
              </a:ext>
            </a:extLst>
          </p:cNvPr>
          <p:cNvSpPr>
            <a:spLocks noGrp="1"/>
          </p:cNvSpPr>
          <p:nvPr>
            <p:ph type="sldNum" sz="quarter" idx="12"/>
          </p:nvPr>
        </p:nvSpPr>
        <p:spPr/>
        <p:txBody>
          <a:bodyPr/>
          <a:lstStyle/>
          <a:p>
            <a:fld id="{5267E680-71FF-44DA-8726-CE9EC60570B4}" type="slidenum">
              <a:rPr lang="en-US" smtClean="0"/>
              <a:t>24</a:t>
            </a:fld>
            <a:endParaRPr lang="en-US"/>
          </a:p>
        </p:txBody>
      </p:sp>
    </p:spTree>
    <p:extLst>
      <p:ext uri="{BB962C8B-B14F-4D97-AF65-F5344CB8AC3E}">
        <p14:creationId xmlns:p14="http://schemas.microsoft.com/office/powerpoint/2010/main" val="2029634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D9F33-F9C9-B46E-3960-095E59FCD5A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688BADA-7C3A-01F7-017E-8C880034D4A4}"/>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(2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3DB90D71-633B-21AD-768D-35D7E75128AB}"/>
              </a:ext>
            </a:extLst>
          </p:cNvPr>
          <p:cNvSpPr txBox="1"/>
          <p:nvPr/>
        </p:nvSpPr>
        <p:spPr>
          <a:xfrm>
            <a:off x="314997" y="1174387"/>
            <a:ext cx="11311797" cy="1441409"/>
          </a:xfrm>
          <a:prstGeom prst="roundRect">
            <a:avLst/>
          </a:prstGeom>
          <a:noFill/>
          <a:ln w="28575">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chemeClr val="accent2"/>
                </a:solidFill>
                <a:ea typeface="Calibri" panose="020F0502020204030204"/>
                <a:cs typeface="Calibri" panose="020F0502020204030204"/>
              </a:rPr>
              <a:t>Include detailed background information to justify the need</a:t>
            </a:r>
          </a:p>
        </p:txBody>
      </p:sp>
      <p:grpSp>
        <p:nvGrpSpPr>
          <p:cNvPr id="2" name="Group 1" descr="Image of the 'Purpose' field in ServiceNow. This is what a submitter would see in the ServiceNow suggestion submission form and an example of a purpose statement is shown. ">
            <a:extLst>
              <a:ext uri="{FF2B5EF4-FFF2-40B4-BE49-F238E27FC236}">
                <a16:creationId xmlns:a16="http://schemas.microsoft.com/office/drawing/2014/main" id="{FC3812CD-5B72-F8D1-B6C4-AAD475A7A498}"/>
              </a:ext>
            </a:extLst>
          </p:cNvPr>
          <p:cNvGrpSpPr/>
          <p:nvPr/>
        </p:nvGrpSpPr>
        <p:grpSpPr>
          <a:xfrm>
            <a:off x="834189" y="2820357"/>
            <a:ext cx="11878868" cy="3831513"/>
            <a:chOff x="1525130" y="3898644"/>
            <a:chExt cx="10081022" cy="2884616"/>
          </a:xfrm>
        </p:grpSpPr>
        <p:pic>
          <p:nvPicPr>
            <p:cNvPr id="8" name="Picture 7">
              <a:extLst>
                <a:ext uri="{FF2B5EF4-FFF2-40B4-BE49-F238E27FC236}">
                  <a16:creationId xmlns:a16="http://schemas.microsoft.com/office/drawing/2014/main" id="{B1784804-E5CB-A48F-B3E5-253451D19546}"/>
                </a:ext>
              </a:extLst>
            </p:cNvPr>
            <p:cNvPicPr>
              <a:picLocks noChangeAspect="1"/>
            </p:cNvPicPr>
            <p:nvPr/>
          </p:nvPicPr>
          <p:blipFill>
            <a:blip r:embed="rId3"/>
            <a:stretch>
              <a:fillRect/>
            </a:stretch>
          </p:blipFill>
          <p:spPr>
            <a:xfrm>
              <a:off x="1525130" y="3898644"/>
              <a:ext cx="8891532" cy="2884616"/>
            </a:xfrm>
            <a:prstGeom prst="rect">
              <a:avLst/>
            </a:prstGeom>
            <a:ln>
              <a:solidFill>
                <a:schemeClr val="tx1"/>
              </a:solidFill>
            </a:ln>
          </p:spPr>
        </p:pic>
        <p:sp>
          <p:nvSpPr>
            <p:cNvPr id="3" name="TextBox 2">
              <a:extLst>
                <a:ext uri="{FF2B5EF4-FFF2-40B4-BE49-F238E27FC236}">
                  <a16:creationId xmlns:a16="http://schemas.microsoft.com/office/drawing/2014/main" id="{0666888F-DF37-C38F-8D9E-EF27D54A1938}"/>
                </a:ext>
              </a:extLst>
            </p:cNvPr>
            <p:cNvSpPr txBox="1"/>
            <p:nvPr/>
          </p:nvSpPr>
          <p:spPr>
            <a:xfrm rot="1825977">
              <a:off x="9755910" y="4993670"/>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2"/>
                  </a:solidFill>
                  <a:ea typeface="Calibri"/>
                  <a:cs typeface="Calibri"/>
                </a:rPr>
                <a:t>Example</a:t>
              </a:r>
            </a:p>
          </p:txBody>
        </p:sp>
      </p:grpSp>
      <p:sp>
        <p:nvSpPr>
          <p:cNvPr id="4" name="Slide Number Placeholder 3">
            <a:extLst>
              <a:ext uri="{FF2B5EF4-FFF2-40B4-BE49-F238E27FC236}">
                <a16:creationId xmlns:a16="http://schemas.microsoft.com/office/drawing/2014/main" id="{EA310701-EAC2-1AC6-E1F0-B8733EC3121C}"/>
              </a:ext>
            </a:extLst>
          </p:cNvPr>
          <p:cNvSpPr>
            <a:spLocks noGrp="1"/>
          </p:cNvSpPr>
          <p:nvPr>
            <p:ph type="sldNum" sz="quarter" idx="12"/>
          </p:nvPr>
        </p:nvSpPr>
        <p:spPr/>
        <p:txBody>
          <a:bodyPr/>
          <a:lstStyle/>
          <a:p>
            <a:fld id="{5267E680-71FF-44DA-8726-CE9EC60570B4}" type="slidenum">
              <a:rPr lang="en-US" smtClean="0"/>
              <a:t>25</a:t>
            </a:fld>
            <a:endParaRPr lang="en-US"/>
          </a:p>
        </p:txBody>
      </p:sp>
    </p:spTree>
    <p:extLst>
      <p:ext uri="{BB962C8B-B14F-4D97-AF65-F5344CB8AC3E}">
        <p14:creationId xmlns:p14="http://schemas.microsoft.com/office/powerpoint/2010/main" val="2246187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E7ED3-E253-49F7-46F6-5D917446AE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51D9430-7E50-C69D-DDA8-396AD881256D}"/>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(3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1281B211-7FD8-2419-4E6A-08BB21E6F6A2}"/>
              </a:ext>
            </a:extLst>
          </p:cNvPr>
          <p:cNvSpPr txBox="1"/>
          <p:nvPr/>
        </p:nvSpPr>
        <p:spPr>
          <a:xfrm>
            <a:off x="1172105" y="1079553"/>
            <a:ext cx="9847790" cy="1254576"/>
          </a:xfrm>
          <a:prstGeom prst="roundRect">
            <a:avLst/>
          </a:prstGeom>
          <a:noFill/>
          <a:ln w="28575">
            <a:solidFill>
              <a:schemeClr val="accent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chemeClr val="accent6"/>
                </a:solidFill>
                <a:ea typeface="Calibri" panose="020F0502020204030204"/>
                <a:cs typeface="Calibri" panose="020F0502020204030204"/>
              </a:rPr>
              <a:t>Clearly outline benefits to PPQ and stakeholders</a:t>
            </a:r>
            <a:endParaRPr lang="en-US" sz="3600" b="1" dirty="0">
              <a:solidFill>
                <a:srgbClr val="C00000"/>
              </a:solidFill>
              <a:ea typeface="Calibri"/>
              <a:cs typeface="Calibri"/>
            </a:endParaRPr>
          </a:p>
        </p:txBody>
      </p:sp>
      <p:grpSp>
        <p:nvGrpSpPr>
          <p:cNvPr id="2" name="Group 1" descr="Image of the 'Purpose' field in ServiceNow. This is what a submitter would see in the ServiceNow suggestion submission form and an example of clearly stated benefits to stakeholders is shown.">
            <a:extLst>
              <a:ext uri="{FF2B5EF4-FFF2-40B4-BE49-F238E27FC236}">
                <a16:creationId xmlns:a16="http://schemas.microsoft.com/office/drawing/2014/main" id="{70B7FB8F-3B22-2788-9197-A95588E208B9}"/>
              </a:ext>
            </a:extLst>
          </p:cNvPr>
          <p:cNvGrpSpPr/>
          <p:nvPr/>
        </p:nvGrpSpPr>
        <p:grpSpPr>
          <a:xfrm>
            <a:off x="1828799" y="2688427"/>
            <a:ext cx="8568669" cy="3977069"/>
            <a:chOff x="2647606" y="4050470"/>
            <a:chExt cx="6952328" cy="2698378"/>
          </a:xfrm>
        </p:grpSpPr>
        <p:pic>
          <p:nvPicPr>
            <p:cNvPr id="9" name="Picture 8">
              <a:extLst>
                <a:ext uri="{FF2B5EF4-FFF2-40B4-BE49-F238E27FC236}">
                  <a16:creationId xmlns:a16="http://schemas.microsoft.com/office/drawing/2014/main" id="{2484CD77-30E2-1786-57D2-D07E99E7FFB0}"/>
                </a:ext>
              </a:extLst>
            </p:cNvPr>
            <p:cNvPicPr>
              <a:picLocks noChangeAspect="1"/>
            </p:cNvPicPr>
            <p:nvPr/>
          </p:nvPicPr>
          <p:blipFill>
            <a:blip r:embed="rId3"/>
            <a:stretch>
              <a:fillRect/>
            </a:stretch>
          </p:blipFill>
          <p:spPr>
            <a:xfrm>
              <a:off x="2647606" y="4050470"/>
              <a:ext cx="6896788" cy="2698378"/>
            </a:xfrm>
            <a:prstGeom prst="rect">
              <a:avLst/>
            </a:prstGeom>
            <a:ln>
              <a:solidFill>
                <a:schemeClr val="tx1"/>
              </a:solidFill>
            </a:ln>
          </p:spPr>
        </p:pic>
        <p:sp>
          <p:nvSpPr>
            <p:cNvPr id="3" name="TextBox 2">
              <a:extLst>
                <a:ext uri="{FF2B5EF4-FFF2-40B4-BE49-F238E27FC236}">
                  <a16:creationId xmlns:a16="http://schemas.microsoft.com/office/drawing/2014/main" id="{DFF29DB5-8FC4-A8A8-6D23-C55305D0921C}"/>
                </a:ext>
              </a:extLst>
            </p:cNvPr>
            <p:cNvSpPr txBox="1"/>
            <p:nvPr/>
          </p:nvSpPr>
          <p:spPr>
            <a:xfrm rot="1235484">
              <a:off x="7749692" y="5496254"/>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6"/>
                  </a:solidFill>
                  <a:ea typeface="Calibri"/>
                  <a:cs typeface="Calibri"/>
                </a:rPr>
                <a:t>Example</a:t>
              </a:r>
            </a:p>
          </p:txBody>
        </p:sp>
      </p:grpSp>
      <p:sp>
        <p:nvSpPr>
          <p:cNvPr id="4" name="Slide Number Placeholder 3">
            <a:extLst>
              <a:ext uri="{FF2B5EF4-FFF2-40B4-BE49-F238E27FC236}">
                <a16:creationId xmlns:a16="http://schemas.microsoft.com/office/drawing/2014/main" id="{0F02F41C-B960-8FE4-CBCD-2C808E0BE3ED}"/>
              </a:ext>
            </a:extLst>
          </p:cNvPr>
          <p:cNvSpPr>
            <a:spLocks noGrp="1"/>
          </p:cNvSpPr>
          <p:nvPr>
            <p:ph type="sldNum" sz="quarter" idx="12"/>
          </p:nvPr>
        </p:nvSpPr>
        <p:spPr/>
        <p:txBody>
          <a:bodyPr/>
          <a:lstStyle/>
          <a:p>
            <a:fld id="{5267E680-71FF-44DA-8726-CE9EC60570B4}" type="slidenum">
              <a:rPr lang="en-US" smtClean="0"/>
              <a:t>26</a:t>
            </a:fld>
            <a:endParaRPr lang="en-US"/>
          </a:p>
        </p:txBody>
      </p:sp>
    </p:spTree>
    <p:extLst>
      <p:ext uri="{BB962C8B-B14F-4D97-AF65-F5344CB8AC3E}">
        <p14:creationId xmlns:p14="http://schemas.microsoft.com/office/powerpoint/2010/main" val="1848542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206AB-2FBC-E254-CF33-7B85813D6BE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82EB895-43C3-03ED-C645-549744DCA97A}"/>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(4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820D19D6-3215-40D4-B399-408F15EC4787}"/>
              </a:ext>
            </a:extLst>
          </p:cNvPr>
          <p:cNvSpPr txBox="1"/>
          <p:nvPr/>
        </p:nvSpPr>
        <p:spPr>
          <a:xfrm>
            <a:off x="639194" y="1129603"/>
            <a:ext cx="10913611" cy="2049837"/>
          </a:xfrm>
          <a:prstGeom prst="roundRect">
            <a:avLst/>
          </a:prstGeom>
          <a:noFill/>
          <a:ln w="28575">
            <a:solidFill>
              <a:srgbClr val="3333FF"/>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1200"/>
              </a:spcAft>
            </a:pPr>
            <a:r>
              <a:rPr lang="en-US" sz="3600" b="1" dirty="0">
                <a:solidFill>
                  <a:srgbClr val="3333FF"/>
                </a:solidFill>
                <a:ea typeface="Calibri" panose="020F0502020204030204"/>
                <a:cs typeface="Calibri" panose="020F0502020204030204"/>
              </a:rPr>
              <a:t>Objectives should be specific to a single year project, with longer-term projects providing distinct deliverables for the application year</a:t>
            </a:r>
            <a:endParaRPr lang="en-US" sz="3600" dirty="0">
              <a:ea typeface="Calibri"/>
              <a:cs typeface="Calibri"/>
            </a:endParaRPr>
          </a:p>
        </p:txBody>
      </p:sp>
      <p:grpSp>
        <p:nvGrpSpPr>
          <p:cNvPr id="2" name="Group 1" descr="Image of the 'Purpose' field in ServiceNow. This is what a submitter would see in the ServiceNow suggestion submission form and an example of suggestion objectives is shown. ">
            <a:extLst>
              <a:ext uri="{FF2B5EF4-FFF2-40B4-BE49-F238E27FC236}">
                <a16:creationId xmlns:a16="http://schemas.microsoft.com/office/drawing/2014/main" id="{626B7521-42D1-F5B9-5215-995A8A03E838}"/>
              </a:ext>
            </a:extLst>
          </p:cNvPr>
          <p:cNvGrpSpPr/>
          <p:nvPr/>
        </p:nvGrpSpPr>
        <p:grpSpPr>
          <a:xfrm>
            <a:off x="1492982" y="3429000"/>
            <a:ext cx="10779230" cy="3218854"/>
            <a:chOff x="2096511" y="4170814"/>
            <a:chExt cx="9196066" cy="2477040"/>
          </a:xfrm>
        </p:grpSpPr>
        <p:pic>
          <p:nvPicPr>
            <p:cNvPr id="10" name="Picture 9">
              <a:extLst>
                <a:ext uri="{FF2B5EF4-FFF2-40B4-BE49-F238E27FC236}">
                  <a16:creationId xmlns:a16="http://schemas.microsoft.com/office/drawing/2014/main" id="{F6AD5633-2445-92E6-59F6-96C5EAF42FC8}"/>
                </a:ext>
              </a:extLst>
            </p:cNvPr>
            <p:cNvPicPr>
              <a:picLocks noChangeAspect="1"/>
            </p:cNvPicPr>
            <p:nvPr/>
          </p:nvPicPr>
          <p:blipFill>
            <a:blip r:embed="rId3"/>
            <a:stretch>
              <a:fillRect/>
            </a:stretch>
          </p:blipFill>
          <p:spPr>
            <a:xfrm>
              <a:off x="2096511" y="4170814"/>
              <a:ext cx="7998978" cy="2477040"/>
            </a:xfrm>
            <a:prstGeom prst="rect">
              <a:avLst/>
            </a:prstGeom>
            <a:ln>
              <a:solidFill>
                <a:schemeClr val="tx1"/>
              </a:solidFill>
            </a:ln>
          </p:spPr>
        </p:pic>
        <p:sp>
          <p:nvSpPr>
            <p:cNvPr id="7" name="TextBox 6">
              <a:extLst>
                <a:ext uri="{FF2B5EF4-FFF2-40B4-BE49-F238E27FC236}">
                  <a16:creationId xmlns:a16="http://schemas.microsoft.com/office/drawing/2014/main" id="{16CE2238-F860-470C-1465-9CCAB4A10483}"/>
                </a:ext>
              </a:extLst>
            </p:cNvPr>
            <p:cNvSpPr txBox="1"/>
            <p:nvPr/>
          </p:nvSpPr>
          <p:spPr>
            <a:xfrm rot="1567351">
              <a:off x="9442335" y="4235155"/>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3333FF"/>
                  </a:solidFill>
                  <a:ea typeface="Calibri"/>
                  <a:cs typeface="Calibri"/>
                </a:rPr>
                <a:t>Example</a:t>
              </a:r>
            </a:p>
          </p:txBody>
        </p:sp>
      </p:grpSp>
      <p:sp>
        <p:nvSpPr>
          <p:cNvPr id="4" name="Slide Number Placeholder 3">
            <a:extLst>
              <a:ext uri="{FF2B5EF4-FFF2-40B4-BE49-F238E27FC236}">
                <a16:creationId xmlns:a16="http://schemas.microsoft.com/office/drawing/2014/main" id="{71B06187-FE58-3EF0-F3DB-3B1B49811295}"/>
              </a:ext>
            </a:extLst>
          </p:cNvPr>
          <p:cNvSpPr>
            <a:spLocks noGrp="1"/>
          </p:cNvSpPr>
          <p:nvPr>
            <p:ph type="sldNum" sz="quarter" idx="12"/>
          </p:nvPr>
        </p:nvSpPr>
        <p:spPr/>
        <p:txBody>
          <a:bodyPr/>
          <a:lstStyle/>
          <a:p>
            <a:fld id="{5267E680-71FF-44DA-8726-CE9EC60570B4}" type="slidenum">
              <a:rPr lang="en-US" smtClean="0"/>
              <a:t>27</a:t>
            </a:fld>
            <a:endParaRPr lang="en-US"/>
          </a:p>
        </p:txBody>
      </p:sp>
    </p:spTree>
    <p:extLst>
      <p:ext uri="{BB962C8B-B14F-4D97-AF65-F5344CB8AC3E}">
        <p14:creationId xmlns:p14="http://schemas.microsoft.com/office/powerpoint/2010/main" val="2923990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3B7B3-1554-A5ED-A58C-711E959F2386}"/>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(5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8" name="TextBox 7">
            <a:extLst>
              <a:ext uri="{FF2B5EF4-FFF2-40B4-BE49-F238E27FC236}">
                <a16:creationId xmlns:a16="http://schemas.microsoft.com/office/drawing/2014/main" id="{7595B373-F2EF-D3F4-CEEA-086422D1660E}"/>
              </a:ext>
            </a:extLst>
          </p:cNvPr>
          <p:cNvSpPr txBox="1"/>
          <p:nvPr/>
        </p:nvSpPr>
        <p:spPr>
          <a:xfrm>
            <a:off x="757459" y="1239715"/>
            <a:ext cx="10677079" cy="1112960"/>
          </a:xfrm>
          <a:prstGeom prst="roundRect">
            <a:avLst/>
          </a:prstGeom>
          <a:noFill/>
          <a:ln w="28575">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chemeClr val="accent2"/>
                </a:solidFill>
                <a:ea typeface="Calibri" panose="020F0502020204030204"/>
                <a:cs typeface="Calibri" panose="020F0502020204030204"/>
              </a:rPr>
              <a:t>Clearly describe suggestion deliverables</a:t>
            </a:r>
          </a:p>
        </p:txBody>
      </p:sp>
      <p:pic>
        <p:nvPicPr>
          <p:cNvPr id="10" name="Picture 9" descr="Image of the 'Purpose' field in ServiceNow. This is what a submitter would see in the ServiceNow suggestion submission form and an example of suggestion deliverables is shown. ">
            <a:extLst>
              <a:ext uri="{FF2B5EF4-FFF2-40B4-BE49-F238E27FC236}">
                <a16:creationId xmlns:a16="http://schemas.microsoft.com/office/drawing/2014/main" id="{7CFE9687-C7E2-08AA-D0ED-913B8BC45EEA}"/>
              </a:ext>
            </a:extLst>
          </p:cNvPr>
          <p:cNvPicPr>
            <a:picLocks noChangeAspect="1"/>
          </p:cNvPicPr>
          <p:nvPr/>
        </p:nvPicPr>
        <p:blipFill>
          <a:blip r:embed="rId3"/>
          <a:stretch>
            <a:fillRect/>
          </a:stretch>
        </p:blipFill>
        <p:spPr>
          <a:xfrm>
            <a:off x="1492933" y="2557846"/>
            <a:ext cx="9503180" cy="3995261"/>
          </a:xfrm>
          <a:prstGeom prst="rect">
            <a:avLst/>
          </a:prstGeom>
          <a:ln>
            <a:solidFill>
              <a:schemeClr val="tx1"/>
            </a:solidFill>
          </a:ln>
        </p:spPr>
      </p:pic>
      <p:sp>
        <p:nvSpPr>
          <p:cNvPr id="11" name="TextBox 10">
            <a:extLst>
              <a:ext uri="{FF2B5EF4-FFF2-40B4-BE49-F238E27FC236}">
                <a16:creationId xmlns:a16="http://schemas.microsoft.com/office/drawing/2014/main" id="{937D0E50-5071-07EC-6181-5CFBFB78D7A1}"/>
              </a:ext>
            </a:extLst>
          </p:cNvPr>
          <p:cNvSpPr txBox="1"/>
          <p:nvPr/>
        </p:nvSpPr>
        <p:spPr>
          <a:xfrm rot="1825977">
            <a:off x="8828183" y="4501676"/>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2"/>
                </a:solidFill>
                <a:ea typeface="Calibri"/>
                <a:cs typeface="Calibri"/>
              </a:rPr>
              <a:t>Example</a:t>
            </a:r>
          </a:p>
        </p:txBody>
      </p:sp>
      <p:sp>
        <p:nvSpPr>
          <p:cNvPr id="5" name="Slide Number Placeholder 4">
            <a:extLst>
              <a:ext uri="{FF2B5EF4-FFF2-40B4-BE49-F238E27FC236}">
                <a16:creationId xmlns:a16="http://schemas.microsoft.com/office/drawing/2014/main" id="{20655065-4B72-F5F1-DF9B-6FBF8EE0B001}"/>
              </a:ext>
            </a:extLst>
          </p:cNvPr>
          <p:cNvSpPr>
            <a:spLocks noGrp="1"/>
          </p:cNvSpPr>
          <p:nvPr>
            <p:ph type="sldNum" sz="quarter" idx="12"/>
          </p:nvPr>
        </p:nvSpPr>
        <p:spPr/>
        <p:txBody>
          <a:bodyPr/>
          <a:lstStyle/>
          <a:p>
            <a:fld id="{5267E680-71FF-44DA-8726-CE9EC60570B4}" type="slidenum">
              <a:rPr lang="en-US" smtClean="0"/>
              <a:t>28</a:t>
            </a:fld>
            <a:endParaRPr lang="en-US"/>
          </a:p>
        </p:txBody>
      </p:sp>
    </p:spTree>
    <p:extLst>
      <p:ext uri="{BB962C8B-B14F-4D97-AF65-F5344CB8AC3E}">
        <p14:creationId xmlns:p14="http://schemas.microsoft.com/office/powerpoint/2010/main" val="4271826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C51DC-7ABB-FDA7-5367-0598886C156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23A5FAB-DCC4-9C8B-691A-A4B0E22010DC}"/>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(6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0B04D829-0341-C976-F0DA-294F1DCBFBC9}"/>
              </a:ext>
            </a:extLst>
          </p:cNvPr>
          <p:cNvSpPr txBox="1"/>
          <p:nvPr/>
        </p:nvSpPr>
        <p:spPr>
          <a:xfrm>
            <a:off x="1172105" y="1068665"/>
            <a:ext cx="9847790" cy="1925180"/>
          </a:xfrm>
          <a:prstGeom prst="roundRect">
            <a:avLst/>
          </a:prstGeom>
          <a:noFill/>
          <a:ln w="28575">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3600" b="1" dirty="0">
                <a:solidFill>
                  <a:schemeClr val="accent6">
                    <a:lumMod val="75000"/>
                  </a:schemeClr>
                </a:solidFill>
                <a:ea typeface="Calibri"/>
                <a:cs typeface="Calibri"/>
              </a:rPr>
              <a:t>Clearly state all cooperators participating in the project and describe their specific activities with sufficient technical detail.</a:t>
            </a:r>
            <a:endParaRPr lang="en-US" sz="3600" b="1" dirty="0">
              <a:solidFill>
                <a:schemeClr val="accent6">
                  <a:lumMod val="75000"/>
                </a:schemeClr>
              </a:solidFill>
            </a:endParaRPr>
          </a:p>
        </p:txBody>
      </p:sp>
      <p:grpSp>
        <p:nvGrpSpPr>
          <p:cNvPr id="2" name="Group 1" descr="Image of the 'Technical Approach' field in ServiceNow. This is what a submitter would see in the ServiceNow suggestion submission form and an example project approach of is shown for clarity. ">
            <a:extLst>
              <a:ext uri="{FF2B5EF4-FFF2-40B4-BE49-F238E27FC236}">
                <a16:creationId xmlns:a16="http://schemas.microsoft.com/office/drawing/2014/main" id="{AE36299B-6834-4207-D231-5967226532F0}"/>
              </a:ext>
            </a:extLst>
          </p:cNvPr>
          <p:cNvGrpSpPr/>
          <p:nvPr/>
        </p:nvGrpSpPr>
        <p:grpSpPr>
          <a:xfrm>
            <a:off x="1786165" y="3076272"/>
            <a:ext cx="9956662" cy="3645203"/>
            <a:chOff x="2458995" y="4358065"/>
            <a:chExt cx="8178405" cy="2249555"/>
          </a:xfrm>
        </p:grpSpPr>
        <p:pic>
          <p:nvPicPr>
            <p:cNvPr id="9" name="Picture 8">
              <a:extLst>
                <a:ext uri="{FF2B5EF4-FFF2-40B4-BE49-F238E27FC236}">
                  <a16:creationId xmlns:a16="http://schemas.microsoft.com/office/drawing/2014/main" id="{7E851800-43D8-E2B9-EA1C-E6A8E7D0F11C}"/>
                </a:ext>
              </a:extLst>
            </p:cNvPr>
            <p:cNvPicPr>
              <a:picLocks noChangeAspect="1"/>
            </p:cNvPicPr>
            <p:nvPr/>
          </p:nvPicPr>
          <p:blipFill>
            <a:blip r:embed="rId3"/>
            <a:stretch>
              <a:fillRect/>
            </a:stretch>
          </p:blipFill>
          <p:spPr>
            <a:xfrm>
              <a:off x="2458995" y="4358065"/>
              <a:ext cx="7096086" cy="2249555"/>
            </a:xfrm>
            <a:prstGeom prst="rect">
              <a:avLst/>
            </a:prstGeom>
            <a:ln>
              <a:solidFill>
                <a:schemeClr val="tx1"/>
              </a:solidFill>
            </a:ln>
          </p:spPr>
        </p:pic>
        <p:sp>
          <p:nvSpPr>
            <p:cNvPr id="7" name="TextBox 6">
              <a:extLst>
                <a:ext uri="{FF2B5EF4-FFF2-40B4-BE49-F238E27FC236}">
                  <a16:creationId xmlns:a16="http://schemas.microsoft.com/office/drawing/2014/main" id="{67B4A4CD-4D03-6247-30D0-7D298B2609DC}"/>
                </a:ext>
              </a:extLst>
            </p:cNvPr>
            <p:cNvSpPr txBox="1"/>
            <p:nvPr/>
          </p:nvSpPr>
          <p:spPr>
            <a:xfrm rot="1468328">
              <a:off x="8787158" y="4564433"/>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6">
                      <a:lumMod val="75000"/>
                    </a:schemeClr>
                  </a:solidFill>
                  <a:ea typeface="Calibri"/>
                  <a:cs typeface="Calibri"/>
                </a:rPr>
                <a:t>Example</a:t>
              </a:r>
            </a:p>
          </p:txBody>
        </p:sp>
      </p:grpSp>
      <p:sp>
        <p:nvSpPr>
          <p:cNvPr id="4" name="Slide Number Placeholder 3">
            <a:extLst>
              <a:ext uri="{FF2B5EF4-FFF2-40B4-BE49-F238E27FC236}">
                <a16:creationId xmlns:a16="http://schemas.microsoft.com/office/drawing/2014/main" id="{E6960E59-80FD-3066-20C9-F196E25BE369}"/>
              </a:ext>
            </a:extLst>
          </p:cNvPr>
          <p:cNvSpPr>
            <a:spLocks noGrp="1"/>
          </p:cNvSpPr>
          <p:nvPr>
            <p:ph type="sldNum" sz="quarter" idx="12"/>
          </p:nvPr>
        </p:nvSpPr>
        <p:spPr/>
        <p:txBody>
          <a:bodyPr/>
          <a:lstStyle/>
          <a:p>
            <a:fld id="{5267E680-71FF-44DA-8726-CE9EC60570B4}" type="slidenum">
              <a:rPr lang="en-US" smtClean="0"/>
              <a:t>29</a:t>
            </a:fld>
            <a:endParaRPr lang="en-US"/>
          </a:p>
        </p:txBody>
      </p:sp>
    </p:spTree>
    <p:extLst>
      <p:ext uri="{BB962C8B-B14F-4D97-AF65-F5344CB8AC3E}">
        <p14:creationId xmlns:p14="http://schemas.microsoft.com/office/powerpoint/2010/main" val="2171714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FF6B7090-A129-6FB2-CE19-C0866C478551}"/>
              </a:ext>
              <a:ext uri="{C183D7F6-B498-43B3-948B-1728B52AA6E4}">
                <adec:decorative xmlns:adec="http://schemas.microsoft.com/office/drawing/2017/decorative" val="1"/>
              </a:ext>
            </a:extLst>
          </p:cNvPr>
          <p:cNvSpPr/>
          <p:nvPr/>
        </p:nvSpPr>
        <p:spPr>
          <a:xfrm>
            <a:off x="-5100" y="889001"/>
            <a:ext cx="12192000" cy="5968999"/>
          </a:xfrm>
          <a:prstGeom prst="rect">
            <a:avLst/>
          </a:prstGeom>
          <a:solidFill>
            <a:schemeClr val="bg1">
              <a:lumMod val="50000"/>
              <a:alpha val="1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7">
            <a:extLst>
              <a:ext uri="{FF2B5EF4-FFF2-40B4-BE49-F238E27FC236}">
                <a16:creationId xmlns:a16="http://schemas.microsoft.com/office/drawing/2014/main" id="{044D4BEE-2893-9588-6E94-35881C754A8C}"/>
              </a:ext>
            </a:extLst>
          </p:cNvPr>
          <p:cNvSpPr txBox="1">
            <a:spLocks noGrp="1"/>
          </p:cNvSpPr>
          <p:nvPr>
            <p:ph type="title" idx="4294967295"/>
          </p:nvPr>
        </p:nvSpPr>
        <p:spPr>
          <a:xfrm>
            <a:off x="1125537" y="953937"/>
            <a:ext cx="5808663" cy="6524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What is PPA 7721?</a:t>
            </a:r>
          </a:p>
        </p:txBody>
      </p:sp>
      <p:graphicFrame>
        <p:nvGraphicFramePr>
          <p:cNvPr id="18" name="Diagram 17" descr="Diagram showing that the PPA 7721 provides the authority for providing funding to the Plant Pest and Disease Management and Disaster Prevention Program and the National Clean Plant Network. ">
            <a:extLst>
              <a:ext uri="{FF2B5EF4-FFF2-40B4-BE49-F238E27FC236}">
                <a16:creationId xmlns:a16="http://schemas.microsoft.com/office/drawing/2014/main" id="{BCBBF5B7-E27C-D58B-1721-E04A56B09157}"/>
              </a:ext>
            </a:extLst>
          </p:cNvPr>
          <p:cNvGraphicFramePr/>
          <p:nvPr>
            <p:extLst>
              <p:ext uri="{D42A27DB-BD31-4B8C-83A1-F6EECF244321}">
                <p14:modId xmlns:p14="http://schemas.microsoft.com/office/powerpoint/2010/main" val="3128030527"/>
              </p:ext>
            </p:extLst>
          </p:nvPr>
        </p:nvGraphicFramePr>
        <p:xfrm>
          <a:off x="883239" y="1400534"/>
          <a:ext cx="9162380" cy="5341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descr="Icon of 'No pests'">
            <a:extLst>
              <a:ext uri="{FF2B5EF4-FFF2-40B4-BE49-F238E27FC236}">
                <a16:creationId xmlns:a16="http://schemas.microsoft.com/office/drawing/2014/main" id="{1033E1B6-4BBD-E7CD-1154-ADC70C3E03DC}"/>
              </a:ext>
            </a:extLst>
          </p:cNvPr>
          <p:cNvGrpSpPr/>
          <p:nvPr/>
        </p:nvGrpSpPr>
        <p:grpSpPr>
          <a:xfrm>
            <a:off x="9585335" y="2092700"/>
            <a:ext cx="1876307" cy="1302048"/>
            <a:chOff x="9585335" y="2092700"/>
            <a:chExt cx="1876307" cy="1302048"/>
          </a:xfrm>
        </p:grpSpPr>
        <p:grpSp>
          <p:nvGrpSpPr>
            <p:cNvPr id="20" name="Group 19">
              <a:extLst>
                <a:ext uri="{FF2B5EF4-FFF2-40B4-BE49-F238E27FC236}">
                  <a16:creationId xmlns:a16="http://schemas.microsoft.com/office/drawing/2014/main" id="{DCD800AE-935E-6B76-2F5A-1D00C46FAA68}"/>
                </a:ext>
              </a:extLst>
            </p:cNvPr>
            <p:cNvGrpSpPr/>
            <p:nvPr/>
          </p:nvGrpSpPr>
          <p:grpSpPr>
            <a:xfrm>
              <a:off x="10088636" y="2092700"/>
              <a:ext cx="1373006" cy="1302048"/>
              <a:chOff x="3295174" y="4300775"/>
              <a:chExt cx="1388900" cy="1388900"/>
            </a:xfrm>
          </p:grpSpPr>
          <p:sp>
            <p:nvSpPr>
              <p:cNvPr id="26" name="Oval 25" descr="Bug under magnifying glass outline">
                <a:extLst>
                  <a:ext uri="{FF2B5EF4-FFF2-40B4-BE49-F238E27FC236}">
                    <a16:creationId xmlns:a16="http://schemas.microsoft.com/office/drawing/2014/main" id="{D67A4FB0-EC0A-C557-3429-227A855D4605}"/>
                  </a:ext>
                </a:extLst>
              </p:cNvPr>
              <p:cNvSpPr/>
              <p:nvPr/>
            </p:nvSpPr>
            <p:spPr>
              <a:xfrm>
                <a:off x="3343990" y="4376893"/>
                <a:ext cx="1276350" cy="123666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C3173359-C964-5E24-F105-944BAA8DC779}"/>
                  </a:ext>
                </a:extLst>
              </p:cNvPr>
              <p:cNvGrpSpPr/>
              <p:nvPr/>
            </p:nvGrpSpPr>
            <p:grpSpPr>
              <a:xfrm>
                <a:off x="3295174" y="4300775"/>
                <a:ext cx="1388900" cy="1388900"/>
                <a:chOff x="6741634" y="4746066"/>
                <a:chExt cx="1388900" cy="1388900"/>
              </a:xfrm>
            </p:grpSpPr>
            <p:pic>
              <p:nvPicPr>
                <p:cNvPr id="28" name="Graphic 27" descr="No sign with solid fill">
                  <a:extLst>
                    <a:ext uri="{FF2B5EF4-FFF2-40B4-BE49-F238E27FC236}">
                      <a16:creationId xmlns:a16="http://schemas.microsoft.com/office/drawing/2014/main" id="{B7CC3B11-7E48-B7EF-CF79-5175A92976C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41634" y="4746066"/>
                  <a:ext cx="1388900" cy="1388900"/>
                </a:xfrm>
                <a:prstGeom prst="rect">
                  <a:avLst/>
                </a:prstGeom>
              </p:spPr>
            </p:pic>
            <p:pic>
              <p:nvPicPr>
                <p:cNvPr id="29" name="Graphic 28" descr="Beetle outline">
                  <a:extLst>
                    <a:ext uri="{FF2B5EF4-FFF2-40B4-BE49-F238E27FC236}">
                      <a16:creationId xmlns:a16="http://schemas.microsoft.com/office/drawing/2014/main" id="{EF27E193-B35E-E815-B9EA-3F54905AC4C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949440" y="4983316"/>
                  <a:ext cx="914400" cy="914400"/>
                </a:xfrm>
                <a:prstGeom prst="rect">
                  <a:avLst/>
                </a:prstGeom>
              </p:spPr>
            </p:pic>
          </p:grpSp>
        </p:grpSp>
        <p:cxnSp>
          <p:nvCxnSpPr>
            <p:cNvPr id="21" name="Straight Connector 20">
              <a:extLst>
                <a:ext uri="{FF2B5EF4-FFF2-40B4-BE49-F238E27FC236}">
                  <a16:creationId xmlns:a16="http://schemas.microsoft.com/office/drawing/2014/main" id="{606746EE-98C2-02EF-9934-BB3FFDB41A0D}"/>
                </a:ext>
              </a:extLst>
            </p:cNvPr>
            <p:cNvCxnSpPr>
              <a:cxnSpLocks/>
            </p:cNvCxnSpPr>
            <p:nvPr/>
          </p:nvCxnSpPr>
          <p:spPr>
            <a:xfrm>
              <a:off x="9585335" y="2743724"/>
              <a:ext cx="533421" cy="0"/>
            </a:xfrm>
            <a:prstGeom prst="line">
              <a:avLst/>
            </a:prstGeom>
            <a:ln>
              <a:solidFill>
                <a:schemeClr val="accent6">
                  <a:lumMod val="75000"/>
                </a:schemeClr>
              </a:solidFill>
            </a:ln>
          </p:spPr>
          <p:style>
            <a:lnRef idx="2">
              <a:schemeClr val="accent6"/>
            </a:lnRef>
            <a:fillRef idx="0">
              <a:schemeClr val="accent6"/>
            </a:fillRef>
            <a:effectRef idx="1">
              <a:schemeClr val="accent6"/>
            </a:effectRef>
            <a:fontRef idx="minor">
              <a:schemeClr val="tx1"/>
            </a:fontRef>
          </p:style>
        </p:cxnSp>
      </p:grpSp>
      <p:grpSp>
        <p:nvGrpSpPr>
          <p:cNvPr id="3" name="Group 2" descr="Icon of a hand with a plant growing out of it">
            <a:extLst>
              <a:ext uri="{FF2B5EF4-FFF2-40B4-BE49-F238E27FC236}">
                <a16:creationId xmlns:a16="http://schemas.microsoft.com/office/drawing/2014/main" id="{EE1ED84B-2387-CDB6-BF97-7DD75B18F7C8}"/>
              </a:ext>
            </a:extLst>
          </p:cNvPr>
          <p:cNvGrpSpPr/>
          <p:nvPr/>
        </p:nvGrpSpPr>
        <p:grpSpPr>
          <a:xfrm>
            <a:off x="9585335" y="4839474"/>
            <a:ext cx="1780263" cy="1159331"/>
            <a:chOff x="9585335" y="4839474"/>
            <a:chExt cx="1780263" cy="1159331"/>
          </a:xfrm>
        </p:grpSpPr>
        <p:cxnSp>
          <p:nvCxnSpPr>
            <p:cNvPr id="22" name="Straight Connector 21">
              <a:extLst>
                <a:ext uri="{FF2B5EF4-FFF2-40B4-BE49-F238E27FC236}">
                  <a16:creationId xmlns:a16="http://schemas.microsoft.com/office/drawing/2014/main" id="{2DCEF0A4-E384-C38B-656D-ADF84E100841}"/>
                </a:ext>
              </a:extLst>
            </p:cNvPr>
            <p:cNvCxnSpPr>
              <a:cxnSpLocks/>
            </p:cNvCxnSpPr>
            <p:nvPr/>
          </p:nvCxnSpPr>
          <p:spPr>
            <a:xfrm>
              <a:off x="9585335" y="5393977"/>
              <a:ext cx="530352" cy="0"/>
            </a:xfrm>
            <a:prstGeom prst="line">
              <a:avLst/>
            </a:prstGeom>
            <a:ln>
              <a:solidFill>
                <a:schemeClr val="accent6">
                  <a:lumMod val="75000"/>
                </a:schemeClr>
              </a:solidFill>
            </a:ln>
          </p:spPr>
          <p:style>
            <a:lnRef idx="2">
              <a:schemeClr val="accent6"/>
            </a:lnRef>
            <a:fillRef idx="0">
              <a:schemeClr val="accent6"/>
            </a:fillRef>
            <a:effectRef idx="1">
              <a:schemeClr val="accent6"/>
            </a:effectRef>
            <a:fontRef idx="minor">
              <a:schemeClr val="tx1"/>
            </a:fontRef>
          </p:style>
        </p:cxnSp>
        <p:grpSp>
          <p:nvGrpSpPr>
            <p:cNvPr id="23" name="Group 22">
              <a:extLst>
                <a:ext uri="{FF2B5EF4-FFF2-40B4-BE49-F238E27FC236}">
                  <a16:creationId xmlns:a16="http://schemas.microsoft.com/office/drawing/2014/main" id="{7E653A19-5908-A02B-587E-02352322E793}"/>
                </a:ext>
              </a:extLst>
            </p:cNvPr>
            <p:cNvGrpSpPr/>
            <p:nvPr/>
          </p:nvGrpSpPr>
          <p:grpSpPr>
            <a:xfrm>
              <a:off x="10103854" y="4839474"/>
              <a:ext cx="1261744" cy="1159331"/>
              <a:chOff x="2651339" y="4847430"/>
              <a:chExt cx="1276350" cy="1236663"/>
            </a:xfrm>
          </p:grpSpPr>
          <p:sp>
            <p:nvSpPr>
              <p:cNvPr id="24" name="Oval 23" descr="Bug under magnifying glass outline">
                <a:extLst>
                  <a:ext uri="{FF2B5EF4-FFF2-40B4-BE49-F238E27FC236}">
                    <a16:creationId xmlns:a16="http://schemas.microsoft.com/office/drawing/2014/main" id="{4FF255DE-E59E-1F9B-0AF1-CF1AAAB58A54}"/>
                  </a:ext>
                </a:extLst>
              </p:cNvPr>
              <p:cNvSpPr/>
              <p:nvPr/>
            </p:nvSpPr>
            <p:spPr>
              <a:xfrm>
                <a:off x="2651339" y="4847430"/>
                <a:ext cx="1276350" cy="123666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Open hand with plant with solid fill">
                <a:extLst>
                  <a:ext uri="{FF2B5EF4-FFF2-40B4-BE49-F238E27FC236}">
                    <a16:creationId xmlns:a16="http://schemas.microsoft.com/office/drawing/2014/main" id="{FD73D912-8811-2B64-9CC5-A592A845A6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704531" y="4918073"/>
                <a:ext cx="1095375" cy="1095375"/>
              </a:xfrm>
              <a:prstGeom prst="rect">
                <a:avLst/>
              </a:prstGeom>
            </p:spPr>
          </p:pic>
        </p:grpSp>
      </p:grpSp>
      <p:sp>
        <p:nvSpPr>
          <p:cNvPr id="2" name="Slide Number Placeholder 1">
            <a:extLst>
              <a:ext uri="{FF2B5EF4-FFF2-40B4-BE49-F238E27FC236}">
                <a16:creationId xmlns:a16="http://schemas.microsoft.com/office/drawing/2014/main" id="{ED974ECE-3004-DC94-B9F2-262D03D995E8}"/>
              </a:ext>
            </a:extLst>
          </p:cNvPr>
          <p:cNvSpPr>
            <a:spLocks noGrp="1"/>
          </p:cNvSpPr>
          <p:nvPr>
            <p:ph type="sldNum" sz="quarter" idx="12"/>
          </p:nvPr>
        </p:nvSpPr>
        <p:spPr/>
        <p:txBody>
          <a:bodyPr/>
          <a:lstStyle/>
          <a:p>
            <a:fld id="{5267E680-71FF-44DA-8726-CE9EC60570B4}" type="slidenum">
              <a:rPr lang="en-US" smtClean="0"/>
              <a:t>3</a:t>
            </a:fld>
            <a:endParaRPr lang="en-US"/>
          </a:p>
        </p:txBody>
      </p:sp>
    </p:spTree>
    <p:extLst>
      <p:ext uri="{BB962C8B-B14F-4D97-AF65-F5344CB8AC3E}">
        <p14:creationId xmlns:p14="http://schemas.microsoft.com/office/powerpoint/2010/main" val="349741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graphicEl>
                                              <a:dgm id="{73918F51-DEC5-452D-AE8B-96BDDE8E6E1A}"/>
                                            </p:graphic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graphicEl>
                                              <a:dgm id="{ECB5349A-1D82-488D-A017-958A016F789F}"/>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graphicEl>
                                              <a:dgm id="{BCA12020-F72B-41AC-8561-ED96B2936A03}"/>
                                            </p:graphic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graphicEl>
                                              <a:dgm id="{5A59A89C-90B2-494A-8CE0-37250294FA3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uiExpand="1">
        <p:bldSub>
          <a:bldDgm bld="lvl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85A50-EE5B-0D2C-04D8-A7A5742976B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61EC7E73-F052-BCE8-1E13-FA339BA44B58}"/>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(7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A11CFF8D-2B5C-3B76-94A9-9756E84F0707}"/>
              </a:ext>
            </a:extLst>
          </p:cNvPr>
          <p:cNvSpPr txBox="1"/>
          <p:nvPr/>
        </p:nvSpPr>
        <p:spPr>
          <a:xfrm>
            <a:off x="215640" y="2117826"/>
            <a:ext cx="4674612" cy="3871156"/>
          </a:xfrm>
          <a:prstGeom prst="roundRect">
            <a:avLst/>
          </a:prstGeom>
          <a:noFill/>
          <a:ln w="28575">
            <a:solidFill>
              <a:srgbClr val="00999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rgbClr val="009999"/>
                </a:solidFill>
                <a:ea typeface="Calibri" panose="020F0502020204030204"/>
                <a:cs typeface="Calibri" panose="020F0502020204030204"/>
              </a:rPr>
              <a:t>Include a descriptive budget and justification that outlines the need for funds for each activity</a:t>
            </a:r>
          </a:p>
        </p:txBody>
      </p:sp>
      <p:grpSp>
        <p:nvGrpSpPr>
          <p:cNvPr id="10" name="Group 9" descr="Image represents information in a budget that would be a good component of a suggestion because it emphasizes expenses and provides a detailed/descriptive budget with appropriate budget justification. There's a reminder across the left side of the budget that says use the correct budget template. There's a blue box outlining the column where justifications are supposed to be provided and the word 'Example' written across the right indicating that the budget on the screen is an example, not real data.">
            <a:extLst>
              <a:ext uri="{FF2B5EF4-FFF2-40B4-BE49-F238E27FC236}">
                <a16:creationId xmlns:a16="http://schemas.microsoft.com/office/drawing/2014/main" id="{6F1F8026-523D-3518-90AA-6A240E1EAB29}"/>
              </a:ext>
            </a:extLst>
          </p:cNvPr>
          <p:cNvGrpSpPr/>
          <p:nvPr/>
        </p:nvGrpSpPr>
        <p:grpSpPr>
          <a:xfrm>
            <a:off x="4569331" y="1141304"/>
            <a:ext cx="7800117" cy="5375265"/>
            <a:chOff x="4569331" y="1141304"/>
            <a:chExt cx="7800117" cy="5375265"/>
          </a:xfrm>
        </p:grpSpPr>
        <p:grpSp>
          <p:nvGrpSpPr>
            <p:cNvPr id="2" name="Group 1" descr="Image represents information in a budget that would be a good component of a suggestion because it emphasizes expenses and provides a detailed/descriptive budget with appropriate budget justification.">
              <a:extLst>
                <a:ext uri="{FF2B5EF4-FFF2-40B4-BE49-F238E27FC236}">
                  <a16:creationId xmlns:a16="http://schemas.microsoft.com/office/drawing/2014/main" id="{5A550B87-3BA7-FD10-F419-A1973CE323F9}"/>
                </a:ext>
              </a:extLst>
            </p:cNvPr>
            <p:cNvGrpSpPr/>
            <p:nvPr/>
          </p:nvGrpSpPr>
          <p:grpSpPr>
            <a:xfrm>
              <a:off x="5268546" y="1590240"/>
              <a:ext cx="6281855" cy="4926329"/>
              <a:chOff x="5268546" y="1590240"/>
              <a:chExt cx="6281855" cy="4926329"/>
            </a:xfrm>
          </p:grpSpPr>
          <p:pic>
            <p:nvPicPr>
              <p:cNvPr id="7" name="Picture 6" descr="Image represents information in a budget that would be a good component of a suggestion because it emphasizes expenses and provides a detailed/descriptive budget with appropriate budget justification.">
                <a:extLst>
                  <a:ext uri="{FF2B5EF4-FFF2-40B4-BE49-F238E27FC236}">
                    <a16:creationId xmlns:a16="http://schemas.microsoft.com/office/drawing/2014/main" id="{853BA907-3B04-DB7F-D524-E1BD0DBF887D}"/>
                  </a:ext>
                </a:extLst>
              </p:cNvPr>
              <p:cNvPicPr>
                <a:picLocks noChangeAspect="1"/>
              </p:cNvPicPr>
              <p:nvPr/>
            </p:nvPicPr>
            <p:blipFill>
              <a:blip r:embed="rId3"/>
              <a:stretch>
                <a:fillRect/>
              </a:stretch>
            </p:blipFill>
            <p:spPr>
              <a:xfrm>
                <a:off x="5268546" y="1727539"/>
                <a:ext cx="6281855" cy="4722951"/>
              </a:xfrm>
              <a:prstGeom prst="rect">
                <a:avLst/>
              </a:prstGeom>
              <a:ln>
                <a:solidFill>
                  <a:schemeClr val="tx1"/>
                </a:solidFill>
              </a:ln>
            </p:spPr>
          </p:pic>
          <p:sp>
            <p:nvSpPr>
              <p:cNvPr id="3" name="Rectangle 2">
                <a:extLst>
                  <a:ext uri="{FF2B5EF4-FFF2-40B4-BE49-F238E27FC236}">
                    <a16:creationId xmlns:a16="http://schemas.microsoft.com/office/drawing/2014/main" id="{FC379854-4662-A5F4-3AE4-926D962EC3FF}"/>
                  </a:ext>
                  <a:ext uri="{C183D7F6-B498-43B3-948B-1728B52AA6E4}">
                    <adec:decorative xmlns:adec="http://schemas.microsoft.com/office/drawing/2017/decorative" val="1"/>
                  </a:ext>
                </a:extLst>
              </p:cNvPr>
              <p:cNvSpPr/>
              <p:nvPr/>
            </p:nvSpPr>
            <p:spPr>
              <a:xfrm>
                <a:off x="8401050" y="1590240"/>
                <a:ext cx="3149351" cy="4926329"/>
              </a:xfrm>
              <a:prstGeom prst="rect">
                <a:avLst/>
              </a:prstGeom>
              <a:noFill/>
              <a:ln w="381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1FB6F4F-1A69-C649-E0A6-4828E79616BD}"/>
                </a:ext>
              </a:extLst>
            </p:cNvPr>
            <p:cNvSpPr txBox="1"/>
            <p:nvPr/>
          </p:nvSpPr>
          <p:spPr>
            <a:xfrm rot="20771983">
              <a:off x="4569331" y="1141304"/>
              <a:ext cx="2891790" cy="830997"/>
            </a:xfrm>
            <a:prstGeom prst="rect">
              <a:avLst/>
            </a:prstGeom>
            <a:noFill/>
          </p:spPr>
          <p:txBody>
            <a:bodyPr wrap="square" rtlCol="0">
              <a:spAutoFit/>
            </a:bodyPr>
            <a:lstStyle/>
            <a:p>
              <a:pPr algn="ctr"/>
              <a:r>
                <a:rPr lang="en-US" sz="2400" b="1" dirty="0">
                  <a:solidFill>
                    <a:srgbClr val="FF0000"/>
                  </a:solidFill>
                </a:rPr>
                <a:t>* Use the correct budget template!</a:t>
              </a:r>
            </a:p>
          </p:txBody>
        </p:sp>
        <p:sp>
          <p:nvSpPr>
            <p:cNvPr id="8" name="TextBox 7">
              <a:extLst>
                <a:ext uri="{FF2B5EF4-FFF2-40B4-BE49-F238E27FC236}">
                  <a16:creationId xmlns:a16="http://schemas.microsoft.com/office/drawing/2014/main" id="{B6662414-2476-017A-B2C3-7C03DBF9D202}"/>
                </a:ext>
              </a:extLst>
            </p:cNvPr>
            <p:cNvSpPr txBox="1"/>
            <p:nvPr/>
          </p:nvSpPr>
          <p:spPr>
            <a:xfrm rot="1277821">
              <a:off x="10519206" y="1217228"/>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009999"/>
                  </a:solidFill>
                  <a:ea typeface="Calibri"/>
                  <a:cs typeface="Calibri"/>
                </a:rPr>
                <a:t>Example</a:t>
              </a:r>
            </a:p>
          </p:txBody>
        </p:sp>
      </p:grpSp>
      <p:sp>
        <p:nvSpPr>
          <p:cNvPr id="4" name="Slide Number Placeholder 3">
            <a:extLst>
              <a:ext uri="{FF2B5EF4-FFF2-40B4-BE49-F238E27FC236}">
                <a16:creationId xmlns:a16="http://schemas.microsoft.com/office/drawing/2014/main" id="{7B846561-D390-6FCE-6C1B-74D6D2976C44}"/>
              </a:ext>
            </a:extLst>
          </p:cNvPr>
          <p:cNvSpPr>
            <a:spLocks noGrp="1"/>
          </p:cNvSpPr>
          <p:nvPr>
            <p:ph type="sldNum" sz="quarter" idx="12"/>
          </p:nvPr>
        </p:nvSpPr>
        <p:spPr/>
        <p:txBody>
          <a:bodyPr/>
          <a:lstStyle/>
          <a:p>
            <a:fld id="{5267E680-71FF-44DA-8726-CE9EC60570B4}" type="slidenum">
              <a:rPr lang="en-US" smtClean="0"/>
              <a:t>30</a:t>
            </a:fld>
            <a:endParaRPr lang="en-US"/>
          </a:p>
        </p:txBody>
      </p:sp>
    </p:spTree>
    <p:extLst>
      <p:ext uri="{BB962C8B-B14F-4D97-AF65-F5344CB8AC3E}">
        <p14:creationId xmlns:p14="http://schemas.microsoft.com/office/powerpoint/2010/main" val="4491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E171E-D234-55F9-7E40-57091336A19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A779686-8A23-15CB-77DE-9E816547748A}"/>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(8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D0A54B09-E098-92F7-9B13-70FD4606098C}"/>
              </a:ext>
            </a:extLst>
          </p:cNvPr>
          <p:cNvSpPr txBox="1"/>
          <p:nvPr/>
        </p:nvSpPr>
        <p:spPr>
          <a:xfrm>
            <a:off x="209313" y="2798898"/>
            <a:ext cx="5120878" cy="2823572"/>
          </a:xfrm>
          <a:prstGeom prst="roundRect">
            <a:avLst/>
          </a:prstGeom>
          <a:noFill/>
          <a:ln w="28575">
            <a:solidFill>
              <a:schemeClr val="accent5"/>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800"/>
              </a:spcAft>
            </a:pPr>
            <a:r>
              <a:rPr lang="en-US" sz="3600" b="1" dirty="0">
                <a:solidFill>
                  <a:schemeClr val="accent5"/>
                </a:solidFill>
                <a:ea typeface="Calibri" panose="020F0502020204030204"/>
                <a:cs typeface="Calibri" panose="020F0502020204030204"/>
              </a:rPr>
              <a:t>Include a descriptive budget for each participating cooperator</a:t>
            </a:r>
            <a:endParaRPr lang="en-US" sz="3600" b="1" dirty="0">
              <a:solidFill>
                <a:srgbClr val="3333FF"/>
              </a:solidFill>
              <a:ea typeface="Calibri" panose="020F0502020204030204"/>
              <a:cs typeface="Calibri" panose="020F0502020204030204"/>
            </a:endParaRPr>
          </a:p>
        </p:txBody>
      </p:sp>
      <p:pic>
        <p:nvPicPr>
          <p:cNvPr id="7" name="Picture 6" descr="Image displays a budget that includes a contractual cost that is highlighted to emphasize the need to include all cooperators and contractors in the budget.">
            <a:extLst>
              <a:ext uri="{FF2B5EF4-FFF2-40B4-BE49-F238E27FC236}">
                <a16:creationId xmlns:a16="http://schemas.microsoft.com/office/drawing/2014/main" id="{474B3FDC-ABD9-BC03-1D0D-90FBA90F8F21}"/>
              </a:ext>
            </a:extLst>
          </p:cNvPr>
          <p:cNvPicPr>
            <a:picLocks noChangeAspect="1"/>
          </p:cNvPicPr>
          <p:nvPr/>
        </p:nvPicPr>
        <p:blipFill>
          <a:blip r:embed="rId3"/>
          <a:stretch>
            <a:fillRect/>
          </a:stretch>
        </p:blipFill>
        <p:spPr>
          <a:xfrm>
            <a:off x="5729058" y="1786572"/>
            <a:ext cx="6118728" cy="4614021"/>
          </a:xfrm>
          <a:prstGeom prst="rect">
            <a:avLst/>
          </a:prstGeom>
        </p:spPr>
      </p:pic>
      <p:sp>
        <p:nvSpPr>
          <p:cNvPr id="10" name="TextBox 9">
            <a:extLst>
              <a:ext uri="{FF2B5EF4-FFF2-40B4-BE49-F238E27FC236}">
                <a16:creationId xmlns:a16="http://schemas.microsoft.com/office/drawing/2014/main" id="{41CF4A84-BB76-A14B-FA62-E2765CCDAA5E}"/>
              </a:ext>
            </a:extLst>
          </p:cNvPr>
          <p:cNvSpPr txBox="1"/>
          <p:nvPr/>
        </p:nvSpPr>
        <p:spPr>
          <a:xfrm rot="20273792">
            <a:off x="4973352" y="1322176"/>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5"/>
                </a:solidFill>
                <a:ea typeface="Calibri"/>
                <a:cs typeface="Calibri"/>
              </a:rPr>
              <a:t>Example</a:t>
            </a:r>
          </a:p>
        </p:txBody>
      </p:sp>
      <p:sp>
        <p:nvSpPr>
          <p:cNvPr id="4" name="Slide Number Placeholder 3">
            <a:extLst>
              <a:ext uri="{FF2B5EF4-FFF2-40B4-BE49-F238E27FC236}">
                <a16:creationId xmlns:a16="http://schemas.microsoft.com/office/drawing/2014/main" id="{04865A00-E965-3E87-FAD9-EF6B0832F95D}"/>
              </a:ext>
            </a:extLst>
          </p:cNvPr>
          <p:cNvSpPr>
            <a:spLocks noGrp="1"/>
          </p:cNvSpPr>
          <p:nvPr>
            <p:ph type="sldNum" sz="quarter" idx="12"/>
          </p:nvPr>
        </p:nvSpPr>
        <p:spPr/>
        <p:txBody>
          <a:bodyPr/>
          <a:lstStyle/>
          <a:p>
            <a:fld id="{5267E680-71FF-44DA-8726-CE9EC60570B4}" type="slidenum">
              <a:rPr lang="en-US" smtClean="0"/>
              <a:t>31</a:t>
            </a:fld>
            <a:endParaRPr lang="en-US"/>
          </a:p>
        </p:txBody>
      </p:sp>
    </p:spTree>
    <p:extLst>
      <p:ext uri="{BB962C8B-B14F-4D97-AF65-F5344CB8AC3E}">
        <p14:creationId xmlns:p14="http://schemas.microsoft.com/office/powerpoint/2010/main" val="1034974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CBFC-A048-71C7-C164-DF20A649493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BB027B3-ACD7-3743-3391-6B1E2BEEBB5C}"/>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(9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84708675-A10E-0DDD-78FE-9D25154AE5E0}"/>
              </a:ext>
            </a:extLst>
          </p:cNvPr>
          <p:cNvSpPr txBox="1"/>
          <p:nvPr/>
        </p:nvSpPr>
        <p:spPr>
          <a:xfrm>
            <a:off x="96252" y="2486234"/>
            <a:ext cx="4264257" cy="3280019"/>
          </a:xfrm>
          <a:prstGeom prst="roundRect">
            <a:avLst/>
          </a:prstGeom>
          <a:noFill/>
          <a:ln w="28575">
            <a:solidFill>
              <a:schemeClr val="accent5"/>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800"/>
              </a:spcAft>
            </a:pPr>
            <a:r>
              <a:rPr lang="en-US" sz="3600" b="1" dirty="0">
                <a:solidFill>
                  <a:schemeClr val="accent5"/>
                </a:solidFill>
                <a:ea typeface="Calibri" panose="020F0502020204030204"/>
                <a:cs typeface="Calibri" panose="020F0502020204030204"/>
              </a:rPr>
              <a:t>Include a descriptive budget for each participating cooperator</a:t>
            </a:r>
            <a:endParaRPr lang="en-US" sz="3600" b="1" dirty="0">
              <a:solidFill>
                <a:srgbClr val="3333FF"/>
              </a:solidFill>
              <a:ea typeface="Calibri" panose="020F0502020204030204"/>
              <a:cs typeface="Calibri" panose="020F0502020204030204"/>
            </a:endParaRPr>
          </a:p>
        </p:txBody>
      </p:sp>
      <p:pic>
        <p:nvPicPr>
          <p:cNvPr id="9" name="Picture 8" descr="Image displays the contractor tab of a budget that clearly includes the costs of activities that a contractor would perform.">
            <a:extLst>
              <a:ext uri="{FF2B5EF4-FFF2-40B4-BE49-F238E27FC236}">
                <a16:creationId xmlns:a16="http://schemas.microsoft.com/office/drawing/2014/main" id="{B0E1C891-2002-5C20-2077-CBF9A75C5E68}"/>
              </a:ext>
            </a:extLst>
          </p:cNvPr>
          <p:cNvPicPr>
            <a:picLocks noChangeAspect="1"/>
          </p:cNvPicPr>
          <p:nvPr/>
        </p:nvPicPr>
        <p:blipFill>
          <a:blip r:embed="rId3"/>
          <a:stretch>
            <a:fillRect/>
          </a:stretch>
        </p:blipFill>
        <p:spPr>
          <a:xfrm>
            <a:off x="4452713" y="1163031"/>
            <a:ext cx="7049476" cy="5565376"/>
          </a:xfrm>
          <a:prstGeom prst="rect">
            <a:avLst/>
          </a:prstGeom>
        </p:spPr>
      </p:pic>
      <p:sp>
        <p:nvSpPr>
          <p:cNvPr id="2" name="TextBox 1">
            <a:extLst>
              <a:ext uri="{FF2B5EF4-FFF2-40B4-BE49-F238E27FC236}">
                <a16:creationId xmlns:a16="http://schemas.microsoft.com/office/drawing/2014/main" id="{5C87DB8F-6C37-D766-10C4-F9AA29C45C47}"/>
              </a:ext>
            </a:extLst>
          </p:cNvPr>
          <p:cNvSpPr txBox="1"/>
          <p:nvPr/>
        </p:nvSpPr>
        <p:spPr>
          <a:xfrm rot="19954307">
            <a:off x="3730262" y="1556307"/>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5"/>
                </a:solidFill>
                <a:ea typeface="Calibri"/>
                <a:cs typeface="Calibri"/>
              </a:rPr>
              <a:t>Example</a:t>
            </a:r>
          </a:p>
        </p:txBody>
      </p:sp>
      <p:sp>
        <p:nvSpPr>
          <p:cNvPr id="4" name="Slide Number Placeholder 3">
            <a:extLst>
              <a:ext uri="{FF2B5EF4-FFF2-40B4-BE49-F238E27FC236}">
                <a16:creationId xmlns:a16="http://schemas.microsoft.com/office/drawing/2014/main" id="{E817A8B1-C3A9-E610-75A5-2264440873B9}"/>
              </a:ext>
            </a:extLst>
          </p:cNvPr>
          <p:cNvSpPr>
            <a:spLocks noGrp="1"/>
          </p:cNvSpPr>
          <p:nvPr>
            <p:ph type="sldNum" sz="quarter" idx="12"/>
          </p:nvPr>
        </p:nvSpPr>
        <p:spPr/>
        <p:txBody>
          <a:bodyPr/>
          <a:lstStyle/>
          <a:p>
            <a:fld id="{5267E680-71FF-44DA-8726-CE9EC60570B4}" type="slidenum">
              <a:rPr lang="en-US" smtClean="0"/>
              <a:t>32</a:t>
            </a:fld>
            <a:endParaRPr lang="en-US"/>
          </a:p>
        </p:txBody>
      </p:sp>
    </p:spTree>
    <p:extLst>
      <p:ext uri="{BB962C8B-B14F-4D97-AF65-F5344CB8AC3E}">
        <p14:creationId xmlns:p14="http://schemas.microsoft.com/office/powerpoint/2010/main" val="811061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3EAC3-8381-D46E-D371-CAB46AF96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50138B-B665-6D49-EB39-DA3766AD8D08}"/>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(10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9777FB11-29E6-6D82-0B15-7D5D632773A9}"/>
              </a:ext>
            </a:extLst>
          </p:cNvPr>
          <p:cNvSpPr txBox="1"/>
          <p:nvPr/>
        </p:nvSpPr>
        <p:spPr>
          <a:xfrm>
            <a:off x="182835" y="1733822"/>
            <a:ext cx="3234133" cy="3884265"/>
          </a:xfrm>
          <a:prstGeom prst="round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rgbClr val="7030A0"/>
                </a:solidFill>
                <a:ea typeface="Calibri" panose="020F0502020204030204"/>
                <a:cs typeface="Calibri" panose="020F0502020204030204"/>
              </a:rPr>
              <a:t>Describe clear measures of success throughout the project</a:t>
            </a:r>
            <a:endParaRPr lang="en-US" sz="3600" b="1" dirty="0">
              <a:solidFill>
                <a:srgbClr val="C00000"/>
              </a:solidFill>
              <a:ea typeface="Calibri"/>
              <a:cs typeface="Calibri"/>
            </a:endParaRPr>
          </a:p>
        </p:txBody>
      </p:sp>
      <p:pic>
        <p:nvPicPr>
          <p:cNvPr id="14" name="Picture 13" descr="Image of the 'Milestones' field in ServiceNow. This is what a submitter would see in the ServiceNow suggestion submission form and an example of a tables formatted milestones and the expected quarter in which they would be accomplished, as well as the performance measure, is shown. ">
            <a:extLst>
              <a:ext uri="{FF2B5EF4-FFF2-40B4-BE49-F238E27FC236}">
                <a16:creationId xmlns:a16="http://schemas.microsoft.com/office/drawing/2014/main" id="{136DADBC-3850-A0A2-6E5D-96ED1FD48978}"/>
              </a:ext>
            </a:extLst>
          </p:cNvPr>
          <p:cNvPicPr>
            <a:picLocks noChangeAspect="1"/>
          </p:cNvPicPr>
          <p:nvPr/>
        </p:nvPicPr>
        <p:blipFill>
          <a:blip r:embed="rId3"/>
          <a:stretch>
            <a:fillRect/>
          </a:stretch>
        </p:blipFill>
        <p:spPr>
          <a:xfrm>
            <a:off x="3846176" y="877047"/>
            <a:ext cx="6568593" cy="5993242"/>
          </a:xfrm>
          <a:prstGeom prst="rect">
            <a:avLst/>
          </a:prstGeom>
          <a:ln>
            <a:solidFill>
              <a:schemeClr val="tx1"/>
            </a:solidFill>
          </a:ln>
        </p:spPr>
      </p:pic>
      <p:sp>
        <p:nvSpPr>
          <p:cNvPr id="7" name="Rectangle 6">
            <a:extLst>
              <a:ext uri="{FF2B5EF4-FFF2-40B4-BE49-F238E27FC236}">
                <a16:creationId xmlns:a16="http://schemas.microsoft.com/office/drawing/2014/main" id="{434C4A42-547C-4BB9-DF93-0613D2CF92C7}"/>
              </a:ext>
              <a:ext uri="{C183D7F6-B498-43B3-948B-1728B52AA6E4}">
                <adec:decorative xmlns:adec="http://schemas.microsoft.com/office/drawing/2017/decorative" val="1"/>
              </a:ext>
            </a:extLst>
          </p:cNvPr>
          <p:cNvSpPr/>
          <p:nvPr/>
        </p:nvSpPr>
        <p:spPr>
          <a:xfrm>
            <a:off x="7521578" y="3201612"/>
            <a:ext cx="2296189" cy="360747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045A68F-3286-3D8C-6529-215D17C8C5AB}"/>
              </a:ext>
            </a:extLst>
          </p:cNvPr>
          <p:cNvSpPr>
            <a:spLocks noGrp="1"/>
          </p:cNvSpPr>
          <p:nvPr>
            <p:ph type="sldNum" sz="quarter" idx="12"/>
          </p:nvPr>
        </p:nvSpPr>
        <p:spPr/>
        <p:txBody>
          <a:bodyPr/>
          <a:lstStyle/>
          <a:p>
            <a:fld id="{5267E680-71FF-44DA-8726-CE9EC60570B4}" type="slidenum">
              <a:rPr lang="en-US" smtClean="0"/>
              <a:t>33</a:t>
            </a:fld>
            <a:endParaRPr lang="en-US"/>
          </a:p>
        </p:txBody>
      </p:sp>
    </p:spTree>
    <p:extLst>
      <p:ext uri="{BB962C8B-B14F-4D97-AF65-F5344CB8AC3E}">
        <p14:creationId xmlns:p14="http://schemas.microsoft.com/office/powerpoint/2010/main" val="2582391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6EBF5-FFC5-FF05-E921-39252A6C9A5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CE56089-67CB-FFD2-9967-8289086FADD4}"/>
              </a:ext>
            </a:extLst>
          </p:cNvPr>
          <p:cNvSpPr txBox="1">
            <a:spLocks noGrp="1"/>
          </p:cNvSpPr>
          <p:nvPr>
            <p:ph type="title" idx="4294967295"/>
          </p:nvPr>
        </p:nvSpPr>
        <p:spPr>
          <a:xfrm>
            <a:off x="5197644" y="-38881"/>
            <a:ext cx="6529138" cy="1034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Components of a Good Suggestion </a:t>
            </a:r>
            <a:r>
              <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Calibri Light"/>
                <a:cs typeface="Calibri Light"/>
              </a:rPr>
              <a:t>(11 of 11)</a:t>
            </a:r>
            <a:endParaRPr kumimoji="0" lang="en-US" sz="2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sp>
        <p:nvSpPr>
          <p:cNvPr id="2" name="TextBox 1">
            <a:extLst>
              <a:ext uri="{FF2B5EF4-FFF2-40B4-BE49-F238E27FC236}">
                <a16:creationId xmlns:a16="http://schemas.microsoft.com/office/drawing/2014/main" id="{A9AD33DD-539F-DBA7-5D11-DCAC8ED198EA}"/>
              </a:ext>
            </a:extLst>
          </p:cNvPr>
          <p:cNvSpPr txBox="1"/>
          <p:nvPr/>
        </p:nvSpPr>
        <p:spPr>
          <a:xfrm>
            <a:off x="1172105" y="1293985"/>
            <a:ext cx="9847790" cy="1963761"/>
          </a:xfrm>
          <a:prstGeom prst="roundRect">
            <a:avLst/>
          </a:prstGeom>
          <a:noFill/>
          <a:ln w="28575">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rgbClr val="C00000"/>
                </a:solidFill>
                <a:ea typeface="Calibri"/>
                <a:cs typeface="Calibri"/>
              </a:rPr>
              <a:t>Progress and accomplishments for continuing projects should be clearly described</a:t>
            </a:r>
          </a:p>
        </p:txBody>
      </p:sp>
      <p:pic>
        <p:nvPicPr>
          <p:cNvPr id="12" name="Picture 11" descr="Example for submitters of language to include when reporting accomplishments and past performance for their suggestions within ServiceNow.">
            <a:extLst>
              <a:ext uri="{FF2B5EF4-FFF2-40B4-BE49-F238E27FC236}">
                <a16:creationId xmlns:a16="http://schemas.microsoft.com/office/drawing/2014/main" id="{4FAF2F27-C117-3472-204B-C267CFD3163F}"/>
              </a:ext>
            </a:extLst>
          </p:cNvPr>
          <p:cNvPicPr>
            <a:picLocks noChangeAspect="1"/>
          </p:cNvPicPr>
          <p:nvPr/>
        </p:nvPicPr>
        <p:blipFill>
          <a:blip r:embed="rId3"/>
          <a:stretch>
            <a:fillRect/>
          </a:stretch>
        </p:blipFill>
        <p:spPr>
          <a:xfrm>
            <a:off x="218597" y="3622871"/>
            <a:ext cx="11778077" cy="2733479"/>
          </a:xfrm>
          <a:prstGeom prst="rect">
            <a:avLst/>
          </a:prstGeom>
          <a:ln>
            <a:solidFill>
              <a:schemeClr val="tx1"/>
            </a:solidFill>
          </a:ln>
        </p:spPr>
      </p:pic>
      <p:sp>
        <p:nvSpPr>
          <p:cNvPr id="8" name="TextBox 7">
            <a:extLst>
              <a:ext uri="{FF2B5EF4-FFF2-40B4-BE49-F238E27FC236}">
                <a16:creationId xmlns:a16="http://schemas.microsoft.com/office/drawing/2014/main" id="{0821C637-8FEF-7C5E-7048-FD9D1702159D}"/>
              </a:ext>
            </a:extLst>
          </p:cNvPr>
          <p:cNvSpPr txBox="1"/>
          <p:nvPr/>
        </p:nvSpPr>
        <p:spPr>
          <a:xfrm rot="1691484">
            <a:off x="9551065" y="3958531"/>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C00000"/>
                </a:solidFill>
                <a:ea typeface="Calibri"/>
                <a:cs typeface="Calibri"/>
              </a:rPr>
              <a:t>Example</a:t>
            </a:r>
          </a:p>
        </p:txBody>
      </p:sp>
      <p:sp>
        <p:nvSpPr>
          <p:cNvPr id="5" name="Slide Number Placeholder 4">
            <a:extLst>
              <a:ext uri="{FF2B5EF4-FFF2-40B4-BE49-F238E27FC236}">
                <a16:creationId xmlns:a16="http://schemas.microsoft.com/office/drawing/2014/main" id="{00AC033B-ED21-BA0F-018F-C44CF4602356}"/>
              </a:ext>
            </a:extLst>
          </p:cNvPr>
          <p:cNvSpPr>
            <a:spLocks noGrp="1"/>
          </p:cNvSpPr>
          <p:nvPr>
            <p:ph type="sldNum" sz="quarter" idx="12"/>
          </p:nvPr>
        </p:nvSpPr>
        <p:spPr/>
        <p:txBody>
          <a:bodyPr/>
          <a:lstStyle/>
          <a:p>
            <a:fld id="{5267E680-71FF-44DA-8726-CE9EC60570B4}" type="slidenum">
              <a:rPr lang="en-US" smtClean="0"/>
              <a:t>34</a:t>
            </a:fld>
            <a:endParaRPr lang="en-US"/>
          </a:p>
        </p:txBody>
      </p:sp>
    </p:spTree>
    <p:extLst>
      <p:ext uri="{BB962C8B-B14F-4D97-AF65-F5344CB8AC3E}">
        <p14:creationId xmlns:p14="http://schemas.microsoft.com/office/powerpoint/2010/main" val="3465946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9BF9B-1866-7585-B27C-55A9E39B3F93}"/>
              </a:ext>
            </a:extLst>
          </p:cNvPr>
          <p:cNvSpPr>
            <a:spLocks noGrp="1"/>
          </p:cNvSpPr>
          <p:nvPr>
            <p:ph type="title"/>
          </p:nvPr>
        </p:nvSpPr>
        <p:spPr>
          <a:xfrm>
            <a:off x="366039" y="921396"/>
            <a:ext cx="4802721" cy="2045179"/>
          </a:xfrm>
          <a:effectLst/>
        </p:spPr>
        <p:txBody>
          <a:bodyPr/>
          <a:lstStyle/>
          <a:p>
            <a:r>
              <a:rPr lang="en-US" b="1">
                <a:latin typeface="+mn-lt"/>
              </a:rPr>
              <a:t>Review Process &amp; Evaluation Criteria (1 of 2)</a:t>
            </a:r>
            <a:endParaRPr lang="en-US">
              <a:latin typeface="+mn-lt"/>
            </a:endParaRPr>
          </a:p>
        </p:txBody>
      </p:sp>
      <p:sp>
        <p:nvSpPr>
          <p:cNvPr id="7" name="Rectangle: Rounded Corners 6" descr="Blue box with text bullets detailing the PPA 7721 review process.">
            <a:extLst>
              <a:ext uri="{FF2B5EF4-FFF2-40B4-BE49-F238E27FC236}">
                <a16:creationId xmlns:a16="http://schemas.microsoft.com/office/drawing/2014/main" id="{1D8F314F-6E96-3717-ACD0-65C7891F724A}"/>
              </a:ext>
            </a:extLst>
          </p:cNvPr>
          <p:cNvSpPr/>
          <p:nvPr/>
        </p:nvSpPr>
        <p:spPr>
          <a:xfrm>
            <a:off x="344214" y="296657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pPr marL="285750" indent="-285750">
              <a:buFont typeface="Arial" panose="020B0604020202020204" pitchFamily="34" charset="0"/>
              <a:buChar char="•"/>
            </a:pPr>
            <a:r>
              <a:rPr lang="en-US" sz="2800">
                <a:solidFill>
                  <a:schemeClr val="bg2">
                    <a:lumMod val="10000"/>
                  </a:schemeClr>
                </a:solidFill>
              </a:rPr>
              <a:t>Internal and External Participants</a:t>
            </a:r>
          </a:p>
          <a:p>
            <a:pPr marL="285750" indent="-285750">
              <a:buFont typeface="Arial" panose="020B0604020202020204" pitchFamily="34" charset="0"/>
              <a:buChar char="•"/>
            </a:pPr>
            <a:r>
              <a:rPr lang="en-US" sz="2800">
                <a:solidFill>
                  <a:schemeClr val="bg2">
                    <a:lumMod val="10000"/>
                  </a:schemeClr>
                </a:solidFill>
              </a:rPr>
              <a:t>Coordinated review</a:t>
            </a:r>
          </a:p>
          <a:p>
            <a:pPr marL="285750" indent="-285750">
              <a:buFont typeface="Arial" panose="020B0604020202020204" pitchFamily="34" charset="0"/>
              <a:buChar char="•"/>
            </a:pPr>
            <a:r>
              <a:rPr lang="en-US" sz="2800">
                <a:solidFill>
                  <a:schemeClr val="bg2">
                    <a:lumMod val="10000"/>
                  </a:schemeClr>
                </a:solidFill>
              </a:rPr>
              <a:t>Leading to rating, then ranking of suggestions</a:t>
            </a:r>
          </a:p>
        </p:txBody>
      </p:sp>
      <p:graphicFrame>
        <p:nvGraphicFramePr>
          <p:cNvPr id="5" name="Content Placeholder 2" descr="Evaluation criteria shown in separate panes with distinguishing, but associated icons.">
            <a:extLst>
              <a:ext uri="{FF2B5EF4-FFF2-40B4-BE49-F238E27FC236}">
                <a16:creationId xmlns:a16="http://schemas.microsoft.com/office/drawing/2014/main" id="{0411A1CD-E378-E260-C16F-4EEBE8EB03EF}"/>
              </a:ext>
            </a:extLst>
          </p:cNvPr>
          <p:cNvGraphicFramePr/>
          <p:nvPr>
            <p:extLst>
              <p:ext uri="{D42A27DB-BD31-4B8C-83A1-F6EECF244321}">
                <p14:modId xmlns:p14="http://schemas.microsoft.com/office/powerpoint/2010/main" val="770654304"/>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1E2BB3D-C08F-523D-994A-EED66A9B6FA0}"/>
              </a:ext>
            </a:extLst>
          </p:cNvPr>
          <p:cNvSpPr>
            <a:spLocks noGrp="1"/>
          </p:cNvSpPr>
          <p:nvPr>
            <p:ph type="sldNum" sz="quarter" idx="12"/>
          </p:nvPr>
        </p:nvSpPr>
        <p:spPr/>
        <p:txBody>
          <a:bodyPr/>
          <a:lstStyle/>
          <a:p>
            <a:fld id="{5267E680-71FF-44DA-8726-CE9EC60570B4}" type="slidenum">
              <a:rPr lang="en-US" smtClean="0"/>
              <a:t>35</a:t>
            </a:fld>
            <a:endParaRPr lang="en-US"/>
          </a:p>
        </p:txBody>
      </p:sp>
    </p:spTree>
    <p:extLst>
      <p:ext uri="{BB962C8B-B14F-4D97-AF65-F5344CB8AC3E}">
        <p14:creationId xmlns:p14="http://schemas.microsoft.com/office/powerpoint/2010/main" val="2065823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0279F2-3F9B-3BD3-1814-8AA68CC62E5A}"/>
              </a:ext>
            </a:extLst>
          </p:cNvPr>
          <p:cNvSpPr txBox="1">
            <a:spLocks noGrp="1"/>
          </p:cNvSpPr>
          <p:nvPr>
            <p:ph type="title" idx="4294967295"/>
          </p:nvPr>
        </p:nvSpPr>
        <p:spPr>
          <a:xfrm>
            <a:off x="366039" y="921396"/>
            <a:ext cx="4802721" cy="20451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mn-lt"/>
                <a:ea typeface="+mj-ea"/>
                <a:cs typeface="+mj-cs"/>
              </a:rPr>
              <a:t>Review Process &amp; Evaluation Criteria (2 of 2)</a:t>
            </a:r>
            <a:endParaRPr kumimoji="0" lang="en-US" sz="4400" b="0" i="0" u="none" strike="noStrike" kern="1200" cap="none" spc="0" normalizeH="0" baseline="0" noProof="0">
              <a:ln>
                <a:noFill/>
              </a:ln>
              <a:solidFill>
                <a:schemeClr val="tx1"/>
              </a:solidFill>
              <a:effectLst/>
              <a:uLnTx/>
              <a:uFillTx/>
              <a:latin typeface="+mn-lt"/>
              <a:ea typeface="+mj-ea"/>
              <a:cs typeface="+mj-cs"/>
            </a:endParaRPr>
          </a:p>
        </p:txBody>
      </p:sp>
      <p:sp>
        <p:nvSpPr>
          <p:cNvPr id="7" name="Rectangle: Rounded Corners 6" descr="Blue box with text bullets detailing the PPA 7721 review process.">
            <a:extLst>
              <a:ext uri="{FF2B5EF4-FFF2-40B4-BE49-F238E27FC236}">
                <a16:creationId xmlns:a16="http://schemas.microsoft.com/office/drawing/2014/main" id="{D8E05F70-7AEE-FC4B-6F2E-33C2EB3A31A6}"/>
              </a:ext>
            </a:extLst>
          </p:cNvPr>
          <p:cNvSpPr/>
          <p:nvPr/>
        </p:nvSpPr>
        <p:spPr>
          <a:xfrm>
            <a:off x="344214" y="296657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r>
              <a:rPr lang="en-US" sz="2800" dirty="0">
                <a:solidFill>
                  <a:schemeClr val="bg2">
                    <a:lumMod val="10000"/>
                  </a:schemeClr>
                </a:solidFill>
              </a:rPr>
              <a:t>What suggester errors will result in a suggestion being eliminated from consideration?</a:t>
            </a:r>
            <a:endParaRPr lang="en-US" dirty="0">
              <a:solidFill>
                <a:schemeClr val="bg2">
                  <a:lumMod val="10000"/>
                </a:schemeClr>
              </a:solidFill>
              <a:ea typeface="Calibri" panose="020F0502020204030204"/>
              <a:cs typeface="Calibri" panose="020F0502020204030204"/>
            </a:endParaRPr>
          </a:p>
        </p:txBody>
      </p:sp>
      <p:graphicFrame>
        <p:nvGraphicFramePr>
          <p:cNvPr id="9" name="Content Placeholder 2" descr="Evaluation criteria that will eliminate a suggester from further consideration shown in separate panes.">
            <a:extLst>
              <a:ext uri="{FF2B5EF4-FFF2-40B4-BE49-F238E27FC236}">
                <a16:creationId xmlns:a16="http://schemas.microsoft.com/office/drawing/2014/main" id="{FD344C13-D0F7-9B7A-4EF3-DF780FF44934}"/>
              </a:ext>
            </a:extLst>
          </p:cNvPr>
          <p:cNvGraphicFramePr/>
          <p:nvPr>
            <p:extLst>
              <p:ext uri="{D42A27DB-BD31-4B8C-83A1-F6EECF244321}">
                <p14:modId xmlns:p14="http://schemas.microsoft.com/office/powerpoint/2010/main" val="1385235552"/>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F1E8FACA-B40C-45AA-D5A3-F64184CE556C}"/>
              </a:ext>
            </a:extLst>
          </p:cNvPr>
          <p:cNvSpPr>
            <a:spLocks noGrp="1"/>
          </p:cNvSpPr>
          <p:nvPr>
            <p:ph type="sldNum" sz="quarter" idx="12"/>
          </p:nvPr>
        </p:nvSpPr>
        <p:spPr/>
        <p:txBody>
          <a:bodyPr/>
          <a:lstStyle/>
          <a:p>
            <a:fld id="{5267E680-71FF-44DA-8726-CE9EC60570B4}" type="slidenum">
              <a:rPr lang="en-US" smtClean="0"/>
              <a:t>36</a:t>
            </a:fld>
            <a:endParaRPr lang="en-US"/>
          </a:p>
        </p:txBody>
      </p:sp>
    </p:spTree>
    <p:extLst>
      <p:ext uri="{BB962C8B-B14F-4D97-AF65-F5344CB8AC3E}">
        <p14:creationId xmlns:p14="http://schemas.microsoft.com/office/powerpoint/2010/main" val="1791929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CB83A1-CC4C-D9A6-1252-A4C187D2E20D}"/>
              </a:ext>
            </a:extLst>
          </p:cNvPr>
          <p:cNvSpPr txBox="1">
            <a:spLocks noGrp="1"/>
          </p:cNvSpPr>
          <p:nvPr>
            <p:ph type="title" idx="4294967295"/>
          </p:nvPr>
        </p:nvSpPr>
        <p:spPr>
          <a:xfrm>
            <a:off x="838200" y="907193"/>
            <a:ext cx="10515600" cy="6979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Common Errors and Misconceptions</a:t>
            </a:r>
          </a:p>
        </p:txBody>
      </p:sp>
      <p:sp>
        <p:nvSpPr>
          <p:cNvPr id="7" name="Speech Bubble: Rectangle with Corners Rounded 6">
            <a:extLst>
              <a:ext uri="{FF2B5EF4-FFF2-40B4-BE49-F238E27FC236}">
                <a16:creationId xmlns:a16="http://schemas.microsoft.com/office/drawing/2014/main" id="{932D0C00-2110-F45D-856B-5F9ED26751C3}"/>
              </a:ext>
              <a:ext uri="{C183D7F6-B498-43B3-948B-1728B52AA6E4}">
                <adec:decorative xmlns:adec="http://schemas.microsoft.com/office/drawing/2017/decorative" val="1"/>
              </a:ext>
            </a:extLst>
          </p:cNvPr>
          <p:cNvSpPr/>
          <p:nvPr/>
        </p:nvSpPr>
        <p:spPr>
          <a:xfrm>
            <a:off x="329289" y="1605107"/>
            <a:ext cx="5593080" cy="4512026"/>
          </a:xfrm>
          <a:prstGeom prst="wedgeRoundRectCallout">
            <a:avLst>
              <a:gd name="adj1" fmla="val -32822"/>
              <a:gd name="adj2" fmla="val 63513"/>
              <a:gd name="adj3"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290A3440-8AF8-7697-671B-46A509E126F7}"/>
              </a:ext>
              <a:ext uri="{C183D7F6-B498-43B3-948B-1728B52AA6E4}">
                <adec:decorative xmlns:adec="http://schemas.microsoft.com/office/drawing/2017/decorative" val="1"/>
              </a:ext>
            </a:extLst>
          </p:cNvPr>
          <p:cNvSpPr/>
          <p:nvPr/>
        </p:nvSpPr>
        <p:spPr>
          <a:xfrm flipH="1">
            <a:off x="6251658" y="1605107"/>
            <a:ext cx="5596128" cy="4512026"/>
          </a:xfrm>
          <a:prstGeom prst="wedgeRoundRectCallout">
            <a:avLst>
              <a:gd name="adj1" fmla="val -32822"/>
              <a:gd name="adj2" fmla="val 63513"/>
              <a:gd name="adj3"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4" name="Group 23" descr="Comment bubble with an exclamation point sandwiched between two question marks depicting 'misconceptions'.">
            <a:extLst>
              <a:ext uri="{FF2B5EF4-FFF2-40B4-BE49-F238E27FC236}">
                <a16:creationId xmlns:a16="http://schemas.microsoft.com/office/drawing/2014/main" id="{EBCF4939-9DF6-E64F-C394-2162D8E18D14}"/>
              </a:ext>
            </a:extLst>
          </p:cNvPr>
          <p:cNvGrpSpPr/>
          <p:nvPr/>
        </p:nvGrpSpPr>
        <p:grpSpPr>
          <a:xfrm>
            <a:off x="1507979" y="1781157"/>
            <a:ext cx="846577" cy="850446"/>
            <a:chOff x="-3149481" y="4202664"/>
            <a:chExt cx="2153686" cy="2153686"/>
          </a:xfrm>
        </p:grpSpPr>
        <p:pic>
          <p:nvPicPr>
            <p:cNvPr id="22" name="Graphic 21" descr="Comment Important with solid fill">
              <a:extLst>
                <a:ext uri="{FF2B5EF4-FFF2-40B4-BE49-F238E27FC236}">
                  <a16:creationId xmlns:a16="http://schemas.microsoft.com/office/drawing/2014/main" id="{33A7EB97-553C-8BBE-39EB-5890D821B0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49481" y="4202664"/>
              <a:ext cx="2153686" cy="2153686"/>
            </a:xfrm>
            <a:prstGeom prst="rect">
              <a:avLst/>
            </a:prstGeom>
          </p:spPr>
        </p:pic>
        <p:pic>
          <p:nvPicPr>
            <p:cNvPr id="20" name="Graphic 19" descr="Question Mark with solid fill">
              <a:extLst>
                <a:ext uri="{FF2B5EF4-FFF2-40B4-BE49-F238E27FC236}">
                  <a16:creationId xmlns:a16="http://schemas.microsoft.com/office/drawing/2014/main" id="{65BD1B71-F54C-9FF1-B419-C20091CE53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72638" y="4691619"/>
              <a:ext cx="802306" cy="802306"/>
            </a:xfrm>
            <a:prstGeom prst="rect">
              <a:avLst/>
            </a:prstGeom>
          </p:spPr>
        </p:pic>
        <p:pic>
          <p:nvPicPr>
            <p:cNvPr id="23" name="Graphic 22" descr="Question Mark with solid fill">
              <a:extLst>
                <a:ext uri="{FF2B5EF4-FFF2-40B4-BE49-F238E27FC236}">
                  <a16:creationId xmlns:a16="http://schemas.microsoft.com/office/drawing/2014/main" id="{7EDEAE46-A439-BAB2-92B0-54AAC9FAA4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a:off x="-2868948" y="4707496"/>
              <a:ext cx="802305" cy="802305"/>
            </a:xfrm>
            <a:prstGeom prst="rect">
              <a:avLst/>
            </a:prstGeom>
          </p:spPr>
        </p:pic>
      </p:grpSp>
      <p:sp>
        <p:nvSpPr>
          <p:cNvPr id="9" name="TextBox 8">
            <a:extLst>
              <a:ext uri="{FF2B5EF4-FFF2-40B4-BE49-F238E27FC236}">
                <a16:creationId xmlns:a16="http://schemas.microsoft.com/office/drawing/2014/main" id="{DB7361DA-22A0-9560-0D39-01A15C753A4C}"/>
              </a:ext>
            </a:extLst>
          </p:cNvPr>
          <p:cNvSpPr txBox="1"/>
          <p:nvPr/>
        </p:nvSpPr>
        <p:spPr>
          <a:xfrm>
            <a:off x="2303220" y="1933689"/>
            <a:ext cx="2214965" cy="369332"/>
          </a:xfrm>
          <a:prstGeom prst="rect">
            <a:avLst/>
          </a:prstGeom>
          <a:noFill/>
        </p:spPr>
        <p:txBody>
          <a:bodyPr wrap="none" rtlCol="0">
            <a:spAutoFit/>
          </a:bodyPr>
          <a:lstStyle/>
          <a:p>
            <a:r>
              <a:rPr lang="en-US">
                <a:latin typeface="Aptos Black" panose="020B0004020202020204" pitchFamily="34" charset="0"/>
              </a:rPr>
              <a:t>MISCONCEPTIONS</a:t>
            </a:r>
          </a:p>
        </p:txBody>
      </p:sp>
      <p:sp>
        <p:nvSpPr>
          <p:cNvPr id="5" name="TextBox 4">
            <a:extLst>
              <a:ext uri="{FF2B5EF4-FFF2-40B4-BE49-F238E27FC236}">
                <a16:creationId xmlns:a16="http://schemas.microsoft.com/office/drawing/2014/main" id="{FF2E0937-85D4-75A4-C887-81450E2F472D}"/>
              </a:ext>
            </a:extLst>
          </p:cNvPr>
          <p:cNvSpPr txBox="1"/>
          <p:nvPr/>
        </p:nvSpPr>
        <p:spPr>
          <a:xfrm>
            <a:off x="838200" y="2631603"/>
            <a:ext cx="4450080" cy="3046988"/>
          </a:xfrm>
          <a:prstGeom prst="rect">
            <a:avLst/>
          </a:prstGeom>
          <a:noFill/>
        </p:spPr>
        <p:txBody>
          <a:bodyPr wrap="square" rtlCol="0">
            <a:spAutoFit/>
          </a:bodyPr>
          <a:lstStyle/>
          <a:p>
            <a:pPr>
              <a:spcAft>
                <a:spcPts val="1200"/>
              </a:spcAft>
            </a:pPr>
            <a:r>
              <a:rPr lang="en-US" dirty="0"/>
              <a:t>Funding in one year guarantees funding in future years</a:t>
            </a:r>
          </a:p>
          <a:p>
            <a:pPr>
              <a:spcAft>
                <a:spcPts val="1200"/>
              </a:spcAft>
            </a:pPr>
            <a:r>
              <a:rPr lang="en-US" dirty="0"/>
              <a:t>Returning suggestions should be submitted to the same goal area</a:t>
            </a:r>
          </a:p>
          <a:p>
            <a:pPr>
              <a:spcAft>
                <a:spcPts val="1200"/>
              </a:spcAft>
            </a:pPr>
            <a:r>
              <a:rPr lang="en-US" dirty="0"/>
              <a:t>The Implementation Plan never changes</a:t>
            </a:r>
          </a:p>
          <a:p>
            <a:r>
              <a:rPr lang="en-US" dirty="0"/>
              <a:t>I’ve done this before, I don’t need to attend informational webinars every year</a:t>
            </a:r>
          </a:p>
          <a:p>
            <a:endParaRPr lang="en-US" dirty="0"/>
          </a:p>
          <a:p>
            <a:endParaRPr lang="en-US" dirty="0"/>
          </a:p>
        </p:txBody>
      </p:sp>
      <p:pic>
        <p:nvPicPr>
          <p:cNvPr id="16" name="Graphic 15" descr="Irritant with solid fill">
            <a:extLst>
              <a:ext uri="{FF2B5EF4-FFF2-40B4-BE49-F238E27FC236}">
                <a16:creationId xmlns:a16="http://schemas.microsoft.com/office/drawing/2014/main" id="{6CCD684C-10BD-ECD9-574B-E80C05AF3A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64476" y="1781157"/>
            <a:ext cx="674396" cy="674396"/>
          </a:xfrm>
          <a:prstGeom prst="rect">
            <a:avLst/>
          </a:prstGeom>
        </p:spPr>
      </p:pic>
      <p:sp>
        <p:nvSpPr>
          <p:cNvPr id="10" name="TextBox 9">
            <a:extLst>
              <a:ext uri="{FF2B5EF4-FFF2-40B4-BE49-F238E27FC236}">
                <a16:creationId xmlns:a16="http://schemas.microsoft.com/office/drawing/2014/main" id="{4AFEDFA2-3C7D-FCD3-281C-520A5E1FA676}"/>
              </a:ext>
            </a:extLst>
          </p:cNvPr>
          <p:cNvSpPr txBox="1"/>
          <p:nvPr/>
        </p:nvSpPr>
        <p:spPr>
          <a:xfrm>
            <a:off x="8638872" y="1933689"/>
            <a:ext cx="1077731" cy="369332"/>
          </a:xfrm>
          <a:prstGeom prst="rect">
            <a:avLst/>
          </a:prstGeom>
          <a:noFill/>
        </p:spPr>
        <p:txBody>
          <a:bodyPr wrap="none" rtlCol="0">
            <a:spAutoFit/>
          </a:bodyPr>
          <a:lstStyle/>
          <a:p>
            <a:r>
              <a:rPr lang="en-US">
                <a:latin typeface="Aptos Black" panose="020B0004020202020204" pitchFamily="34" charset="0"/>
              </a:rPr>
              <a:t>ERRORS</a:t>
            </a:r>
          </a:p>
        </p:txBody>
      </p:sp>
      <p:sp>
        <p:nvSpPr>
          <p:cNvPr id="25" name="TextBox 24">
            <a:extLst>
              <a:ext uri="{FF2B5EF4-FFF2-40B4-BE49-F238E27FC236}">
                <a16:creationId xmlns:a16="http://schemas.microsoft.com/office/drawing/2014/main" id="{AA1518B2-CE86-996E-88B2-28820DEB5CAA}"/>
              </a:ext>
            </a:extLst>
          </p:cNvPr>
          <p:cNvSpPr txBox="1"/>
          <p:nvPr/>
        </p:nvSpPr>
        <p:spPr>
          <a:xfrm>
            <a:off x="6759804" y="2631603"/>
            <a:ext cx="4593996" cy="2523768"/>
          </a:xfrm>
          <a:prstGeom prst="rect">
            <a:avLst/>
          </a:prstGeom>
          <a:noFill/>
        </p:spPr>
        <p:txBody>
          <a:bodyPr wrap="square" rtlCol="0">
            <a:spAutoFit/>
          </a:bodyPr>
          <a:lstStyle/>
          <a:p>
            <a:pPr>
              <a:spcAft>
                <a:spcPts val="1200"/>
              </a:spcAft>
            </a:pPr>
            <a:r>
              <a:rPr lang="en-US" sz="1600"/>
              <a:t>Not clearly specifying each cooperator’s contribution to the proposed work (multi-entity suggestion)</a:t>
            </a:r>
          </a:p>
          <a:p>
            <a:pPr>
              <a:spcAft>
                <a:spcPts val="1200"/>
              </a:spcAft>
            </a:pPr>
            <a:r>
              <a:rPr lang="en-US" sz="1600"/>
              <a:t>Not providing evidence of how deliverables from a prior year are different or build on proposed work in a new year</a:t>
            </a:r>
          </a:p>
          <a:p>
            <a:pPr>
              <a:spcAft>
                <a:spcPts val="1200"/>
              </a:spcAft>
            </a:pPr>
            <a:r>
              <a:rPr lang="en-US" sz="1600"/>
              <a:t>Copy/pasting the ‘Abstract’ in the ‘Purpose’ field</a:t>
            </a:r>
          </a:p>
          <a:p>
            <a:pPr>
              <a:spcAft>
                <a:spcPts val="1200"/>
              </a:spcAft>
            </a:pPr>
            <a:r>
              <a:rPr lang="en-US" sz="1600"/>
              <a:t>Submitting the </a:t>
            </a:r>
            <a:r>
              <a:rPr lang="en-US" sz="1600" b="1" u="sng"/>
              <a:t>same</a:t>
            </a:r>
            <a:r>
              <a:rPr lang="en-US" sz="1600"/>
              <a:t> suggestion to two goal areas</a:t>
            </a:r>
          </a:p>
        </p:txBody>
      </p:sp>
      <p:sp>
        <p:nvSpPr>
          <p:cNvPr id="2" name="Slide Number Placeholder 1">
            <a:extLst>
              <a:ext uri="{FF2B5EF4-FFF2-40B4-BE49-F238E27FC236}">
                <a16:creationId xmlns:a16="http://schemas.microsoft.com/office/drawing/2014/main" id="{417779B0-1E08-560A-7339-A799097A0564}"/>
              </a:ext>
            </a:extLst>
          </p:cNvPr>
          <p:cNvSpPr>
            <a:spLocks noGrp="1"/>
          </p:cNvSpPr>
          <p:nvPr>
            <p:ph type="sldNum" sz="quarter" idx="12"/>
          </p:nvPr>
        </p:nvSpPr>
        <p:spPr/>
        <p:txBody>
          <a:bodyPr/>
          <a:lstStyle/>
          <a:p>
            <a:fld id="{5267E680-71FF-44DA-8726-CE9EC60570B4}" type="slidenum">
              <a:rPr lang="en-US" smtClean="0"/>
              <a:t>37</a:t>
            </a:fld>
            <a:endParaRPr lang="en-US"/>
          </a:p>
        </p:txBody>
      </p:sp>
    </p:spTree>
    <p:extLst>
      <p:ext uri="{BB962C8B-B14F-4D97-AF65-F5344CB8AC3E}">
        <p14:creationId xmlns:p14="http://schemas.microsoft.com/office/powerpoint/2010/main" val="1075052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D8BE-6659-A960-993D-D602A2BD4655}"/>
              </a:ext>
            </a:extLst>
          </p:cNvPr>
          <p:cNvSpPr>
            <a:spLocks noGrp="1"/>
          </p:cNvSpPr>
          <p:nvPr>
            <p:ph type="title"/>
          </p:nvPr>
        </p:nvSpPr>
        <p:spPr>
          <a:xfrm>
            <a:off x="349685" y="923024"/>
            <a:ext cx="10515600" cy="767662"/>
          </a:xfrm>
          <a:effectLst/>
        </p:spPr>
        <p:txBody>
          <a:bodyPr/>
          <a:lstStyle/>
          <a:p>
            <a:r>
              <a:rPr lang="en-US" dirty="0">
                <a:latin typeface="+mn-lt"/>
              </a:rPr>
              <a:t>Let’s go through a checklist</a:t>
            </a:r>
          </a:p>
        </p:txBody>
      </p:sp>
      <p:sp>
        <p:nvSpPr>
          <p:cNvPr id="4" name="Content Placeholder 3">
            <a:extLst>
              <a:ext uri="{FF2B5EF4-FFF2-40B4-BE49-F238E27FC236}">
                <a16:creationId xmlns:a16="http://schemas.microsoft.com/office/drawing/2014/main" id="{F4745EEB-3E7D-80C3-46EC-7C927C03B317}"/>
              </a:ext>
            </a:extLst>
          </p:cNvPr>
          <p:cNvSpPr>
            <a:spLocks noGrp="1"/>
          </p:cNvSpPr>
          <p:nvPr>
            <p:ph idx="1"/>
          </p:nvPr>
        </p:nvSpPr>
        <p:spPr>
          <a:xfrm>
            <a:off x="179261" y="1945869"/>
            <a:ext cx="7642715" cy="4688848"/>
          </a:xfrm>
        </p:spPr>
        <p:txBody>
          <a:bodyPr lIns="91440" tIns="45720" rIns="91440" bIns="45720" anchor="t"/>
          <a:lstStyle/>
          <a:p>
            <a:pPr>
              <a:buFont typeface="Wingdings" panose="05000000000000000000" pitchFamily="2" charset="2"/>
              <a:buChar char="ü"/>
            </a:pPr>
            <a:r>
              <a:rPr lang="en-US" sz="2000" dirty="0">
                <a:latin typeface="Aptos" panose="020B0004020202020204" pitchFamily="34" charset="0"/>
              </a:rPr>
              <a:t>Review the FY 2027 Implementation Plan</a:t>
            </a:r>
          </a:p>
          <a:p>
            <a:pPr lvl="1">
              <a:buFont typeface="Wingdings" panose="05000000000000000000" pitchFamily="2" charset="2"/>
              <a:buChar char="q"/>
            </a:pPr>
            <a:r>
              <a:rPr lang="en-US" sz="2000" dirty="0">
                <a:latin typeface="Aptos"/>
              </a:rPr>
              <a:t>Identify the appropriate goal area for the suggestion idea </a:t>
            </a:r>
            <a:br>
              <a:rPr lang="en-US" sz="2000" dirty="0">
                <a:latin typeface="Aptos" panose="020B0004020202020204" pitchFamily="34" charset="0"/>
              </a:rPr>
            </a:br>
            <a:r>
              <a:rPr lang="en-US" sz="2000" dirty="0">
                <a:solidFill>
                  <a:srgbClr val="FF0000"/>
                </a:solidFill>
                <a:latin typeface="Aptos"/>
              </a:rPr>
              <a:t>*must focus on a single goal area*</a:t>
            </a:r>
          </a:p>
          <a:p>
            <a:pPr lvl="2">
              <a:buFont typeface="Wingdings" panose="05000000000000000000" pitchFamily="2" charset="2"/>
              <a:buChar char="q"/>
            </a:pPr>
            <a:r>
              <a:rPr lang="en-US" dirty="0">
                <a:latin typeface="Aptos"/>
              </a:rPr>
              <a:t>Within the goal area, what objective and strategies will this project incorporate? </a:t>
            </a:r>
          </a:p>
          <a:p>
            <a:pPr marL="233363" lvl="2" indent="-233363">
              <a:buFont typeface="Wingdings" panose="05000000000000000000" pitchFamily="2" charset="2"/>
              <a:buChar char="ü"/>
            </a:pPr>
            <a:r>
              <a:rPr lang="en-US" sz="2000" dirty="0">
                <a:latin typeface="Aptos"/>
              </a:rPr>
              <a:t>Develop suggestion activities with these components in mind:</a:t>
            </a:r>
            <a:endParaRPr lang="en-US" dirty="0"/>
          </a:p>
          <a:p>
            <a:pPr lvl="1">
              <a:buFont typeface="Wingdings" panose="05000000000000000000" pitchFamily="2" charset="2"/>
              <a:buChar char="q"/>
            </a:pPr>
            <a:r>
              <a:rPr lang="en-US" sz="2000" dirty="0">
                <a:latin typeface="Aptos" panose="020B0004020202020204" pitchFamily="34" charset="0"/>
              </a:rPr>
              <a:t>Concise, descriptive title</a:t>
            </a:r>
          </a:p>
          <a:p>
            <a:pPr lvl="1">
              <a:buFont typeface="Wingdings" panose="05000000000000000000" pitchFamily="2" charset="2"/>
              <a:buChar char="q"/>
            </a:pPr>
            <a:r>
              <a:rPr lang="en-US" sz="2000" dirty="0">
                <a:latin typeface="Aptos" panose="020B0004020202020204" pitchFamily="34" charset="0"/>
              </a:rPr>
              <a:t>Define specific activities for each cooperator</a:t>
            </a:r>
          </a:p>
          <a:p>
            <a:pPr lvl="1">
              <a:buFont typeface="Wingdings" panose="05000000000000000000" pitchFamily="2" charset="2"/>
              <a:buChar char="q"/>
            </a:pPr>
            <a:r>
              <a:rPr lang="en-US" sz="2000" dirty="0">
                <a:solidFill>
                  <a:sysClr val="windowText" lastClr="000000"/>
                </a:solidFill>
                <a:latin typeface="Aptos" panose="020B0004020202020204" pitchFamily="34" charset="0"/>
              </a:rPr>
              <a:t>Provide detailed background information</a:t>
            </a:r>
          </a:p>
          <a:p>
            <a:pPr lvl="1">
              <a:buFont typeface="Wingdings" panose="05000000000000000000" pitchFamily="2" charset="2"/>
              <a:buChar char="q"/>
            </a:pPr>
            <a:r>
              <a:rPr lang="en-US" sz="2000" dirty="0">
                <a:latin typeface="Aptos" panose="020B0004020202020204" pitchFamily="34" charset="0"/>
              </a:rPr>
              <a:t>Clearly outline benefits to PPQ and stakeholders</a:t>
            </a:r>
          </a:p>
          <a:p>
            <a:pPr lvl="1">
              <a:buFont typeface="Wingdings" panose="05000000000000000000" pitchFamily="2" charset="2"/>
              <a:buChar char="q"/>
            </a:pPr>
            <a:r>
              <a:rPr lang="en-US" sz="2000" dirty="0">
                <a:latin typeface="Aptos" panose="020B0004020202020204" pitchFamily="34" charset="0"/>
              </a:rPr>
              <a:t>Provide single year o</a:t>
            </a:r>
            <a:r>
              <a:rPr lang="en-US" sz="2000" dirty="0">
                <a:solidFill>
                  <a:sysClr val="windowText" lastClr="000000"/>
                </a:solidFill>
                <a:latin typeface="Aptos" panose="020B0004020202020204" pitchFamily="34" charset="0"/>
              </a:rPr>
              <a:t>bjectives and deliverables</a:t>
            </a:r>
          </a:p>
          <a:p>
            <a:pPr lvl="1">
              <a:buFont typeface="Wingdings" panose="05000000000000000000" pitchFamily="2" charset="2"/>
              <a:buChar char="q"/>
            </a:pPr>
            <a:r>
              <a:rPr lang="en-US" sz="2000" dirty="0">
                <a:latin typeface="Aptos" panose="020B0004020202020204" pitchFamily="34" charset="0"/>
              </a:rPr>
              <a:t>Describe budget and justification for funds</a:t>
            </a:r>
          </a:p>
          <a:p>
            <a:pPr>
              <a:buFont typeface="Wingdings" panose="05000000000000000000" pitchFamily="2" charset="2"/>
              <a:buChar char="ü"/>
            </a:pPr>
            <a:r>
              <a:rPr lang="en-US" sz="2000" dirty="0">
                <a:latin typeface="Aptos" panose="020B0004020202020204" pitchFamily="34" charset="0"/>
              </a:rPr>
              <a:t>Submit suggestion during the open period from </a:t>
            </a:r>
          </a:p>
          <a:p>
            <a:pPr marL="1487170" indent="0">
              <a:lnSpc>
                <a:spcPct val="100000"/>
              </a:lnSpc>
              <a:spcBef>
                <a:spcPts val="0"/>
              </a:spcBef>
              <a:buNone/>
            </a:pPr>
            <a:r>
              <a:rPr lang="en-US" sz="2000" dirty="0">
                <a:solidFill>
                  <a:srgbClr val="FF0000"/>
                </a:solidFill>
                <a:latin typeface="Aptos" panose="020B0004020202020204" pitchFamily="34" charset="0"/>
              </a:rPr>
              <a:t>July 27 – September 21, 2026</a:t>
            </a:r>
            <a:endParaRPr lang="en-US" sz="2000" dirty="0">
              <a:latin typeface="Aptos" panose="020B0004020202020204" pitchFamily="34" charset="0"/>
            </a:endParaRPr>
          </a:p>
        </p:txBody>
      </p:sp>
      <p:grpSp>
        <p:nvGrpSpPr>
          <p:cNvPr id="11" name="Group 10" descr="A checklist for the open period sitting atop a desk next to a laptop and a pest identification guide (only visible as the spine of the guide).">
            <a:extLst>
              <a:ext uri="{FF2B5EF4-FFF2-40B4-BE49-F238E27FC236}">
                <a16:creationId xmlns:a16="http://schemas.microsoft.com/office/drawing/2014/main" id="{DA66E3B5-763A-3F86-65AA-6ABFEC55F4DF}"/>
              </a:ext>
            </a:extLst>
          </p:cNvPr>
          <p:cNvGrpSpPr/>
          <p:nvPr/>
        </p:nvGrpSpPr>
        <p:grpSpPr>
          <a:xfrm>
            <a:off x="7821976" y="1784261"/>
            <a:ext cx="4144245" cy="4150715"/>
            <a:chOff x="7761060" y="1529321"/>
            <a:chExt cx="4144245" cy="4150715"/>
          </a:xfrm>
        </p:grpSpPr>
        <p:sp>
          <p:nvSpPr>
            <p:cNvPr id="10" name="Rectangle 9">
              <a:extLst>
                <a:ext uri="{FF2B5EF4-FFF2-40B4-BE49-F238E27FC236}">
                  <a16:creationId xmlns:a16="http://schemas.microsoft.com/office/drawing/2014/main" id="{75BA2477-7AC9-8820-3CE7-5674667D7498}"/>
                </a:ext>
              </a:extLst>
            </p:cNvPr>
            <p:cNvSpPr/>
            <p:nvPr/>
          </p:nvSpPr>
          <p:spPr>
            <a:xfrm>
              <a:off x="7761060" y="1824469"/>
              <a:ext cx="4006210" cy="3855567"/>
            </a:xfrm>
            <a:prstGeom prst="rect">
              <a:avLst/>
            </a:prstGeom>
            <a:solidFill>
              <a:schemeClr val="tx1">
                <a:lumMod val="50000"/>
                <a:lumOff val="50000"/>
              </a:schemeClr>
            </a:solidFill>
            <a:ln>
              <a:solidFill>
                <a:schemeClr val="tx1">
                  <a:lumMod val="75000"/>
                  <a:lumOff val="25000"/>
                </a:schemeClr>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56AE54D-0587-8519-5B20-A7F136CF67A0}"/>
                </a:ext>
              </a:extLst>
            </p:cNvPr>
            <p:cNvPicPr>
              <a:picLocks noChangeAspect="1"/>
            </p:cNvPicPr>
            <p:nvPr/>
          </p:nvPicPr>
          <p:blipFill>
            <a:blip r:embed="rId3"/>
            <a:stretch>
              <a:fillRect/>
            </a:stretch>
          </p:blipFill>
          <p:spPr>
            <a:xfrm>
              <a:off x="7899095" y="1529321"/>
              <a:ext cx="4006210" cy="4006210"/>
            </a:xfrm>
            <a:prstGeom prst="rect">
              <a:avLst/>
            </a:prstGeom>
          </p:spPr>
        </p:pic>
      </p:grpSp>
      <p:sp>
        <p:nvSpPr>
          <p:cNvPr id="3" name="Slide Number Placeholder 2">
            <a:extLst>
              <a:ext uri="{FF2B5EF4-FFF2-40B4-BE49-F238E27FC236}">
                <a16:creationId xmlns:a16="http://schemas.microsoft.com/office/drawing/2014/main" id="{31864623-38C0-E116-5E96-DDC4F355CAB6}"/>
              </a:ext>
            </a:extLst>
          </p:cNvPr>
          <p:cNvSpPr>
            <a:spLocks noGrp="1"/>
          </p:cNvSpPr>
          <p:nvPr>
            <p:ph type="sldNum" sz="quarter" idx="12"/>
          </p:nvPr>
        </p:nvSpPr>
        <p:spPr/>
        <p:txBody>
          <a:bodyPr/>
          <a:lstStyle/>
          <a:p>
            <a:fld id="{5267E680-71FF-44DA-8726-CE9EC60570B4}" type="slidenum">
              <a:rPr lang="en-US" smtClean="0"/>
              <a:t>38</a:t>
            </a:fld>
            <a:endParaRPr lang="en-US"/>
          </a:p>
        </p:txBody>
      </p:sp>
    </p:spTree>
    <p:extLst>
      <p:ext uri="{BB962C8B-B14F-4D97-AF65-F5344CB8AC3E}">
        <p14:creationId xmlns:p14="http://schemas.microsoft.com/office/powerpoint/2010/main" val="2744947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B22689-6A47-C331-4434-DEADE13BAAB6}"/>
              </a:ext>
            </a:extLst>
          </p:cNvPr>
          <p:cNvSpPr txBox="1">
            <a:spLocks noGrp="1"/>
          </p:cNvSpPr>
          <p:nvPr>
            <p:ph type="title" idx="4294967295"/>
          </p:nvPr>
        </p:nvSpPr>
        <p:spPr>
          <a:xfrm>
            <a:off x="5332930" y="145956"/>
            <a:ext cx="6514856" cy="801688"/>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masis MT Pro Black" panose="02040A04050005020304" pitchFamily="18" charset="0"/>
                <a:ea typeface="+mj-ea"/>
                <a:cs typeface="+mj-cs"/>
              </a:rPr>
              <a:t>PPDMDPP Timeline</a:t>
            </a:r>
          </a:p>
        </p:txBody>
      </p:sp>
      <p:sp>
        <p:nvSpPr>
          <p:cNvPr id="5" name="Rectangle 4">
            <a:extLst>
              <a:ext uri="{FF2B5EF4-FFF2-40B4-BE49-F238E27FC236}">
                <a16:creationId xmlns:a16="http://schemas.microsoft.com/office/drawing/2014/main" id="{A3ADAD76-EC87-7314-9645-417287BB3908}"/>
              </a:ext>
              <a:ext uri="{C183D7F6-B498-43B3-948B-1728B52AA6E4}">
                <adec:decorative xmlns:adec="http://schemas.microsoft.com/office/drawing/2017/decorative" val="1"/>
              </a:ext>
            </a:extLst>
          </p:cNvPr>
          <p:cNvSpPr/>
          <p:nvPr/>
        </p:nvSpPr>
        <p:spPr>
          <a:xfrm>
            <a:off x="-3029" y="888665"/>
            <a:ext cx="12192000" cy="601027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A5F5723-8242-F13C-6F0A-859C26ABC8F3}"/>
              </a:ext>
              <a:ext uri="{C183D7F6-B498-43B3-948B-1728B52AA6E4}">
                <adec:decorative xmlns:adec="http://schemas.microsoft.com/office/drawing/2017/decorative" val="1"/>
              </a:ext>
            </a:extLst>
          </p:cNvPr>
          <p:cNvGrpSpPr/>
          <p:nvPr/>
        </p:nvGrpSpPr>
        <p:grpSpPr>
          <a:xfrm>
            <a:off x="260909" y="1837493"/>
            <a:ext cx="2517687" cy="1931557"/>
            <a:chOff x="260909" y="1837493"/>
            <a:chExt cx="2517687" cy="1931557"/>
          </a:xfrm>
        </p:grpSpPr>
        <p:cxnSp>
          <p:nvCxnSpPr>
            <p:cNvPr id="11" name="Straight Arrow Connector 10">
              <a:extLst>
                <a:ext uri="{FF2B5EF4-FFF2-40B4-BE49-F238E27FC236}">
                  <a16:creationId xmlns:a16="http://schemas.microsoft.com/office/drawing/2014/main" id="{87A2CA26-FEC8-BD2C-4BDC-78C04E7D3C69}"/>
                </a:ext>
                <a:ext uri="{C183D7F6-B498-43B3-948B-1728B52AA6E4}">
                  <adec:decorative xmlns:adec="http://schemas.microsoft.com/office/drawing/2017/decorative" val="1"/>
                </a:ext>
              </a:extLst>
            </p:cNvPr>
            <p:cNvCxnSpPr>
              <a:cxnSpLocks/>
            </p:cNvCxnSpPr>
            <p:nvPr/>
          </p:nvCxnSpPr>
          <p:spPr>
            <a:xfrm flipV="1">
              <a:off x="666750" y="2195282"/>
              <a:ext cx="0" cy="1573768"/>
            </a:xfrm>
            <a:prstGeom prst="straightConnector1">
              <a:avLst/>
            </a:prstGeom>
            <a:ln w="28575">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6853D7B-87F9-6E1A-5028-D04932FE54FC}"/>
                </a:ext>
              </a:extLst>
            </p:cNvPr>
            <p:cNvSpPr txBox="1"/>
            <p:nvPr/>
          </p:nvSpPr>
          <p:spPr>
            <a:xfrm>
              <a:off x="260909" y="1837493"/>
              <a:ext cx="2517687" cy="707886"/>
            </a:xfrm>
            <a:prstGeom prst="rect">
              <a:avLst/>
            </a:prstGeom>
            <a:solidFill>
              <a:schemeClr val="accent1"/>
            </a:solidFill>
          </p:spPr>
          <p:txBody>
            <a:bodyPr wrap="square" rtlCol="0">
              <a:spAutoFit/>
            </a:bodyPr>
            <a:lstStyle/>
            <a:p>
              <a:pPr algn="ctr"/>
              <a:r>
                <a:rPr lang="en-US" sz="2000" dirty="0">
                  <a:solidFill>
                    <a:schemeClr val="bg2"/>
                  </a:solidFill>
                  <a:latin typeface="Aptos Display" panose="020B0004020202020204" pitchFamily="34" charset="0"/>
                </a:rPr>
                <a:t>Implementation Plan released</a:t>
              </a:r>
            </a:p>
          </p:txBody>
        </p:sp>
      </p:grpSp>
      <p:grpSp>
        <p:nvGrpSpPr>
          <p:cNvPr id="18" name="Group 17">
            <a:extLst>
              <a:ext uri="{FF2B5EF4-FFF2-40B4-BE49-F238E27FC236}">
                <a16:creationId xmlns:a16="http://schemas.microsoft.com/office/drawing/2014/main" id="{F5521F5E-76E6-DDC8-1D40-3544351D13C9}"/>
              </a:ext>
              <a:ext uri="{C183D7F6-B498-43B3-948B-1728B52AA6E4}">
                <adec:decorative xmlns:adec="http://schemas.microsoft.com/office/drawing/2017/decorative" val="1"/>
              </a:ext>
            </a:extLst>
          </p:cNvPr>
          <p:cNvGrpSpPr/>
          <p:nvPr/>
        </p:nvGrpSpPr>
        <p:grpSpPr>
          <a:xfrm>
            <a:off x="1037970" y="4123493"/>
            <a:ext cx="3433729" cy="1821663"/>
            <a:chOff x="1037970" y="4123493"/>
            <a:chExt cx="3433729" cy="1821663"/>
          </a:xfrm>
        </p:grpSpPr>
        <p:cxnSp>
          <p:nvCxnSpPr>
            <p:cNvPr id="13" name="Straight Arrow Connector 12">
              <a:extLst>
                <a:ext uri="{FF2B5EF4-FFF2-40B4-BE49-F238E27FC236}">
                  <a16:creationId xmlns:a16="http://schemas.microsoft.com/office/drawing/2014/main" id="{6D401221-8FA5-B8F9-DF27-2BF516A6E0ED}"/>
                </a:ext>
                <a:ext uri="{C183D7F6-B498-43B3-948B-1728B52AA6E4}">
                  <adec:decorative xmlns:adec="http://schemas.microsoft.com/office/drawing/2017/decorative" val="1"/>
                </a:ext>
              </a:extLst>
            </p:cNvPr>
            <p:cNvCxnSpPr>
              <a:cxnSpLocks/>
            </p:cNvCxnSpPr>
            <p:nvPr/>
          </p:nvCxnSpPr>
          <p:spPr>
            <a:xfrm flipV="1">
              <a:off x="2765597" y="4123493"/>
              <a:ext cx="0" cy="1253264"/>
            </a:xfrm>
            <a:prstGeom prst="straightConnector1">
              <a:avLst/>
            </a:prstGeom>
            <a:ln w="28575">
              <a:solidFill>
                <a:schemeClr val="accent6">
                  <a:lumMod val="75000"/>
                </a:schemeClr>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974AC99-9D3B-F769-CF97-8665E0B221EA}"/>
                </a:ext>
              </a:extLst>
            </p:cNvPr>
            <p:cNvSpPr txBox="1"/>
            <p:nvPr/>
          </p:nvSpPr>
          <p:spPr>
            <a:xfrm>
              <a:off x="1037970" y="5237270"/>
              <a:ext cx="3433729" cy="707886"/>
            </a:xfrm>
            <a:prstGeom prst="rect">
              <a:avLst/>
            </a:prstGeom>
            <a:solidFill>
              <a:schemeClr val="accent6">
                <a:lumMod val="75000"/>
              </a:schemeClr>
            </a:solidFill>
          </p:spPr>
          <p:txBody>
            <a:bodyPr wrap="square" rtlCol="0">
              <a:spAutoFit/>
            </a:bodyPr>
            <a:lstStyle/>
            <a:p>
              <a:pPr algn="ctr"/>
              <a:r>
                <a:rPr lang="en-US" sz="2000" dirty="0">
                  <a:solidFill>
                    <a:schemeClr val="bg1"/>
                  </a:solidFill>
                  <a:latin typeface="Aptos Display" panose="020B0004020202020204" pitchFamily="34" charset="0"/>
                </a:rPr>
                <a:t>Open Period – Submit Suggestions</a:t>
              </a:r>
            </a:p>
          </p:txBody>
        </p:sp>
      </p:grpSp>
      <p:grpSp>
        <p:nvGrpSpPr>
          <p:cNvPr id="12" name="Group 11">
            <a:extLst>
              <a:ext uri="{FF2B5EF4-FFF2-40B4-BE49-F238E27FC236}">
                <a16:creationId xmlns:a16="http://schemas.microsoft.com/office/drawing/2014/main" id="{DE2A4772-6AAC-0E9A-1BBE-538758E09240}"/>
              </a:ext>
              <a:ext uri="{C183D7F6-B498-43B3-948B-1728B52AA6E4}">
                <adec:decorative xmlns:adec="http://schemas.microsoft.com/office/drawing/2017/decorative" val="1"/>
              </a:ext>
            </a:extLst>
          </p:cNvPr>
          <p:cNvGrpSpPr/>
          <p:nvPr/>
        </p:nvGrpSpPr>
        <p:grpSpPr>
          <a:xfrm>
            <a:off x="4290497" y="1976980"/>
            <a:ext cx="3567627" cy="1792070"/>
            <a:chOff x="4290497" y="1976980"/>
            <a:chExt cx="3567627" cy="1792070"/>
          </a:xfrm>
        </p:grpSpPr>
        <p:cxnSp>
          <p:nvCxnSpPr>
            <p:cNvPr id="15" name="Straight Arrow Connector 14">
              <a:extLst>
                <a:ext uri="{FF2B5EF4-FFF2-40B4-BE49-F238E27FC236}">
                  <a16:creationId xmlns:a16="http://schemas.microsoft.com/office/drawing/2014/main" id="{EA5B25F5-6C40-FE82-CCED-7597AF09324F}"/>
                </a:ext>
                <a:ext uri="{C183D7F6-B498-43B3-948B-1728B52AA6E4}">
                  <adec:decorative xmlns:adec="http://schemas.microsoft.com/office/drawing/2017/decorative" val="1"/>
                </a:ext>
              </a:extLst>
            </p:cNvPr>
            <p:cNvCxnSpPr>
              <a:cxnSpLocks/>
            </p:cNvCxnSpPr>
            <p:nvPr/>
          </p:nvCxnSpPr>
          <p:spPr>
            <a:xfrm flipV="1">
              <a:off x="5991225" y="2927503"/>
              <a:ext cx="0" cy="841547"/>
            </a:xfrm>
            <a:prstGeom prst="straightConnector1">
              <a:avLst/>
            </a:prstGeom>
            <a:ln w="28575">
              <a:solidFill>
                <a:srgbClr val="E2870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35AB69-676A-B2B8-6A5E-3FF782C04DFC}"/>
                </a:ext>
              </a:extLst>
            </p:cNvPr>
            <p:cNvSpPr txBox="1"/>
            <p:nvPr/>
          </p:nvSpPr>
          <p:spPr>
            <a:xfrm>
              <a:off x="4290497" y="1976980"/>
              <a:ext cx="3567627" cy="1323439"/>
            </a:xfrm>
            <a:prstGeom prst="rect">
              <a:avLst/>
            </a:prstGeom>
            <a:solidFill>
              <a:srgbClr val="E28700"/>
            </a:solidFill>
          </p:spPr>
          <p:txBody>
            <a:bodyPr wrap="square" rtlCol="0">
              <a:spAutoFit/>
            </a:bodyPr>
            <a:lstStyle/>
            <a:p>
              <a:pPr algn="ctr"/>
              <a:r>
                <a:rPr lang="en-US" sz="2000" dirty="0">
                  <a:solidFill>
                    <a:schemeClr val="bg2">
                      <a:lumMod val="10000"/>
                    </a:schemeClr>
                  </a:solidFill>
                  <a:latin typeface="Aptos Display" panose="020B0004020202020204" pitchFamily="34" charset="0"/>
                </a:rPr>
                <a:t>Review Period – Suggestions are reviewed by multiple groups and recommendations for funding are made</a:t>
              </a:r>
            </a:p>
          </p:txBody>
        </p:sp>
      </p:grpSp>
      <p:grpSp>
        <p:nvGrpSpPr>
          <p:cNvPr id="17" name="Group 16">
            <a:extLst>
              <a:ext uri="{FF2B5EF4-FFF2-40B4-BE49-F238E27FC236}">
                <a16:creationId xmlns:a16="http://schemas.microsoft.com/office/drawing/2014/main" id="{13FBEE9C-2364-348B-0941-9414A7576509}"/>
              </a:ext>
              <a:ext uri="{C183D7F6-B498-43B3-948B-1728B52AA6E4}">
                <adec:decorative xmlns:adec="http://schemas.microsoft.com/office/drawing/2017/decorative" val="1"/>
              </a:ext>
            </a:extLst>
          </p:cNvPr>
          <p:cNvGrpSpPr/>
          <p:nvPr/>
        </p:nvGrpSpPr>
        <p:grpSpPr>
          <a:xfrm>
            <a:off x="7349565" y="4177337"/>
            <a:ext cx="3676650" cy="2215083"/>
            <a:chOff x="7349565" y="4177337"/>
            <a:chExt cx="3676650" cy="2215083"/>
          </a:xfrm>
        </p:grpSpPr>
        <p:cxnSp>
          <p:nvCxnSpPr>
            <p:cNvPr id="16" name="Straight Arrow Connector 15">
              <a:extLst>
                <a:ext uri="{FF2B5EF4-FFF2-40B4-BE49-F238E27FC236}">
                  <a16:creationId xmlns:a16="http://schemas.microsoft.com/office/drawing/2014/main" id="{56E89108-BC1A-B86B-C945-11DFB898719A}"/>
                </a:ext>
                <a:ext uri="{C183D7F6-B498-43B3-948B-1728B52AA6E4}">
                  <adec:decorative xmlns:adec="http://schemas.microsoft.com/office/drawing/2017/decorative" val="1"/>
                </a:ext>
              </a:extLst>
            </p:cNvPr>
            <p:cNvCxnSpPr>
              <a:cxnSpLocks/>
            </p:cNvCxnSpPr>
            <p:nvPr/>
          </p:nvCxnSpPr>
          <p:spPr>
            <a:xfrm flipV="1">
              <a:off x="9104586" y="4177337"/>
              <a:ext cx="0" cy="1429265"/>
            </a:xfrm>
            <a:prstGeom prst="straightConnector1">
              <a:avLst/>
            </a:prstGeom>
            <a:ln w="28575">
              <a:solidFill>
                <a:srgbClr val="C0000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4F4BBA6-F19F-A47E-BF20-BF845BE27CF4}"/>
                </a:ext>
              </a:extLst>
            </p:cNvPr>
            <p:cNvSpPr txBox="1"/>
            <p:nvPr/>
          </p:nvSpPr>
          <p:spPr>
            <a:xfrm>
              <a:off x="7349565" y="5376757"/>
              <a:ext cx="3676650" cy="1015663"/>
            </a:xfrm>
            <a:prstGeom prst="rect">
              <a:avLst/>
            </a:prstGeom>
            <a:solidFill>
              <a:srgbClr val="C00000"/>
            </a:solidFill>
          </p:spPr>
          <p:txBody>
            <a:bodyPr wrap="square" rtlCol="0">
              <a:spAutoFit/>
            </a:bodyPr>
            <a:lstStyle/>
            <a:p>
              <a:pPr algn="ctr"/>
              <a:r>
                <a:rPr lang="en-US" sz="2000" dirty="0">
                  <a:solidFill>
                    <a:srgbClr val="FCB4AE"/>
                  </a:solidFill>
                  <a:latin typeface="Aptos Display" panose="020B0004020202020204" pitchFamily="34" charset="0"/>
                </a:rPr>
                <a:t>Spending Plan is released when funding recommendations are finalized</a:t>
              </a:r>
            </a:p>
          </p:txBody>
        </p:sp>
      </p:grpSp>
      <p:grpSp>
        <p:nvGrpSpPr>
          <p:cNvPr id="14" name="Group 13">
            <a:extLst>
              <a:ext uri="{FF2B5EF4-FFF2-40B4-BE49-F238E27FC236}">
                <a16:creationId xmlns:a16="http://schemas.microsoft.com/office/drawing/2014/main" id="{F8C656D9-3790-5828-9685-E7825CEC908B}"/>
              </a:ext>
              <a:ext uri="{C183D7F6-B498-43B3-948B-1728B52AA6E4}">
                <adec:decorative xmlns:adec="http://schemas.microsoft.com/office/drawing/2017/decorative" val="1"/>
              </a:ext>
            </a:extLst>
          </p:cNvPr>
          <p:cNvGrpSpPr/>
          <p:nvPr/>
        </p:nvGrpSpPr>
        <p:grpSpPr>
          <a:xfrm>
            <a:off x="9860694" y="2128859"/>
            <a:ext cx="2070397" cy="1756293"/>
            <a:chOff x="9860694" y="2128859"/>
            <a:chExt cx="2070397" cy="1756293"/>
          </a:xfrm>
        </p:grpSpPr>
        <p:cxnSp>
          <p:nvCxnSpPr>
            <p:cNvPr id="21" name="Straight Arrow Connector 20">
              <a:extLst>
                <a:ext uri="{FF2B5EF4-FFF2-40B4-BE49-F238E27FC236}">
                  <a16:creationId xmlns:a16="http://schemas.microsoft.com/office/drawing/2014/main" id="{D73CAC82-4BF9-C7EE-1CDB-2C6D83F65C45}"/>
                </a:ext>
                <a:ext uri="{C183D7F6-B498-43B3-948B-1728B52AA6E4}">
                  <adec:decorative xmlns:adec="http://schemas.microsoft.com/office/drawing/2017/decorative" val="1"/>
                </a:ext>
              </a:extLst>
            </p:cNvPr>
            <p:cNvCxnSpPr>
              <a:cxnSpLocks/>
            </p:cNvCxnSpPr>
            <p:nvPr/>
          </p:nvCxnSpPr>
          <p:spPr>
            <a:xfrm flipV="1">
              <a:off x="11211182" y="3144522"/>
              <a:ext cx="0" cy="740630"/>
            </a:xfrm>
            <a:prstGeom prst="straightConnector1">
              <a:avLst/>
            </a:prstGeom>
            <a:ln w="28575">
              <a:solidFill>
                <a:srgbClr val="7030A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24758B4-55C6-1F77-9343-739503EED5C6}"/>
                </a:ext>
              </a:extLst>
            </p:cNvPr>
            <p:cNvSpPr txBox="1"/>
            <p:nvPr/>
          </p:nvSpPr>
          <p:spPr>
            <a:xfrm>
              <a:off x="9860694" y="2128859"/>
              <a:ext cx="2070397" cy="1015663"/>
            </a:xfrm>
            <a:prstGeom prst="rect">
              <a:avLst/>
            </a:prstGeom>
            <a:solidFill>
              <a:srgbClr val="7030A0"/>
            </a:solidFill>
          </p:spPr>
          <p:txBody>
            <a:bodyPr wrap="square" rtlCol="0">
              <a:spAutoFit/>
            </a:bodyPr>
            <a:lstStyle/>
            <a:p>
              <a:pPr algn="ctr"/>
              <a:r>
                <a:rPr lang="en-US" sz="2000" dirty="0">
                  <a:solidFill>
                    <a:schemeClr val="bg1">
                      <a:lumMod val="95000"/>
                    </a:schemeClr>
                  </a:solidFill>
                  <a:latin typeface="Aptos Display" panose="020B0004020202020204" pitchFamily="34" charset="0"/>
                </a:rPr>
                <a:t>Cooperative agreements are initiated</a:t>
              </a:r>
            </a:p>
          </p:txBody>
        </p:sp>
      </p:grpSp>
      <p:graphicFrame>
        <p:nvGraphicFramePr>
          <p:cNvPr id="3" name="Diagram 2" descr="Monthly timeline starting with May and moving in a rightward direction towards March reflecting the various processes of the PPDMDPP timeline and their anticipated timeframes via color coding.">
            <a:extLst>
              <a:ext uri="{FF2B5EF4-FFF2-40B4-BE49-F238E27FC236}">
                <a16:creationId xmlns:a16="http://schemas.microsoft.com/office/drawing/2014/main" id="{E5E59217-ACBE-3623-5154-0AA43AE7733C}"/>
              </a:ext>
            </a:extLst>
          </p:cNvPr>
          <p:cNvGraphicFramePr/>
          <p:nvPr/>
        </p:nvGraphicFramePr>
        <p:xfrm>
          <a:off x="84406" y="1025850"/>
          <a:ext cx="11982450" cy="601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5462611-EF54-3B77-CC34-A36FFF17BA49}"/>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39</a:t>
            </a:fld>
            <a:endParaRPr lang="en-US"/>
          </a:p>
        </p:txBody>
      </p:sp>
    </p:spTree>
    <p:extLst>
      <p:ext uri="{BB962C8B-B14F-4D97-AF65-F5344CB8AC3E}">
        <p14:creationId xmlns:p14="http://schemas.microsoft.com/office/powerpoint/2010/main" val="3886240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D48E0-781C-8A21-C4BB-04E622A3F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8F0A8-15D7-D9C6-BABC-FA2B0B43A4B1}"/>
              </a:ext>
            </a:extLst>
          </p:cNvPr>
          <p:cNvSpPr>
            <a:spLocks noGrp="1"/>
          </p:cNvSpPr>
          <p:nvPr>
            <p:ph type="title"/>
          </p:nvPr>
        </p:nvSpPr>
        <p:spPr>
          <a:xfrm>
            <a:off x="158398" y="2443680"/>
            <a:ext cx="2834043" cy="1822822"/>
          </a:xfrm>
          <a:effectLst/>
        </p:spPr>
        <p:txBody>
          <a:bodyPr lIns="91440" tIns="45720" rIns="91440" bIns="45720" anchor="t"/>
          <a:lstStyle/>
          <a:p>
            <a:pPr algn="ctr"/>
            <a:r>
              <a:rPr lang="en-US" sz="4800" dirty="0"/>
              <a:t>Who can apply?</a:t>
            </a:r>
          </a:p>
        </p:txBody>
      </p:sp>
      <p:pic>
        <p:nvPicPr>
          <p:cNvPr id="11" name="Picture 10" descr="Icon of a state capitol rotunda used to depict state agencies outlined with a light blue circle">
            <a:extLst>
              <a:ext uri="{FF2B5EF4-FFF2-40B4-BE49-F238E27FC236}">
                <a16:creationId xmlns:a16="http://schemas.microsoft.com/office/drawing/2014/main" id="{FDC8EE87-4CD5-8548-7E71-F279E24E653D}"/>
              </a:ext>
            </a:extLst>
          </p:cNvPr>
          <p:cNvPicPr>
            <a:picLocks noChangeAspect="1"/>
          </p:cNvPicPr>
          <p:nvPr/>
        </p:nvPicPr>
        <p:blipFill>
          <a:blip r:embed="rId3">
            <a:extLst>
              <a:ext uri="{28A0092B-C50C-407E-A947-70E740481C1C}">
                <a14:useLocalDpi xmlns:a14="http://schemas.microsoft.com/office/drawing/2010/main" val="0"/>
              </a:ext>
            </a:extLst>
          </a:blip>
          <a:srcRect l="12871" r="64907" b="79444"/>
          <a:stretch>
            <a:fillRect/>
          </a:stretch>
        </p:blipFill>
        <p:spPr>
          <a:xfrm>
            <a:off x="3503236" y="1329012"/>
            <a:ext cx="1323226" cy="1223984"/>
          </a:xfrm>
          <a:prstGeom prst="rect">
            <a:avLst/>
          </a:prstGeom>
        </p:spPr>
      </p:pic>
      <p:sp>
        <p:nvSpPr>
          <p:cNvPr id="20" name="TextBox 19">
            <a:extLst>
              <a:ext uri="{FF2B5EF4-FFF2-40B4-BE49-F238E27FC236}">
                <a16:creationId xmlns:a16="http://schemas.microsoft.com/office/drawing/2014/main" id="{CBF827F0-9C08-2930-C9A5-2E50941E1B23}"/>
              </a:ext>
            </a:extLst>
          </p:cNvPr>
          <p:cNvSpPr txBox="1"/>
          <p:nvPr/>
        </p:nvSpPr>
        <p:spPr>
          <a:xfrm>
            <a:off x="4780661" y="1369064"/>
            <a:ext cx="2622943" cy="1077218"/>
          </a:xfrm>
          <a:prstGeom prst="rect">
            <a:avLst/>
          </a:prstGeom>
          <a:noFill/>
        </p:spPr>
        <p:txBody>
          <a:bodyPr wrap="square" rtlCol="0">
            <a:spAutoFit/>
          </a:bodyPr>
          <a:lstStyle/>
          <a:p>
            <a:pPr algn="ctr"/>
            <a:r>
              <a:rPr lang="en-US" sz="3200" b="1"/>
              <a:t>State Agencies</a:t>
            </a:r>
          </a:p>
        </p:txBody>
      </p:sp>
      <p:pic>
        <p:nvPicPr>
          <p:cNvPr id="12" name="Picture 11" descr="Icon of an eagle-like figure used to depict federal agencies outlined with a light blue circle">
            <a:extLst>
              <a:ext uri="{FF2B5EF4-FFF2-40B4-BE49-F238E27FC236}">
                <a16:creationId xmlns:a16="http://schemas.microsoft.com/office/drawing/2014/main" id="{7C94C7B5-DA33-8C52-7026-478878BE05B9}"/>
              </a:ext>
            </a:extLst>
          </p:cNvPr>
          <p:cNvPicPr>
            <a:picLocks noChangeAspect="1"/>
          </p:cNvPicPr>
          <p:nvPr/>
        </p:nvPicPr>
        <p:blipFill>
          <a:blip r:embed="rId3">
            <a:extLst>
              <a:ext uri="{28A0092B-C50C-407E-A947-70E740481C1C}">
                <a14:useLocalDpi xmlns:a14="http://schemas.microsoft.com/office/drawing/2010/main" val="0"/>
              </a:ext>
            </a:extLst>
          </a:blip>
          <a:srcRect l="12871" t="32778" r="64907" b="47037"/>
          <a:stretch>
            <a:fillRect/>
          </a:stretch>
        </p:blipFill>
        <p:spPr>
          <a:xfrm>
            <a:off x="3472413" y="3485422"/>
            <a:ext cx="1323226" cy="1201930"/>
          </a:xfrm>
          <a:prstGeom prst="rect">
            <a:avLst/>
          </a:prstGeom>
        </p:spPr>
      </p:pic>
      <p:sp>
        <p:nvSpPr>
          <p:cNvPr id="21" name="TextBox 20">
            <a:extLst>
              <a:ext uri="{FF2B5EF4-FFF2-40B4-BE49-F238E27FC236}">
                <a16:creationId xmlns:a16="http://schemas.microsoft.com/office/drawing/2014/main" id="{288C78AD-18EA-68F7-5B59-30CD801309F3}"/>
              </a:ext>
            </a:extLst>
          </p:cNvPr>
          <p:cNvSpPr txBox="1"/>
          <p:nvPr/>
        </p:nvSpPr>
        <p:spPr>
          <a:xfrm>
            <a:off x="4715749" y="3562045"/>
            <a:ext cx="2622943" cy="1077218"/>
          </a:xfrm>
          <a:prstGeom prst="rect">
            <a:avLst/>
          </a:prstGeom>
          <a:noFill/>
        </p:spPr>
        <p:txBody>
          <a:bodyPr wrap="square" rtlCol="0">
            <a:spAutoFit/>
          </a:bodyPr>
          <a:lstStyle/>
          <a:p>
            <a:pPr algn="ctr"/>
            <a:r>
              <a:rPr lang="en-US" sz="3200" b="1"/>
              <a:t>Federal Agencies</a:t>
            </a:r>
          </a:p>
        </p:txBody>
      </p:sp>
      <p:pic>
        <p:nvPicPr>
          <p:cNvPr id="9" name="Picture 8" descr="Icon of a large heart shape used to depict Non-profit organizations outlined with a light blue circle">
            <a:extLst>
              <a:ext uri="{FF2B5EF4-FFF2-40B4-BE49-F238E27FC236}">
                <a16:creationId xmlns:a16="http://schemas.microsoft.com/office/drawing/2014/main" id="{C9566816-99E2-4DF7-AEEC-F71B96DA959D}"/>
              </a:ext>
            </a:extLst>
          </p:cNvPr>
          <p:cNvPicPr>
            <a:picLocks noChangeAspect="1"/>
          </p:cNvPicPr>
          <p:nvPr/>
        </p:nvPicPr>
        <p:blipFill>
          <a:blip r:embed="rId4">
            <a:extLst>
              <a:ext uri="{28A0092B-C50C-407E-A947-70E740481C1C}">
                <a14:useLocalDpi xmlns:a14="http://schemas.microsoft.com/office/drawing/2010/main" val="0"/>
              </a:ext>
            </a:extLst>
          </a:blip>
          <a:srcRect l="13981" t="65000" r="65093" b="15555"/>
          <a:stretch>
            <a:fillRect/>
          </a:stretch>
        </p:blipFill>
        <p:spPr>
          <a:xfrm>
            <a:off x="3549601" y="5610591"/>
            <a:ext cx="1246038" cy="1157823"/>
          </a:xfrm>
          <a:prstGeom prst="rect">
            <a:avLst/>
          </a:prstGeom>
        </p:spPr>
      </p:pic>
      <p:sp>
        <p:nvSpPr>
          <p:cNvPr id="24" name="TextBox 23">
            <a:extLst>
              <a:ext uri="{FF2B5EF4-FFF2-40B4-BE49-F238E27FC236}">
                <a16:creationId xmlns:a16="http://schemas.microsoft.com/office/drawing/2014/main" id="{37C294CD-A88A-92A2-6865-BC0875919E2A}"/>
              </a:ext>
            </a:extLst>
          </p:cNvPr>
          <p:cNvSpPr txBox="1"/>
          <p:nvPr/>
        </p:nvSpPr>
        <p:spPr>
          <a:xfrm>
            <a:off x="4604841" y="5646647"/>
            <a:ext cx="3111774" cy="1077218"/>
          </a:xfrm>
          <a:prstGeom prst="rect">
            <a:avLst/>
          </a:prstGeom>
          <a:noFill/>
        </p:spPr>
        <p:txBody>
          <a:bodyPr wrap="square" rtlCol="0">
            <a:spAutoFit/>
          </a:bodyPr>
          <a:lstStyle/>
          <a:p>
            <a:pPr algn="ctr"/>
            <a:r>
              <a:rPr lang="en-US" sz="3200" b="1"/>
              <a:t>Non-profit Organizations</a:t>
            </a:r>
          </a:p>
        </p:txBody>
      </p:sp>
      <p:pic>
        <p:nvPicPr>
          <p:cNvPr id="13" name="Picture 12" descr="Icon of a three pillared architecture used to depict academic institutions like colleges and universities with a light blue circle">
            <a:extLst>
              <a:ext uri="{FF2B5EF4-FFF2-40B4-BE49-F238E27FC236}">
                <a16:creationId xmlns:a16="http://schemas.microsoft.com/office/drawing/2014/main" id="{2A7E8B94-5A5B-D4D0-DABB-10B3FD74A3DD}"/>
              </a:ext>
            </a:extLst>
          </p:cNvPr>
          <p:cNvPicPr>
            <a:picLocks noChangeAspect="1"/>
          </p:cNvPicPr>
          <p:nvPr/>
        </p:nvPicPr>
        <p:blipFill>
          <a:blip r:embed="rId3">
            <a:extLst>
              <a:ext uri="{28A0092B-C50C-407E-A947-70E740481C1C}">
                <a14:useLocalDpi xmlns:a14="http://schemas.microsoft.com/office/drawing/2010/main" val="0"/>
              </a:ext>
            </a:extLst>
          </a:blip>
          <a:srcRect l="62315" t="35000" r="17130" b="45370"/>
          <a:stretch>
            <a:fillRect/>
          </a:stretch>
        </p:blipFill>
        <p:spPr>
          <a:xfrm>
            <a:off x="7556639" y="1308614"/>
            <a:ext cx="1223984" cy="1168850"/>
          </a:xfrm>
          <a:prstGeom prst="rect">
            <a:avLst/>
          </a:prstGeom>
        </p:spPr>
      </p:pic>
      <p:sp>
        <p:nvSpPr>
          <p:cNvPr id="23" name="TextBox 22">
            <a:extLst>
              <a:ext uri="{FF2B5EF4-FFF2-40B4-BE49-F238E27FC236}">
                <a16:creationId xmlns:a16="http://schemas.microsoft.com/office/drawing/2014/main" id="{1212A00D-D1D9-A647-7938-431F95A93EAF}"/>
              </a:ext>
            </a:extLst>
          </p:cNvPr>
          <p:cNvSpPr txBox="1"/>
          <p:nvPr/>
        </p:nvSpPr>
        <p:spPr>
          <a:xfrm>
            <a:off x="8973132" y="1366462"/>
            <a:ext cx="2732681" cy="1077218"/>
          </a:xfrm>
          <a:prstGeom prst="rect">
            <a:avLst/>
          </a:prstGeom>
          <a:noFill/>
        </p:spPr>
        <p:txBody>
          <a:bodyPr wrap="square" rtlCol="0">
            <a:spAutoFit/>
          </a:bodyPr>
          <a:lstStyle/>
          <a:p>
            <a:pPr algn="ctr"/>
            <a:r>
              <a:rPr lang="en-US" sz="3200" b="1" dirty="0"/>
              <a:t>Colleges &amp; Universities</a:t>
            </a:r>
          </a:p>
        </p:txBody>
      </p:sp>
      <p:grpSp>
        <p:nvGrpSpPr>
          <p:cNvPr id="26" name="Group 25" descr="Icon of a two-handed handshake used to depict industry partners outlined with a light blue circle">
            <a:extLst>
              <a:ext uri="{FF2B5EF4-FFF2-40B4-BE49-F238E27FC236}">
                <a16:creationId xmlns:a16="http://schemas.microsoft.com/office/drawing/2014/main" id="{E6C3FDC2-1768-9A56-744F-00DC6C059C0A}"/>
              </a:ext>
            </a:extLst>
          </p:cNvPr>
          <p:cNvGrpSpPr/>
          <p:nvPr/>
        </p:nvGrpSpPr>
        <p:grpSpPr>
          <a:xfrm>
            <a:off x="7528576" y="3406694"/>
            <a:ext cx="1323226" cy="1307877"/>
            <a:chOff x="6273142" y="1866900"/>
            <a:chExt cx="1435758" cy="1447800"/>
          </a:xfrm>
        </p:grpSpPr>
        <p:pic>
          <p:nvPicPr>
            <p:cNvPr id="27" name="Picture 26">
              <a:extLst>
                <a:ext uri="{FF2B5EF4-FFF2-40B4-BE49-F238E27FC236}">
                  <a16:creationId xmlns:a16="http://schemas.microsoft.com/office/drawing/2014/main" id="{35D0A82C-88DF-84B5-681B-FC4F5A400C2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5625" b="84375" l="13965" r="34473">
                          <a14:foregroundMark x1="27461" y1="68347" x2="24512" y2="66504"/>
                          <a14:foregroundMark x1="28988" y1="69302" x2="27575" y2="68418"/>
                          <a14:foregroundMark x1="32324" y1="71387" x2="29777" y2="69795"/>
                          <a14:foregroundMark x1="24512" y1="66504" x2="16504" y2="69434"/>
                          <a14:foregroundMark x1="16504" y1="69434" x2="15137" y2="76270"/>
                          <a14:foregroundMark x1="15137" y1="76270" x2="20996" y2="82422"/>
                          <a14:foregroundMark x1="20996" y1="82422" x2="28418" y2="82910"/>
                          <a14:foregroundMark x1="28418" y1="82910" x2="32129" y2="75098"/>
                          <a14:foregroundMark x1="32129" y1="75098" x2="30273" y2="67871"/>
                          <a14:foregroundMark x1="30273" y1="67871" x2="23145" y2="65723"/>
                          <a14:foregroundMark x1="23145" y1="65723" x2="15234" y2="70410"/>
                          <a14:foregroundMark x1="15234" y1="70410" x2="17480" y2="80957"/>
                          <a14:foregroundMark x1="17480" y1="80957" x2="23730" y2="84277"/>
                          <a14:foregroundMark x1="23730" y1="84277" x2="32422" y2="80957"/>
                          <a14:foregroundMark x1="32422" y1="80957" x2="33398" y2="72070"/>
                          <a14:foregroundMark x1="30118" y1="69259" x2="27246" y2="66797"/>
                          <a14:foregroundMark x1="33398" y1="72070" x2="30169" y2="69302"/>
                          <a14:foregroundMark x1="27246" y1="66797" x2="20020" y2="66602"/>
                          <a14:foregroundMark x1="20020" y1="66602" x2="16016" y2="71289"/>
                          <a14:foregroundMark x1="15137" y1="70508" x2="21875" y2="66895"/>
                          <a14:foregroundMark x1="27771" y1="68164" x2="29590" y2="68555"/>
                          <a14:foregroundMark x1="21875" y1="66895" x2="27703" y2="68149"/>
                          <a14:foregroundMark x1="30190" y1="69302" x2="33984" y2="74023"/>
                          <a14:foregroundMark x1="29590" y1="68555" x2="30135" y2="69233"/>
                          <a14:foregroundMark x1="33984" y1="74023" x2="30566" y2="81250"/>
                          <a14:foregroundMark x1="30566" y1="81250" x2="23730" y2="83887"/>
                          <a14:foregroundMark x1="23730" y1="83887" x2="16602" y2="81445"/>
                          <a14:foregroundMark x1="16602" y1="81445" x2="14941" y2="72852"/>
                          <a14:foregroundMark x1="19186" y1="70123" x2="21777" y2="68457"/>
                          <a14:foregroundMark x1="14941" y1="72852" x2="19169" y2="70134"/>
                          <a14:foregroundMark x1="27274" y1="69051" x2="29004" y2="69238"/>
                          <a14:foregroundMark x1="21777" y1="68457" x2="26428" y2="68960"/>
                          <a14:foregroundMark x1="20117" y1="81641" x2="17285" y2="75000"/>
                          <a14:foregroundMark x1="17285" y1="75000" x2="22416" y2="79742"/>
                          <a14:foregroundMark x1="25694" y1="80518" x2="32031" y2="79102"/>
                          <a14:foregroundMark x1="22256" y1="80599" x2="21191" y2="80762"/>
                          <a14:foregroundMark x1="32031" y1="79102" x2="25569" y2="80091"/>
                          <a14:foregroundMark x1="21191" y1="80762" x2="14941" y2="73047"/>
                          <a14:foregroundMark x1="14941" y1="73047" x2="21289" y2="67871"/>
                          <a14:foregroundMark x1="27399" y1="68788" x2="31055" y2="69336"/>
                          <a14:foregroundMark x1="21289" y1="67871" x2="26856" y2="68706"/>
                          <a14:foregroundMark x1="31055" y1="69336" x2="33789" y2="76855"/>
                          <a14:foregroundMark x1="33789" y1="76855" x2="29004" y2="82520"/>
                          <a14:foregroundMark x1="29004" y1="82520" x2="21191" y2="83887"/>
                          <a14:foregroundMark x1="21191" y1="83887" x2="14551" y2="79395"/>
                          <a14:foregroundMark x1="14551" y1="79395" x2="16211" y2="69922"/>
                          <a14:foregroundMark x1="16211" y1="69922" x2="22559" y2="67090"/>
                          <a14:foregroundMark x1="27600" y1="68366" x2="30664" y2="69141"/>
                          <a14:foregroundMark x1="22559" y1="67090" x2="27481" y2="68336"/>
                          <a14:foregroundMark x1="30664" y1="69141" x2="33008" y2="71582"/>
                          <a14:foregroundMark x1="14746" y1="77734" x2="14648" y2="68848"/>
                          <a14:foregroundMark x1="14648" y1="68848" x2="23633" y2="65625"/>
                          <a14:foregroundMark x1="23633" y1="65625" x2="31055" y2="65625"/>
                          <a14:foregroundMark x1="31055" y1="65625" x2="33789" y2="75684"/>
                          <a14:foregroundMark x1="33789" y1="75684" x2="31738" y2="83984"/>
                          <a14:foregroundMark x1="31738" y1="83984" x2="14941" y2="83984"/>
                          <a14:foregroundMark x1="14941" y1="83984" x2="14160" y2="73047"/>
                          <a14:foregroundMark x1="14160" y1="73047" x2="18457" y2="67188"/>
                          <a14:foregroundMark x1="18457" y1="67188" x2="26953" y2="66504"/>
                          <a14:foregroundMark x1="26953" y1="66504" x2="33008" y2="70703"/>
                          <a14:foregroundMark x1="33008" y1="70703" x2="33789" y2="81250"/>
                          <a14:foregroundMark x1="33789" y1="81250" x2="32910" y2="82715"/>
                          <a14:foregroundMark x1="14551" y1="83887" x2="28418" y2="83203"/>
                          <a14:foregroundMark x1="28418" y1="83203" x2="32324" y2="83301"/>
                          <a14:foregroundMark x1="13965" y1="67188" x2="27930" y2="67188"/>
                          <a14:foregroundMark x1="27930" y1="67188" x2="31543" y2="66992"/>
                          <a14:foregroundMark x1="15430" y1="66211" x2="30469" y2="66211"/>
                          <a14:foregroundMark x1="15234" y1="66406" x2="24121" y2="66309"/>
                          <a14:foregroundMark x1="24121" y1="66309" x2="32422" y2="66309"/>
                          <a14:foregroundMark x1="32422" y1="66309" x2="33984" y2="66797"/>
                          <a14:foregroundMark x1="33398" y1="67773" x2="34570" y2="75098"/>
                          <a14:foregroundMark x1="34570" y1="75098" x2="33398" y2="83691"/>
                          <a14:foregroundMark x1="14160" y1="84766" x2="30762" y2="84180"/>
                          <a14:foregroundMark x1="30762" y1="84180" x2="33789" y2="84375"/>
                          <a14:foregroundMark x1="13965" y1="65723" x2="23340" y2="66211"/>
                          <a14:foregroundMark x1="23340" y1="66211" x2="30859" y2="65625"/>
                          <a14:foregroundMark x1="30859" y1="65625" x2="33789" y2="65723"/>
                          <a14:foregroundMark x1="33984" y1="66602" x2="34180" y2="83887"/>
                          <a14:backgroundMark x1="20508" y1="71387" x2="24121" y2="77832"/>
                          <a14:backgroundMark x1="24121" y1="77832" x2="21777" y2="73828"/>
                          <a14:backgroundMark x1="20605" y1="72754" x2="27246" y2="75000"/>
                          <a14:backgroundMark x1="27246" y1="75000" x2="27344" y2="74609"/>
                          <a14:backgroundMark x1="27832" y1="72754" x2="24121" y2="78809"/>
                          <a14:backgroundMark x1="24121" y1="78809" x2="19824" y2="71777"/>
                          <a14:backgroundMark x1="19824" y1="71777" x2="27637" y2="71582"/>
                          <a14:backgroundMark x1="27637" y1="71582" x2="29688" y2="74414"/>
                          <a14:backgroundMark x1="24121" y1="71582" x2="29004" y2="75488"/>
                          <a14:backgroundMark x1="23633" y1="79395" x2="24121" y2="81055"/>
                          <a14:backgroundMark x1="24121" y1="71289" x2="29883" y2="74023"/>
                          <a14:backgroundMark x1="25293" y1="70703" x2="29199" y2="70703"/>
                          <a14:backgroundMark x1="24316" y1="71289" x2="26953" y2="69727"/>
                        </a14:backgroundRemoval>
                      </a14:imgEffect>
                    </a14:imgLayer>
                  </a14:imgProps>
                </a:ext>
                <a:ext uri="{28A0092B-C50C-407E-A947-70E740481C1C}">
                  <a14:useLocalDpi xmlns:a14="http://schemas.microsoft.com/office/drawing/2010/main" val="0"/>
                </a:ext>
              </a:extLst>
            </a:blip>
            <a:srcRect l="13981" t="65000" r="65093" b="15555"/>
            <a:stretch>
              <a:fillRect/>
            </a:stretch>
          </p:blipFill>
          <p:spPr>
            <a:xfrm>
              <a:off x="6273800" y="1920875"/>
              <a:ext cx="1435100" cy="1333500"/>
            </a:xfrm>
            <a:prstGeom prst="rect">
              <a:avLst/>
            </a:prstGeom>
          </p:spPr>
        </p:pic>
        <p:pic>
          <p:nvPicPr>
            <p:cNvPr id="28" name="Picture 27">
              <a:extLst>
                <a:ext uri="{FF2B5EF4-FFF2-40B4-BE49-F238E27FC236}">
                  <a16:creationId xmlns:a16="http://schemas.microsoft.com/office/drawing/2014/main" id="{97665744-560C-CC19-845A-6B11BA1D274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8457" b="92969" l="55566" r="79883">
                          <a14:foregroundMark x1="70898" y1="84668" x2="70898" y2="84668"/>
                          <a14:foregroundMark x1="67578" y1="84082" x2="67578" y2="84082"/>
                          <a14:foregroundMark x1="67383" y1="83887" x2="67383" y2="83887"/>
                          <a14:foregroundMark x1="70020" y1="84277" x2="62988" y2="83008"/>
                          <a14:foregroundMark x1="62988" y1="83008" x2="69922" y2="80859"/>
                          <a14:foregroundMark x1="69922" y1="80859" x2="74414" y2="86621"/>
                          <a14:foregroundMark x1="74414" y1="86621" x2="65137" y2="87305"/>
                          <a14:foregroundMark x1="65137" y1="87305" x2="62775" y2="82295"/>
                          <a14:foregroundMark x1="62528" y1="80359" x2="70117" y2="79004"/>
                          <a14:foregroundMark x1="70117" y1="79004" x2="76758" y2="84473"/>
                          <a14:foregroundMark x1="76758" y1="84473" x2="76465" y2="87207"/>
                          <a14:foregroundMark x1="77078" y1="85770" x2="77136" y2="80520"/>
                          <a14:foregroundMark x1="61656" y1="86535" x2="63276" y2="88734"/>
                          <a14:foregroundMark x1="76558" y1="87069" x2="69727" y2="90332"/>
                          <a14:foregroundMark x1="69097" y1="89920" x2="62402" y2="85547"/>
                          <a14:foregroundMark x1="62402" y1="85547" x2="67547" y2="90497"/>
                          <a14:foregroundMark x1="68126" y1="90282" x2="74121" y2="87598"/>
                          <a14:foregroundMark x1="74121" y1="87598" x2="65527" y2="87305"/>
                          <a14:foregroundMark x1="65527" y1="87305" x2="64941" y2="80078"/>
                          <a14:foregroundMark x1="64941" y1="80078" x2="73828" y2="80859"/>
                          <a14:foregroundMark x1="73828" y1="80859" x2="66602" y2="77051"/>
                          <a14:foregroundMark x1="66602" y1="77051" x2="74121" y2="79297"/>
                          <a14:foregroundMark x1="74121" y1="79297" x2="66211" y2="78125"/>
                          <a14:foregroundMark x1="66211" y1="78125" x2="64258" y2="78516"/>
                          <a14:foregroundMark x1="66113" y1="82813" x2="69629" y2="84668"/>
                          <a14:foregroundMark x1="70898" y1="83105" x2="69629" y2="82227"/>
                          <a14:foregroundMark x1="73340" y1="85742" x2="66992" y2="81543"/>
                          <a14:foregroundMark x1="66992" y1="81543" x2="65332" y2="82422"/>
                          <a14:foregroundMark x1="64551" y1="78711" x2="63379" y2="85547"/>
                          <a14:foregroundMark x1="63379" y1="85547" x2="61914" y2="84668"/>
                          <a14:foregroundMark x1="64160" y1="78906" x2="61914" y2="84766"/>
                          <a14:foregroundMark x1="76367" y1="83691" x2="75293" y2="79492"/>
                          <a14:foregroundMark x1="63159" y1="80528" x2="65234" y2="79102"/>
                          <a14:foregroundMark x1="62695" y1="80566" x2="63281" y2="79297"/>
                          <a14:backgroundMark x1="68555" y1="68555" x2="61621" y2="73633"/>
                          <a14:backgroundMark x1="61621" y1="73633" x2="59277" y2="79590"/>
                          <a14:backgroundMark x1="58691" y1="81836" x2="54297" y2="81250"/>
                          <a14:backgroundMark x1="59863" y1="81152" x2="59863" y2="81152"/>
                          <a14:backgroundMark x1="59473" y1="82617" x2="59473" y2="82617"/>
                          <a14:backgroundMark x1="59961" y1="81445" x2="59961" y2="81445"/>
                          <a14:backgroundMark x1="59863" y1="83008" x2="59863" y2="83008"/>
                          <a14:backgroundMark x1="70508" y1="74414" x2="62500" y2="76367"/>
                          <a14:backgroundMark x1="62500" y1="76367" x2="59082" y2="83984"/>
                          <a14:backgroundMark x1="59082" y1="83984" x2="61426" y2="91211"/>
                          <a14:backgroundMark x1="61426" y1="91211" x2="69531" y2="93750"/>
                          <a14:backgroundMark x1="69531" y1="93750" x2="76563" y2="90430"/>
                          <a14:backgroundMark x1="76563" y1="90430" x2="79102" y2="82422"/>
                          <a14:backgroundMark x1="79102" y1="82422" x2="74414" y2="76172"/>
                          <a14:backgroundMark x1="74414" y1="76172" x2="70996" y2="74414"/>
                          <a14:backgroundMark x1="76953" y1="88672" x2="68555" y2="91797"/>
                          <a14:backgroundMark x1="68555" y1="91797" x2="61914" y2="89453"/>
                          <a14:backgroundMark x1="75977" y1="89453" x2="77832" y2="86523"/>
                          <a14:backgroundMark x1="75977" y1="88672" x2="76563" y2="87207"/>
                          <a14:backgroundMark x1="76563" y1="87793" x2="77832" y2="85742"/>
                          <a14:backgroundMark x1="74902" y1="76855" x2="68164" y2="74512"/>
                          <a14:backgroundMark x1="68164" y1="74512" x2="75684" y2="77051"/>
                          <a14:backgroundMark x1="61621" y1="79785" x2="60645" y2="84277"/>
                        </a14:backgroundRemoval>
                      </a14:imgEffect>
                    </a14:imgLayer>
                  </a14:imgProps>
                </a:ext>
                <a:ext uri="{28A0092B-C50C-407E-A947-70E740481C1C}">
                  <a14:useLocalDpi xmlns:a14="http://schemas.microsoft.com/office/drawing/2010/main" val="0"/>
                </a:ext>
              </a:extLst>
            </a:blip>
            <a:srcRect l="58797" t="72221" r="20278" b="6297"/>
            <a:stretch>
              <a:fillRect/>
            </a:stretch>
          </p:blipFill>
          <p:spPr>
            <a:xfrm>
              <a:off x="6273142" y="1866900"/>
              <a:ext cx="1410357" cy="1447800"/>
            </a:xfrm>
            <a:prstGeom prst="rect">
              <a:avLst/>
            </a:prstGeom>
          </p:spPr>
        </p:pic>
      </p:grpSp>
      <p:sp>
        <p:nvSpPr>
          <p:cNvPr id="25" name="TextBox 24">
            <a:extLst>
              <a:ext uri="{FF2B5EF4-FFF2-40B4-BE49-F238E27FC236}">
                <a16:creationId xmlns:a16="http://schemas.microsoft.com/office/drawing/2014/main" id="{C6F602CD-971F-61CD-A173-3DE70CC4A08A}"/>
              </a:ext>
            </a:extLst>
          </p:cNvPr>
          <p:cNvSpPr txBox="1"/>
          <p:nvPr/>
        </p:nvSpPr>
        <p:spPr>
          <a:xfrm>
            <a:off x="9028000" y="3829546"/>
            <a:ext cx="2622943" cy="584775"/>
          </a:xfrm>
          <a:prstGeom prst="rect">
            <a:avLst/>
          </a:prstGeom>
          <a:noFill/>
        </p:spPr>
        <p:txBody>
          <a:bodyPr wrap="square" rtlCol="0">
            <a:spAutoFit/>
          </a:bodyPr>
          <a:lstStyle/>
          <a:p>
            <a:pPr algn="ctr"/>
            <a:r>
              <a:rPr lang="en-US" sz="3200" b="1" dirty="0"/>
              <a:t>Industry</a:t>
            </a:r>
          </a:p>
        </p:txBody>
      </p:sp>
      <p:pic>
        <p:nvPicPr>
          <p:cNvPr id="7" name="Picture 6" descr="Icon of a feather used to depict Tribal nations and Tribal partners outlined with a light blue circle">
            <a:extLst>
              <a:ext uri="{FF2B5EF4-FFF2-40B4-BE49-F238E27FC236}">
                <a16:creationId xmlns:a16="http://schemas.microsoft.com/office/drawing/2014/main" id="{E41B3F54-C215-5BD4-E051-BC3CE45D8B52}"/>
              </a:ext>
            </a:extLst>
          </p:cNvPr>
          <p:cNvPicPr>
            <a:picLocks noChangeAspect="1"/>
          </p:cNvPicPr>
          <p:nvPr/>
        </p:nvPicPr>
        <p:blipFill>
          <a:blip r:embed="rId3">
            <a:extLst>
              <a:ext uri="{28A0092B-C50C-407E-A947-70E740481C1C}">
                <a14:useLocalDpi xmlns:a14="http://schemas.microsoft.com/office/drawing/2010/main" val="0"/>
              </a:ext>
            </a:extLst>
          </a:blip>
          <a:srcRect l="62037" t="2223" r="16297" b="77962"/>
          <a:stretch>
            <a:fillRect/>
          </a:stretch>
        </p:blipFill>
        <p:spPr>
          <a:xfrm>
            <a:off x="7528577" y="5529567"/>
            <a:ext cx="1290145" cy="1179876"/>
          </a:xfrm>
          <a:prstGeom prst="rect">
            <a:avLst/>
          </a:prstGeom>
        </p:spPr>
      </p:pic>
      <p:sp>
        <p:nvSpPr>
          <p:cNvPr id="22" name="TextBox 21">
            <a:extLst>
              <a:ext uri="{FF2B5EF4-FFF2-40B4-BE49-F238E27FC236}">
                <a16:creationId xmlns:a16="http://schemas.microsoft.com/office/drawing/2014/main" id="{C913447E-60C1-7D8B-DF6D-D3ECB9B6A171}"/>
              </a:ext>
            </a:extLst>
          </p:cNvPr>
          <p:cNvSpPr txBox="1"/>
          <p:nvPr/>
        </p:nvSpPr>
        <p:spPr>
          <a:xfrm>
            <a:off x="8973132" y="5718876"/>
            <a:ext cx="2743200" cy="954107"/>
          </a:xfrm>
          <a:prstGeom prst="rect">
            <a:avLst/>
          </a:prstGeom>
          <a:noFill/>
        </p:spPr>
        <p:txBody>
          <a:bodyPr wrap="square" rtlCol="0">
            <a:spAutoFit/>
          </a:bodyPr>
          <a:lstStyle/>
          <a:p>
            <a:pPr algn="ctr"/>
            <a:r>
              <a:rPr lang="en-US" sz="2800" b="1" dirty="0"/>
              <a:t>Tribal Nations &amp;</a:t>
            </a:r>
          </a:p>
          <a:p>
            <a:pPr algn="ctr"/>
            <a:r>
              <a:rPr lang="en-US" sz="2800" b="1" dirty="0"/>
              <a:t>Tribal Partners</a:t>
            </a:r>
          </a:p>
        </p:txBody>
      </p:sp>
      <p:sp>
        <p:nvSpPr>
          <p:cNvPr id="4" name="Slide Number Placeholder 3">
            <a:extLst>
              <a:ext uri="{FF2B5EF4-FFF2-40B4-BE49-F238E27FC236}">
                <a16:creationId xmlns:a16="http://schemas.microsoft.com/office/drawing/2014/main" id="{93D54113-205B-0893-B142-DB41BFF25D38}"/>
              </a:ext>
            </a:extLst>
          </p:cNvPr>
          <p:cNvSpPr>
            <a:spLocks noGrp="1"/>
          </p:cNvSpPr>
          <p:nvPr>
            <p:ph type="sldNum" sz="quarter" idx="12"/>
          </p:nvPr>
        </p:nvSpPr>
        <p:spPr/>
        <p:txBody>
          <a:bodyPr/>
          <a:lstStyle/>
          <a:p>
            <a:fld id="{5267E680-71FF-44DA-8726-CE9EC60570B4}" type="slidenum">
              <a:rPr lang="en-US" smtClean="0"/>
              <a:t>4</a:t>
            </a:fld>
            <a:endParaRPr lang="en-US"/>
          </a:p>
        </p:txBody>
      </p:sp>
      <p:cxnSp>
        <p:nvCxnSpPr>
          <p:cNvPr id="31" name="Straight Connector 30">
            <a:extLst>
              <a:ext uri="{FF2B5EF4-FFF2-40B4-BE49-F238E27FC236}">
                <a16:creationId xmlns:a16="http://schemas.microsoft.com/office/drawing/2014/main" id="{04A86006-8F2D-13B3-5E00-5947BC865E45}"/>
              </a:ext>
              <a:ext uri="{C183D7F6-B498-43B3-948B-1728B52AA6E4}">
                <adec:decorative xmlns:adec="http://schemas.microsoft.com/office/drawing/2017/decorative" val="1"/>
              </a:ext>
            </a:extLst>
          </p:cNvPr>
          <p:cNvCxnSpPr>
            <a:cxnSpLocks/>
          </p:cNvCxnSpPr>
          <p:nvPr/>
        </p:nvCxnSpPr>
        <p:spPr>
          <a:xfrm>
            <a:off x="3168639" y="1550805"/>
            <a:ext cx="0" cy="48126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3E2DBB2-3E5D-48D4-E113-8096691E29F2}"/>
              </a:ext>
              <a:ext uri="{C183D7F6-B498-43B3-948B-1728B52AA6E4}">
                <adec:decorative xmlns:adec="http://schemas.microsoft.com/office/drawing/2017/decorative" val="1"/>
              </a:ext>
            </a:extLst>
          </p:cNvPr>
          <p:cNvSpPr/>
          <p:nvPr/>
        </p:nvSpPr>
        <p:spPr>
          <a:xfrm>
            <a:off x="-9954" y="889001"/>
            <a:ext cx="12192000" cy="5968999"/>
          </a:xfrm>
          <a:prstGeom prst="rect">
            <a:avLst/>
          </a:prstGeom>
          <a:solidFill>
            <a:schemeClr val="bg1">
              <a:lumMod val="50000"/>
              <a:alpha val="1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7994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04BB1-2214-A2E9-7228-A1EE20C37F04}"/>
              </a:ext>
            </a:extLst>
          </p:cNvPr>
          <p:cNvSpPr>
            <a:spLocks noGrp="1"/>
          </p:cNvSpPr>
          <p:nvPr>
            <p:ph type="title"/>
          </p:nvPr>
        </p:nvSpPr>
        <p:spPr>
          <a:xfrm>
            <a:off x="838200" y="878473"/>
            <a:ext cx="10515600" cy="767662"/>
          </a:xfrm>
          <a:effectLst/>
        </p:spPr>
        <p:txBody>
          <a:bodyPr/>
          <a:lstStyle/>
          <a:p>
            <a:r>
              <a:rPr lang="en-US"/>
              <a:t>What Are Cooperative Agreements?</a:t>
            </a:r>
          </a:p>
        </p:txBody>
      </p:sp>
      <p:sp>
        <p:nvSpPr>
          <p:cNvPr id="9" name="Rectangle: Diagonal Corners Rounded 8">
            <a:extLst>
              <a:ext uri="{FF2B5EF4-FFF2-40B4-BE49-F238E27FC236}">
                <a16:creationId xmlns:a16="http://schemas.microsoft.com/office/drawing/2014/main" id="{E9F85BDF-92AF-687A-1F49-D4937A8F98E5}"/>
              </a:ext>
              <a:ext uri="{C183D7F6-B498-43B3-948B-1728B52AA6E4}">
                <adec:decorative xmlns:adec="http://schemas.microsoft.com/office/drawing/2017/decorative" val="1"/>
              </a:ext>
            </a:extLst>
          </p:cNvPr>
          <p:cNvSpPr/>
          <p:nvPr/>
        </p:nvSpPr>
        <p:spPr>
          <a:xfrm>
            <a:off x="5279275" y="2136361"/>
            <a:ext cx="2644591" cy="3984280"/>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spcAft>
                <a:spcPts val="4800"/>
              </a:spcAft>
            </a:pPr>
            <a:r>
              <a:rPr lang="en-US" sz="2000" u="sng">
                <a:solidFill>
                  <a:schemeClr val="tx1"/>
                </a:solidFill>
                <a:latin typeface="Aptos" panose="020B0004020202020204" pitchFamily="34" charset="0"/>
              </a:rPr>
              <a:t>Grants</a:t>
            </a:r>
            <a:endParaRPr lang="en-US" sz="2000">
              <a:solidFill>
                <a:schemeClr val="tx1"/>
              </a:solidFill>
              <a:latin typeface="Aptos" panose="020B0004020202020204" pitchFamily="34" charset="0"/>
            </a:endParaRPr>
          </a:p>
          <a:p>
            <a:pPr algn="ctr">
              <a:spcAft>
                <a:spcPts val="4800"/>
              </a:spcAft>
            </a:pPr>
            <a:r>
              <a:rPr lang="en-US" sz="2000">
                <a:solidFill>
                  <a:schemeClr val="tx1"/>
                </a:solidFill>
                <a:latin typeface="Aptos" panose="020B0004020202020204" pitchFamily="34" charset="0"/>
              </a:rPr>
              <a:t>Development of project without assistance from both parties</a:t>
            </a:r>
          </a:p>
          <a:p>
            <a:pPr algn="ctr"/>
            <a:r>
              <a:rPr lang="en-US" sz="2000">
                <a:solidFill>
                  <a:schemeClr val="tx1"/>
                </a:solidFill>
                <a:latin typeface="Aptos" panose="020B0004020202020204" pitchFamily="34" charset="0"/>
              </a:rPr>
              <a:t>*Limited involvement</a:t>
            </a:r>
          </a:p>
        </p:txBody>
      </p:sp>
      <p:sp>
        <p:nvSpPr>
          <p:cNvPr id="10" name="Rectangle: Diagonal Corners Rounded 9">
            <a:extLst>
              <a:ext uri="{FF2B5EF4-FFF2-40B4-BE49-F238E27FC236}">
                <a16:creationId xmlns:a16="http://schemas.microsoft.com/office/drawing/2014/main" id="{D972D381-9534-BAD1-9375-B2CD685C0114}"/>
              </a:ext>
              <a:ext uri="{C183D7F6-B498-43B3-948B-1728B52AA6E4}">
                <adec:decorative xmlns:adec="http://schemas.microsoft.com/office/drawing/2017/decorative" val="1"/>
              </a:ext>
            </a:extLst>
          </p:cNvPr>
          <p:cNvSpPr/>
          <p:nvPr/>
        </p:nvSpPr>
        <p:spPr>
          <a:xfrm>
            <a:off x="8746061" y="2136361"/>
            <a:ext cx="2644591" cy="3984280"/>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spcAft>
                <a:spcPts val="2400"/>
              </a:spcAft>
            </a:pPr>
            <a:r>
              <a:rPr lang="en-US" sz="2000" u="sng">
                <a:solidFill>
                  <a:schemeClr val="tx1"/>
                </a:solidFill>
                <a:latin typeface="Aptos" panose="020B0004020202020204" pitchFamily="34" charset="0"/>
              </a:rPr>
              <a:t>Cooperative Agreements</a:t>
            </a:r>
          </a:p>
          <a:p>
            <a:pPr algn="ctr">
              <a:spcAft>
                <a:spcPts val="2400"/>
              </a:spcAft>
            </a:pPr>
            <a:r>
              <a:rPr lang="en-US" sz="2000" b="1" i="1">
                <a:solidFill>
                  <a:schemeClr val="tx1"/>
                </a:solidFill>
                <a:latin typeface="Aptos" panose="020B0004020202020204" pitchFamily="34" charset="0"/>
              </a:rPr>
              <a:t>Both parties </a:t>
            </a:r>
            <a:r>
              <a:rPr lang="en-US" sz="2000">
                <a:solidFill>
                  <a:schemeClr val="tx1"/>
                </a:solidFill>
                <a:latin typeface="Aptos" panose="020B0004020202020204" pitchFamily="34" charset="0"/>
              </a:rPr>
              <a:t>participate in the development of project objectives and activities</a:t>
            </a:r>
            <a:endParaRPr lang="en-US" sz="2000" u="sng">
              <a:solidFill>
                <a:schemeClr val="tx1"/>
              </a:solidFill>
              <a:latin typeface="Aptos" panose="020B0004020202020204" pitchFamily="34" charset="0"/>
            </a:endParaRPr>
          </a:p>
          <a:p>
            <a:pPr algn="ctr"/>
            <a:r>
              <a:rPr lang="en-US" sz="2000">
                <a:solidFill>
                  <a:schemeClr val="tx1"/>
                </a:solidFill>
                <a:latin typeface="Aptos" panose="020B0004020202020204" pitchFamily="34" charset="0"/>
              </a:rPr>
              <a:t>*Substantial involvement</a:t>
            </a:r>
          </a:p>
        </p:txBody>
      </p:sp>
      <p:cxnSp>
        <p:nvCxnSpPr>
          <p:cNvPr id="13" name="Straight Connector 12">
            <a:extLst>
              <a:ext uri="{FF2B5EF4-FFF2-40B4-BE49-F238E27FC236}">
                <a16:creationId xmlns:a16="http://schemas.microsoft.com/office/drawing/2014/main" id="{C9CD0E9C-DB16-E73F-2945-EB853513EB7C}"/>
              </a:ext>
              <a:ext uri="{C183D7F6-B498-43B3-948B-1728B52AA6E4}">
                <adec:decorative xmlns:adec="http://schemas.microsoft.com/office/drawing/2017/decorative" val="1"/>
              </a:ext>
            </a:extLst>
          </p:cNvPr>
          <p:cNvCxnSpPr>
            <a:cxnSpLocks/>
          </p:cNvCxnSpPr>
          <p:nvPr/>
        </p:nvCxnSpPr>
        <p:spPr>
          <a:xfrm>
            <a:off x="8219933" y="1770822"/>
            <a:ext cx="0" cy="47680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Group 24" descr="Image depicts an individual working on a laptop submitting a suggestion online. This suggestion is then shown as a document over the heads of a group of individuals who are going to review it for funding consideration. The group agrees with the suggestion as shown with a checkmark above their heads. An arrow points from the group to a stylized dollar sign showing that the suggestion is receiving funding.">
            <a:extLst>
              <a:ext uri="{FF2B5EF4-FFF2-40B4-BE49-F238E27FC236}">
                <a16:creationId xmlns:a16="http://schemas.microsoft.com/office/drawing/2014/main" id="{E7FAE150-CA5D-DF3E-500B-135AC57E50BC}"/>
              </a:ext>
            </a:extLst>
          </p:cNvPr>
          <p:cNvGrpSpPr/>
          <p:nvPr/>
        </p:nvGrpSpPr>
        <p:grpSpPr>
          <a:xfrm>
            <a:off x="66592" y="1601068"/>
            <a:ext cx="4938868" cy="5303537"/>
            <a:chOff x="66592" y="1655660"/>
            <a:chExt cx="4938868" cy="5303537"/>
          </a:xfrm>
        </p:grpSpPr>
        <p:grpSp>
          <p:nvGrpSpPr>
            <p:cNvPr id="5" name="Group 4">
              <a:extLst>
                <a:ext uri="{FF2B5EF4-FFF2-40B4-BE49-F238E27FC236}">
                  <a16:creationId xmlns:a16="http://schemas.microsoft.com/office/drawing/2014/main" id="{9ECD21CA-FBD0-4965-0AF5-216E1240320B}"/>
                </a:ext>
              </a:extLst>
            </p:cNvPr>
            <p:cNvGrpSpPr/>
            <p:nvPr/>
          </p:nvGrpSpPr>
          <p:grpSpPr>
            <a:xfrm>
              <a:off x="76116" y="1665026"/>
              <a:ext cx="4927281" cy="5294171"/>
              <a:chOff x="3479800" y="266700"/>
              <a:chExt cx="6057900" cy="6591300"/>
            </a:xfrm>
          </p:grpSpPr>
          <p:grpSp>
            <p:nvGrpSpPr>
              <p:cNvPr id="7" name="Group 6">
                <a:extLst>
                  <a:ext uri="{FF2B5EF4-FFF2-40B4-BE49-F238E27FC236}">
                    <a16:creationId xmlns:a16="http://schemas.microsoft.com/office/drawing/2014/main" id="{AE60CAA9-5C72-8189-2993-8874477F4361}"/>
                  </a:ext>
                </a:extLst>
              </p:cNvPr>
              <p:cNvGrpSpPr/>
              <p:nvPr/>
            </p:nvGrpSpPr>
            <p:grpSpPr>
              <a:xfrm>
                <a:off x="3479800" y="266700"/>
                <a:ext cx="6057900" cy="6591300"/>
                <a:chOff x="3479800" y="266700"/>
                <a:chExt cx="6057900" cy="6591300"/>
              </a:xfrm>
            </p:grpSpPr>
            <p:pic>
              <p:nvPicPr>
                <p:cNvPr id="15" name="Picture 14">
                  <a:extLst>
                    <a:ext uri="{FF2B5EF4-FFF2-40B4-BE49-F238E27FC236}">
                      <a16:creationId xmlns:a16="http://schemas.microsoft.com/office/drawing/2014/main" id="{B4F796A4-4E6A-2BBA-4F89-E08EEA9B7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800" y="266700"/>
                  <a:ext cx="6057900" cy="6057900"/>
                </a:xfrm>
                <a:prstGeom prst="rect">
                  <a:avLst/>
                </a:prstGeom>
                <a:ln>
                  <a:solidFill>
                    <a:schemeClr val="accent5"/>
                  </a:solidFill>
                </a:ln>
              </p:spPr>
            </p:pic>
            <p:pic>
              <p:nvPicPr>
                <p:cNvPr id="17" name="Picture 16">
                  <a:extLst>
                    <a:ext uri="{FF2B5EF4-FFF2-40B4-BE49-F238E27FC236}">
                      <a16:creationId xmlns:a16="http://schemas.microsoft.com/office/drawing/2014/main" id="{079E097F-5DC4-D3F7-1BA2-81F35344AE23}"/>
                    </a:ext>
                  </a:extLst>
                </p:cNvPr>
                <p:cNvPicPr>
                  <a:picLocks noChangeAspect="1"/>
                </p:cNvPicPr>
                <p:nvPr/>
              </p:nvPicPr>
              <p:blipFill>
                <a:blip r:embed="rId4">
                  <a:extLst>
                    <a:ext uri="{28A0092B-C50C-407E-A947-70E740481C1C}">
                      <a14:useLocalDpi xmlns:a14="http://schemas.microsoft.com/office/drawing/2010/main" val="0"/>
                    </a:ext>
                  </a:extLst>
                </a:blip>
                <a:srcRect l="18449" t="76939" r="63565"/>
                <a:stretch>
                  <a:fillRect/>
                </a:stretch>
              </p:blipFill>
              <p:spPr>
                <a:xfrm>
                  <a:off x="8352061" y="1837978"/>
                  <a:ext cx="1089580" cy="1397000"/>
                </a:xfrm>
                <a:prstGeom prst="rect">
                  <a:avLst/>
                </a:prstGeom>
                <a:noFill/>
                <a:ln>
                  <a:noFill/>
                </a:ln>
              </p:spPr>
            </p:pic>
            <p:pic>
              <p:nvPicPr>
                <p:cNvPr id="16" name="Picture 15">
                  <a:extLst>
                    <a:ext uri="{FF2B5EF4-FFF2-40B4-BE49-F238E27FC236}">
                      <a16:creationId xmlns:a16="http://schemas.microsoft.com/office/drawing/2014/main" id="{CCA94A02-4BB1-8E44-074E-64D61A196886}"/>
                    </a:ext>
                  </a:extLst>
                </p:cNvPr>
                <p:cNvPicPr>
                  <a:picLocks noChangeAspect="1"/>
                </p:cNvPicPr>
                <p:nvPr/>
              </p:nvPicPr>
              <p:blipFill>
                <a:blip r:embed="rId4">
                  <a:extLst>
                    <a:ext uri="{28A0092B-C50C-407E-A947-70E740481C1C}">
                      <a14:useLocalDpi xmlns:a14="http://schemas.microsoft.com/office/drawing/2010/main" val="0"/>
                    </a:ext>
                  </a:extLst>
                </a:blip>
                <a:srcRect l="53668" t="66038" r="24948" b="6708"/>
                <a:stretch>
                  <a:fillRect/>
                </a:stretch>
              </p:blipFill>
              <p:spPr>
                <a:xfrm>
                  <a:off x="7340602" y="5207000"/>
                  <a:ext cx="1295398" cy="1651000"/>
                </a:xfrm>
                <a:prstGeom prst="rect">
                  <a:avLst/>
                </a:prstGeom>
                <a:ln>
                  <a:noFill/>
                </a:ln>
              </p:spPr>
            </p:pic>
            <p:pic>
              <p:nvPicPr>
                <p:cNvPr id="18" name="Picture 17">
                  <a:extLst>
                    <a:ext uri="{FF2B5EF4-FFF2-40B4-BE49-F238E27FC236}">
                      <a16:creationId xmlns:a16="http://schemas.microsoft.com/office/drawing/2014/main" id="{19C8FB10-9EE5-93E9-D367-DD9FBB65B022}"/>
                    </a:ext>
                  </a:extLst>
                </p:cNvPr>
                <p:cNvPicPr>
                  <a:picLocks noChangeAspect="1"/>
                </p:cNvPicPr>
                <p:nvPr/>
              </p:nvPicPr>
              <p:blipFill>
                <a:blip r:embed="rId4">
                  <a:extLst>
                    <a:ext uri="{28A0092B-C50C-407E-A947-70E740481C1C}">
                      <a14:useLocalDpi xmlns:a14="http://schemas.microsoft.com/office/drawing/2010/main" val="0"/>
                    </a:ext>
                  </a:extLst>
                </a:blip>
                <a:srcRect l="18449" t="76939" r="52830"/>
                <a:stretch>
                  <a:fillRect/>
                </a:stretch>
              </p:blipFill>
              <p:spPr>
                <a:xfrm>
                  <a:off x="5321301" y="2925951"/>
                  <a:ext cx="584200" cy="469065"/>
                </a:xfrm>
                <a:prstGeom prst="rect">
                  <a:avLst/>
                </a:prstGeom>
                <a:noFill/>
                <a:ln>
                  <a:noFill/>
                </a:ln>
              </p:spPr>
            </p:pic>
            <p:pic>
              <p:nvPicPr>
                <p:cNvPr id="19" name="Picture 18">
                  <a:extLst>
                    <a:ext uri="{FF2B5EF4-FFF2-40B4-BE49-F238E27FC236}">
                      <a16:creationId xmlns:a16="http://schemas.microsoft.com/office/drawing/2014/main" id="{E417CA54-41E7-F05E-DC80-A1621241FD3F}"/>
                    </a:ext>
                  </a:extLst>
                </p:cNvPr>
                <p:cNvPicPr>
                  <a:picLocks noChangeAspect="1"/>
                </p:cNvPicPr>
                <p:nvPr/>
              </p:nvPicPr>
              <p:blipFill>
                <a:blip r:embed="rId4">
                  <a:extLst>
                    <a:ext uri="{28A0092B-C50C-407E-A947-70E740481C1C}">
                      <a14:useLocalDpi xmlns:a14="http://schemas.microsoft.com/office/drawing/2010/main" val="0"/>
                    </a:ext>
                  </a:extLst>
                </a:blip>
                <a:srcRect l="26823" t="76939" r="52830"/>
                <a:stretch>
                  <a:fillRect/>
                </a:stretch>
              </p:blipFill>
              <p:spPr>
                <a:xfrm>
                  <a:off x="3618830" y="4073179"/>
                  <a:ext cx="1232570" cy="1397000"/>
                </a:xfrm>
                <a:prstGeom prst="rect">
                  <a:avLst/>
                </a:prstGeom>
                <a:noFill/>
                <a:ln>
                  <a:noFill/>
                </a:ln>
              </p:spPr>
            </p:pic>
          </p:grpSp>
          <p:grpSp>
            <p:nvGrpSpPr>
              <p:cNvPr id="8" name="Group 7">
                <a:extLst>
                  <a:ext uri="{FF2B5EF4-FFF2-40B4-BE49-F238E27FC236}">
                    <a16:creationId xmlns:a16="http://schemas.microsoft.com/office/drawing/2014/main" id="{0CA7C85A-7F2F-6453-B22F-0557C85FE89E}"/>
                  </a:ext>
                </a:extLst>
              </p:cNvPr>
              <p:cNvGrpSpPr/>
              <p:nvPr/>
            </p:nvGrpSpPr>
            <p:grpSpPr>
              <a:xfrm>
                <a:off x="5180670" y="533399"/>
                <a:ext cx="1878051" cy="1893135"/>
                <a:chOff x="5180670" y="533399"/>
                <a:chExt cx="1878051" cy="1893135"/>
              </a:xfrm>
            </p:grpSpPr>
            <p:pic>
              <p:nvPicPr>
                <p:cNvPr id="12" name="Picture 11">
                  <a:extLst>
                    <a:ext uri="{FF2B5EF4-FFF2-40B4-BE49-F238E27FC236}">
                      <a16:creationId xmlns:a16="http://schemas.microsoft.com/office/drawing/2014/main" id="{CCB569EE-4654-E187-534A-FD426D7106FD}"/>
                    </a:ext>
                  </a:extLst>
                </p:cNvPr>
                <p:cNvPicPr>
                  <a:picLocks noChangeAspect="1"/>
                </p:cNvPicPr>
                <p:nvPr/>
              </p:nvPicPr>
              <p:blipFill>
                <a:blip r:embed="rId4">
                  <a:extLst>
                    <a:ext uri="{28A0092B-C50C-407E-A947-70E740481C1C}">
                      <a14:useLocalDpi xmlns:a14="http://schemas.microsoft.com/office/drawing/2010/main" val="0"/>
                    </a:ext>
                  </a:extLst>
                </a:blip>
                <a:srcRect l="18449" t="76939" r="52830"/>
                <a:stretch>
                  <a:fillRect/>
                </a:stretch>
              </p:blipFill>
              <p:spPr>
                <a:xfrm>
                  <a:off x="5609062" y="533399"/>
                  <a:ext cx="1449659" cy="1893135"/>
                </a:xfrm>
                <a:prstGeom prst="rect">
                  <a:avLst/>
                </a:prstGeom>
                <a:ln>
                  <a:noFill/>
                </a:ln>
              </p:spPr>
            </p:pic>
            <p:pic>
              <p:nvPicPr>
                <p:cNvPr id="14" name="Picture 13">
                  <a:extLst>
                    <a:ext uri="{FF2B5EF4-FFF2-40B4-BE49-F238E27FC236}">
                      <a16:creationId xmlns:a16="http://schemas.microsoft.com/office/drawing/2014/main" id="{20FBBB30-CEF9-DDAF-AFBA-867950176934}"/>
                    </a:ext>
                  </a:extLst>
                </p:cNvPr>
                <p:cNvPicPr>
                  <a:picLocks noChangeAspect="1"/>
                </p:cNvPicPr>
                <p:nvPr/>
              </p:nvPicPr>
              <p:blipFill>
                <a:blip r:embed="rId4">
                  <a:extLst>
                    <a:ext uri="{28A0092B-C50C-407E-A947-70E740481C1C}">
                      <a14:useLocalDpi xmlns:a14="http://schemas.microsoft.com/office/drawing/2010/main" val="0"/>
                    </a:ext>
                  </a:extLst>
                </a:blip>
                <a:srcRect l="18449" t="76939" r="52830"/>
                <a:stretch>
                  <a:fillRect/>
                </a:stretch>
              </p:blipFill>
              <p:spPr>
                <a:xfrm>
                  <a:off x="5180670" y="1752028"/>
                  <a:ext cx="1449659" cy="627471"/>
                </a:xfrm>
                <a:prstGeom prst="rect">
                  <a:avLst/>
                </a:prstGeom>
                <a:ln>
                  <a:noFill/>
                </a:ln>
              </p:spPr>
            </p:pic>
          </p:grpSp>
          <p:pic>
            <p:nvPicPr>
              <p:cNvPr id="11" name="Picture 10">
                <a:extLst>
                  <a:ext uri="{FF2B5EF4-FFF2-40B4-BE49-F238E27FC236}">
                    <a16:creationId xmlns:a16="http://schemas.microsoft.com/office/drawing/2014/main" id="{8FD53E4C-9BB6-A309-BF8E-EC0F2B981692}"/>
                  </a:ext>
                </a:extLst>
              </p:cNvPr>
              <p:cNvPicPr>
                <a:picLocks noChangeAspect="1"/>
              </p:cNvPicPr>
              <p:nvPr/>
            </p:nvPicPr>
            <p:blipFill>
              <a:blip r:embed="rId4">
                <a:extLst>
                  <a:ext uri="{28A0092B-C50C-407E-A947-70E740481C1C}">
                    <a14:useLocalDpi xmlns:a14="http://schemas.microsoft.com/office/drawing/2010/main" val="0"/>
                  </a:ext>
                </a:extLst>
              </a:blip>
              <a:srcRect l="30003" t="2130" r="43672" b="72189"/>
              <a:stretch>
                <a:fillRect/>
              </a:stretch>
            </p:blipFill>
            <p:spPr>
              <a:xfrm>
                <a:off x="5609062" y="717389"/>
                <a:ext cx="1594779" cy="1555750"/>
              </a:xfrm>
              <a:prstGeom prst="rect">
                <a:avLst/>
              </a:prstGeom>
              <a:ln>
                <a:noFill/>
              </a:ln>
            </p:spPr>
          </p:pic>
        </p:grpSp>
        <p:sp>
          <p:nvSpPr>
            <p:cNvPr id="22" name="Rectangle 21">
              <a:extLst>
                <a:ext uri="{FF2B5EF4-FFF2-40B4-BE49-F238E27FC236}">
                  <a16:creationId xmlns:a16="http://schemas.microsoft.com/office/drawing/2014/main" id="{45675313-912C-F562-871C-59FA6D753786}"/>
                </a:ext>
              </a:extLst>
            </p:cNvPr>
            <p:cNvSpPr/>
            <p:nvPr/>
          </p:nvSpPr>
          <p:spPr>
            <a:xfrm>
              <a:off x="66592" y="1655660"/>
              <a:ext cx="4938868" cy="4884632"/>
            </a:xfrm>
            <a:prstGeom prst="rect">
              <a:avLst/>
            </a:prstGeom>
            <a:no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F29C416-D41C-A3F6-05A5-8E85670ED055}"/>
                </a:ext>
              </a:extLst>
            </p:cNvPr>
            <p:cNvPicPr>
              <a:picLocks noChangeAspect="1"/>
            </p:cNvPicPr>
            <p:nvPr/>
          </p:nvPicPr>
          <p:blipFill>
            <a:blip r:embed="rId4">
              <a:extLst>
                <a:ext uri="{28A0092B-C50C-407E-A947-70E740481C1C}">
                  <a14:useLocalDpi xmlns:a14="http://schemas.microsoft.com/office/drawing/2010/main" val="0"/>
                </a:ext>
              </a:extLst>
            </a:blip>
            <a:srcRect l="53668" t="66038" r="24948" b="6708"/>
            <a:stretch>
              <a:fillRect/>
            </a:stretch>
          </p:blipFill>
          <p:spPr>
            <a:xfrm>
              <a:off x="3216204" y="5612824"/>
              <a:ext cx="1053632" cy="1342866"/>
            </a:xfrm>
            <a:prstGeom prst="rect">
              <a:avLst/>
            </a:prstGeom>
            <a:ln>
              <a:noFill/>
            </a:ln>
          </p:spPr>
        </p:pic>
      </p:grpSp>
      <p:sp>
        <p:nvSpPr>
          <p:cNvPr id="3" name="Oval 2" descr="Red oval emphasizing that 'substantial involvement' is the key difference between a grant and a cooperative agreement.">
            <a:extLst>
              <a:ext uri="{FF2B5EF4-FFF2-40B4-BE49-F238E27FC236}">
                <a16:creationId xmlns:a16="http://schemas.microsoft.com/office/drawing/2014/main" id="{CE0E6DF5-9322-902B-C3EB-9A2506983E97}"/>
              </a:ext>
            </a:extLst>
          </p:cNvPr>
          <p:cNvSpPr/>
          <p:nvPr/>
        </p:nvSpPr>
        <p:spPr>
          <a:xfrm>
            <a:off x="8799008" y="4883907"/>
            <a:ext cx="2538696" cy="90305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0195305-67A3-4643-54BA-E4FE6B4C2C38}"/>
              </a:ext>
            </a:extLst>
          </p:cNvPr>
          <p:cNvSpPr>
            <a:spLocks noGrp="1"/>
          </p:cNvSpPr>
          <p:nvPr>
            <p:ph type="sldNum" sz="quarter" idx="12"/>
          </p:nvPr>
        </p:nvSpPr>
        <p:spPr/>
        <p:txBody>
          <a:bodyPr/>
          <a:lstStyle/>
          <a:p>
            <a:fld id="{5267E680-71FF-44DA-8726-CE9EC60570B4}" type="slidenum">
              <a:rPr lang="en-US" smtClean="0"/>
              <a:t>40</a:t>
            </a:fld>
            <a:endParaRPr lang="en-US"/>
          </a:p>
        </p:txBody>
      </p:sp>
    </p:spTree>
    <p:extLst>
      <p:ext uri="{BB962C8B-B14F-4D97-AF65-F5344CB8AC3E}">
        <p14:creationId xmlns:p14="http://schemas.microsoft.com/office/powerpoint/2010/main" val="34354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D1A05B-4909-19A6-0B8E-E796BC741109}"/>
              </a:ext>
            </a:extLst>
          </p:cNvPr>
          <p:cNvSpPr txBox="1">
            <a:spLocks noGrp="1"/>
          </p:cNvSpPr>
          <p:nvPr>
            <p:ph type="title" idx="4294967295"/>
          </p:nvPr>
        </p:nvSpPr>
        <p:spPr>
          <a:xfrm>
            <a:off x="2661033" y="921638"/>
            <a:ext cx="7815153" cy="76944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n-ea"/>
                <a:cs typeface="+mn-cs"/>
              </a:rPr>
              <a:t>Notification of Funding Decision</a:t>
            </a:r>
          </a:p>
        </p:txBody>
      </p:sp>
      <p:grpSp>
        <p:nvGrpSpPr>
          <p:cNvPr id="16" name="Group 15" descr="Cloud bubble with a dollar sign in it.">
            <a:extLst>
              <a:ext uri="{FF2B5EF4-FFF2-40B4-BE49-F238E27FC236}">
                <a16:creationId xmlns:a16="http://schemas.microsoft.com/office/drawing/2014/main" id="{E29C6934-9816-350E-E3E1-61EE8872175E}"/>
              </a:ext>
            </a:extLst>
          </p:cNvPr>
          <p:cNvGrpSpPr/>
          <p:nvPr/>
        </p:nvGrpSpPr>
        <p:grpSpPr>
          <a:xfrm>
            <a:off x="299830" y="1130481"/>
            <a:ext cx="2068698" cy="1657541"/>
            <a:chOff x="299830" y="1130481"/>
            <a:chExt cx="2068698" cy="1657541"/>
          </a:xfrm>
        </p:grpSpPr>
        <p:pic>
          <p:nvPicPr>
            <p:cNvPr id="12" name="Picture 11">
              <a:extLst>
                <a:ext uri="{FF2B5EF4-FFF2-40B4-BE49-F238E27FC236}">
                  <a16:creationId xmlns:a16="http://schemas.microsoft.com/office/drawing/2014/main" id="{F4B276EE-667D-D31A-7A77-ED1C7A7B8633}"/>
                </a:ext>
              </a:extLst>
            </p:cNvPr>
            <p:cNvPicPr>
              <a:picLocks noChangeAspect="1"/>
            </p:cNvPicPr>
            <p:nvPr/>
          </p:nvPicPr>
          <p:blipFill>
            <a:blip r:embed="rId3">
              <a:extLst>
                <a:ext uri="{28A0092B-C50C-407E-A947-70E740481C1C}">
                  <a14:useLocalDpi xmlns:a14="http://schemas.microsoft.com/office/drawing/2010/main" val="0"/>
                </a:ext>
              </a:extLst>
            </a:blip>
            <a:srcRect l="57759" t="76587" r="28824" b="7042"/>
            <a:stretch>
              <a:fillRect/>
            </a:stretch>
          </p:blipFill>
          <p:spPr>
            <a:xfrm>
              <a:off x="980674" y="1556189"/>
              <a:ext cx="674558" cy="823099"/>
            </a:xfrm>
            <a:prstGeom prst="rect">
              <a:avLst/>
            </a:prstGeom>
            <a:ln>
              <a:noFill/>
            </a:ln>
          </p:spPr>
        </p:pic>
        <p:sp>
          <p:nvSpPr>
            <p:cNvPr id="14" name="Thought Bubble: Cloud 13">
              <a:extLst>
                <a:ext uri="{FF2B5EF4-FFF2-40B4-BE49-F238E27FC236}">
                  <a16:creationId xmlns:a16="http://schemas.microsoft.com/office/drawing/2014/main" id="{31792F48-0437-D610-7615-094B9236A892}"/>
                </a:ext>
              </a:extLst>
            </p:cNvPr>
            <p:cNvSpPr/>
            <p:nvPr/>
          </p:nvSpPr>
          <p:spPr>
            <a:xfrm>
              <a:off x="299830" y="1130481"/>
              <a:ext cx="2068698" cy="1657541"/>
            </a:xfrm>
            <a:prstGeom prst="cloud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descr="An image of a female holding a laptop helping to emphasize our message about PPA 7721 resources being available on the web or through the Stakeholder registry.  ">
            <a:extLst>
              <a:ext uri="{FF2B5EF4-FFF2-40B4-BE49-F238E27FC236}">
                <a16:creationId xmlns:a16="http://schemas.microsoft.com/office/drawing/2014/main" id="{9AD6EB4C-2D88-A5F6-2A5F-3538194EF531}"/>
              </a:ext>
            </a:extLst>
          </p:cNvPr>
          <p:cNvGrpSpPr/>
          <p:nvPr/>
        </p:nvGrpSpPr>
        <p:grpSpPr>
          <a:xfrm>
            <a:off x="0" y="3182727"/>
            <a:ext cx="3732248" cy="3903873"/>
            <a:chOff x="0" y="3182727"/>
            <a:chExt cx="3732248" cy="3903873"/>
          </a:xfrm>
        </p:grpSpPr>
        <p:pic>
          <p:nvPicPr>
            <p:cNvPr id="15" name="Graphic 14" descr="Man carrying a laptop">
              <a:extLst>
                <a:ext uri="{FF2B5EF4-FFF2-40B4-BE49-F238E27FC236}">
                  <a16:creationId xmlns:a16="http://schemas.microsoft.com/office/drawing/2014/main" id="{21C1A969-D201-7EC7-51D2-3D2461CD02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437908"/>
              <a:ext cx="3732248" cy="2648692"/>
            </a:xfrm>
            <a:prstGeom prst="rect">
              <a:avLst/>
            </a:prstGeom>
          </p:spPr>
        </p:pic>
        <p:pic>
          <p:nvPicPr>
            <p:cNvPr id="17" name="Graphic 16" descr="A woman with bangs">
              <a:extLst>
                <a:ext uri="{FF2B5EF4-FFF2-40B4-BE49-F238E27FC236}">
                  <a16:creationId xmlns:a16="http://schemas.microsoft.com/office/drawing/2014/main" id="{277F9748-CF88-BC6C-C8AA-6C9D0E4B56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047" y="3182727"/>
              <a:ext cx="1565136" cy="1805926"/>
            </a:xfrm>
            <a:prstGeom prst="rect">
              <a:avLst/>
            </a:prstGeom>
          </p:spPr>
        </p:pic>
        <p:pic>
          <p:nvPicPr>
            <p:cNvPr id="19" name="Graphic 18" descr="A happy face">
              <a:extLst>
                <a:ext uri="{FF2B5EF4-FFF2-40B4-BE49-F238E27FC236}">
                  <a16:creationId xmlns:a16="http://schemas.microsoft.com/office/drawing/2014/main" id="{79FDB7DC-D844-ADFA-FD69-7E3035E51A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69289" y="3972136"/>
              <a:ext cx="642107" cy="662173"/>
            </a:xfrm>
            <a:prstGeom prst="rect">
              <a:avLst/>
            </a:prstGeom>
          </p:spPr>
        </p:pic>
      </p:grpSp>
      <p:sp>
        <p:nvSpPr>
          <p:cNvPr id="11" name="TextBox 10">
            <a:extLst>
              <a:ext uri="{FF2B5EF4-FFF2-40B4-BE49-F238E27FC236}">
                <a16:creationId xmlns:a16="http://schemas.microsoft.com/office/drawing/2014/main" id="{4DB42E4F-9967-2B58-9E96-5CE9A6DB3AEE}"/>
              </a:ext>
            </a:extLst>
          </p:cNvPr>
          <p:cNvSpPr txBox="1"/>
          <p:nvPr/>
        </p:nvSpPr>
        <p:spPr>
          <a:xfrm>
            <a:off x="2598218" y="1748214"/>
            <a:ext cx="8953227" cy="2062103"/>
          </a:xfrm>
          <a:prstGeom prst="rect">
            <a:avLst/>
          </a:prstGeom>
          <a:noFill/>
        </p:spPr>
        <p:txBody>
          <a:bodyPr wrap="square" rtlCol="0">
            <a:spAutoFit/>
          </a:bodyPr>
          <a:lstStyle/>
          <a:p>
            <a:pPr marL="285750" indent="-285750">
              <a:spcAft>
                <a:spcPts val="600"/>
              </a:spcAft>
              <a:buFont typeface="Wingdings" panose="05000000000000000000" pitchFamily="2" charset="2"/>
              <a:buChar char="Ø"/>
            </a:pPr>
            <a:r>
              <a:rPr lang="en-US"/>
              <a:t>Funding decisions are announced and published in the PPA 7721 Spending Plan</a:t>
            </a:r>
          </a:p>
          <a:p>
            <a:pPr marL="742950" lvl="1" indent="-285750">
              <a:spcAft>
                <a:spcPts val="600"/>
              </a:spcAft>
              <a:buFont typeface="Wingdings" panose="05000000000000000000" pitchFamily="2" charset="2"/>
              <a:buChar char="Ø"/>
            </a:pPr>
            <a:r>
              <a:rPr lang="en-US"/>
              <a:t>Direct notification of funding decisions are not made</a:t>
            </a:r>
          </a:p>
          <a:p>
            <a:pPr marL="285750" indent="-285750">
              <a:spcAft>
                <a:spcPts val="600"/>
              </a:spcAft>
              <a:buFont typeface="Wingdings" panose="05000000000000000000" pitchFamily="2" charset="2"/>
              <a:buChar char="Ø"/>
            </a:pPr>
            <a:r>
              <a:rPr lang="en-US"/>
              <a:t>Spending Plan is anticipated to be released between early January to March</a:t>
            </a:r>
          </a:p>
          <a:p>
            <a:pPr marL="285750" indent="-285750">
              <a:spcAft>
                <a:spcPts val="600"/>
              </a:spcAft>
              <a:buFont typeface="Wingdings" panose="05000000000000000000" pitchFamily="2" charset="2"/>
              <a:buChar char="Ø"/>
            </a:pPr>
            <a:r>
              <a:rPr lang="en-US"/>
              <a:t>Register for the Stakeholder Registry to receive updates on the release of the Spending Plan (</a:t>
            </a:r>
            <a:r>
              <a:rPr lang="en-US" u="sng"/>
              <a:t>as well as the Implementation Plan and Open Period</a:t>
            </a:r>
            <a:r>
              <a:rPr lang="en-US"/>
              <a:t>) </a:t>
            </a:r>
          </a:p>
          <a:p>
            <a:pPr marL="285750" indent="-285750">
              <a:buFont typeface="Arial" panose="020B0604020202020204" pitchFamily="34" charset="0"/>
              <a:buChar char="•"/>
            </a:pPr>
            <a:endParaRPr lang="en-US"/>
          </a:p>
        </p:txBody>
      </p:sp>
      <p:pic>
        <p:nvPicPr>
          <p:cNvPr id="5" name="Graphic 4" descr="Internet outline">
            <a:extLst>
              <a:ext uri="{FF2B5EF4-FFF2-40B4-BE49-F238E27FC236}">
                <a16:creationId xmlns:a16="http://schemas.microsoft.com/office/drawing/2014/main" id="{CED798DE-AAC8-5867-66F5-D097FF16255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55247" y="3666622"/>
            <a:ext cx="585550" cy="585550"/>
          </a:xfrm>
          <a:prstGeom prst="rect">
            <a:avLst/>
          </a:prstGeom>
        </p:spPr>
      </p:pic>
      <p:sp>
        <p:nvSpPr>
          <p:cNvPr id="9" name="TextBox 8">
            <a:extLst>
              <a:ext uri="{FF2B5EF4-FFF2-40B4-BE49-F238E27FC236}">
                <a16:creationId xmlns:a16="http://schemas.microsoft.com/office/drawing/2014/main" id="{E86B1FC6-88EB-05C4-036E-FE2D716CC127}"/>
              </a:ext>
            </a:extLst>
          </p:cNvPr>
          <p:cNvSpPr txBox="1"/>
          <p:nvPr/>
        </p:nvSpPr>
        <p:spPr>
          <a:xfrm>
            <a:off x="4217454" y="3605766"/>
            <a:ext cx="7149650" cy="646331"/>
          </a:xfrm>
          <a:prstGeom prst="rect">
            <a:avLst/>
          </a:prstGeom>
          <a:noFill/>
        </p:spPr>
        <p:txBody>
          <a:bodyPr wrap="none" rtlCol="0">
            <a:spAutoFit/>
          </a:bodyPr>
          <a:lstStyle/>
          <a:p>
            <a:r>
              <a:rPr lang="en-US" b="1"/>
              <a:t>Stakeholder registry: </a:t>
            </a:r>
          </a:p>
          <a:p>
            <a:r>
              <a:rPr lang="en-US">
                <a:hlinkClick r:id="rId8"/>
              </a:rPr>
              <a:t>https://public.govdelivery.com/accounts/USDAAPHIS/subscriber/new</a:t>
            </a:r>
            <a:r>
              <a:rPr lang="en-US"/>
              <a:t> </a:t>
            </a:r>
          </a:p>
        </p:txBody>
      </p:sp>
      <p:pic>
        <p:nvPicPr>
          <p:cNvPr id="7" name="Picture 6" descr="The Stakeholder Registry drop down list with Plant Protection Act Section 7721 selected to subscribe to alerts">
            <a:extLst>
              <a:ext uri="{FF2B5EF4-FFF2-40B4-BE49-F238E27FC236}">
                <a16:creationId xmlns:a16="http://schemas.microsoft.com/office/drawing/2014/main" id="{DF28F622-1427-1BD1-9315-A76190CDF3A5}"/>
              </a:ext>
            </a:extLst>
          </p:cNvPr>
          <p:cNvPicPr>
            <a:picLocks noChangeAspect="1"/>
          </p:cNvPicPr>
          <p:nvPr/>
        </p:nvPicPr>
        <p:blipFill rotWithShape="1">
          <a:blip r:embed="rId9"/>
          <a:srcRect l="10048" t="25944" r="73510" b="55096"/>
          <a:stretch/>
        </p:blipFill>
        <p:spPr bwMode="auto">
          <a:xfrm>
            <a:off x="4217454" y="4439993"/>
            <a:ext cx="6924196" cy="2220487"/>
          </a:xfrm>
          <a:prstGeom prst="rect">
            <a:avLst/>
          </a:prstGeom>
          <a:ln>
            <a:solidFill>
              <a:schemeClr val="bg1">
                <a:lumMod val="75000"/>
              </a:schemeClr>
            </a:solid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84D9C293-05F2-0D40-B75D-FC280D621B87}"/>
              </a:ext>
            </a:extLst>
          </p:cNvPr>
          <p:cNvSpPr>
            <a:spLocks noGrp="1"/>
          </p:cNvSpPr>
          <p:nvPr>
            <p:ph type="sldNum" sz="quarter" idx="12"/>
          </p:nvPr>
        </p:nvSpPr>
        <p:spPr>
          <a:xfrm>
            <a:off x="9104586" y="6158230"/>
            <a:ext cx="2743200" cy="365125"/>
          </a:xfrm>
        </p:spPr>
        <p:txBody>
          <a:bodyPr/>
          <a:lstStyle/>
          <a:p>
            <a:fld id="{5267E680-71FF-44DA-8726-CE9EC60570B4}" type="slidenum">
              <a:rPr lang="en-US" smtClean="0"/>
              <a:t>41</a:t>
            </a:fld>
            <a:endParaRPr lang="en-US"/>
          </a:p>
        </p:txBody>
      </p:sp>
    </p:spTree>
    <p:extLst>
      <p:ext uri="{BB962C8B-B14F-4D97-AF65-F5344CB8AC3E}">
        <p14:creationId xmlns:p14="http://schemas.microsoft.com/office/powerpoint/2010/main" val="2941405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B596-C72C-C85B-C4BA-2E9491CA33BE}"/>
              </a:ext>
            </a:extLst>
          </p:cNvPr>
          <p:cNvSpPr>
            <a:spLocks noGrp="1"/>
          </p:cNvSpPr>
          <p:nvPr>
            <p:ph type="title"/>
          </p:nvPr>
        </p:nvSpPr>
        <p:spPr>
          <a:xfrm>
            <a:off x="670969" y="1055385"/>
            <a:ext cx="10850062" cy="823912"/>
          </a:xfrm>
          <a:effectLst/>
        </p:spPr>
        <p:txBody>
          <a:bodyPr/>
          <a:lstStyle/>
          <a:p>
            <a:pPr algn="ctr"/>
            <a:r>
              <a:rPr lang="en-US" dirty="0">
                <a:latin typeface="+mn-lt"/>
              </a:rPr>
              <a:t>Contribute to PPA 7721 as a Reviewer</a:t>
            </a:r>
          </a:p>
        </p:txBody>
      </p:sp>
      <p:sp>
        <p:nvSpPr>
          <p:cNvPr id="6" name="Content Placeholder 5" descr="Box containing details of the ask for volunteer reviewers, the benefits of being a reviewer, and how to contact PPA 7721 if interested in being a reviewer. ">
            <a:extLst>
              <a:ext uri="{FF2B5EF4-FFF2-40B4-BE49-F238E27FC236}">
                <a16:creationId xmlns:a16="http://schemas.microsoft.com/office/drawing/2014/main" id="{88AF008A-D220-4BB4-D15D-4D47D77EE22C}"/>
              </a:ext>
            </a:extLst>
          </p:cNvPr>
          <p:cNvSpPr>
            <a:spLocks noGrp="1"/>
          </p:cNvSpPr>
          <p:nvPr>
            <p:ph sz="half" idx="2"/>
          </p:nvPr>
        </p:nvSpPr>
        <p:spPr>
          <a:xfrm>
            <a:off x="190904" y="2136416"/>
            <a:ext cx="6718300" cy="4225963"/>
          </a:xfrm>
        </p:spPr>
        <p:style>
          <a:lnRef idx="2">
            <a:schemeClr val="accent3"/>
          </a:lnRef>
          <a:fillRef idx="1">
            <a:schemeClr val="lt1"/>
          </a:fillRef>
          <a:effectRef idx="0">
            <a:schemeClr val="accent3"/>
          </a:effectRef>
          <a:fontRef idx="minor">
            <a:schemeClr val="dk1"/>
          </a:fontRef>
        </p:style>
        <p:txBody>
          <a:bodyPr/>
          <a:lstStyle/>
          <a:p>
            <a:pPr>
              <a:lnSpc>
                <a:spcPct val="100000"/>
              </a:lnSpc>
              <a:spcBef>
                <a:spcPts val="0"/>
              </a:spcBef>
              <a:spcAft>
                <a:spcPts val="1200"/>
              </a:spcAft>
            </a:pPr>
            <a:r>
              <a:rPr lang="en-US" sz="2400"/>
              <a:t>Be part of the solution in solving problems for U.S. agriculture and natural resources </a:t>
            </a:r>
          </a:p>
          <a:p>
            <a:pPr>
              <a:lnSpc>
                <a:spcPct val="100000"/>
              </a:lnSpc>
              <a:spcBef>
                <a:spcPts val="0"/>
              </a:spcBef>
              <a:spcAft>
                <a:spcPts val="1200"/>
              </a:spcAft>
            </a:pPr>
            <a:r>
              <a:rPr lang="en-US" sz="2400"/>
              <a:t>We need subject matter experts to review suggestions during the review period</a:t>
            </a:r>
          </a:p>
          <a:p>
            <a:r>
              <a:rPr lang="en-US" sz="2400"/>
              <a:t>Benefits include</a:t>
            </a:r>
          </a:p>
          <a:p>
            <a:pPr lvl="1"/>
            <a:r>
              <a:rPr lang="en-US"/>
              <a:t>CV/resume experience</a:t>
            </a:r>
          </a:p>
          <a:p>
            <a:pPr lvl="1">
              <a:lnSpc>
                <a:spcPct val="100000"/>
              </a:lnSpc>
              <a:spcBef>
                <a:spcPts val="0"/>
              </a:spcBef>
              <a:spcAft>
                <a:spcPts val="1200"/>
              </a:spcAft>
            </a:pPr>
            <a:r>
              <a:rPr lang="en-US"/>
              <a:t>Behind-the-scenes knowledge of the PPA 7721 process</a:t>
            </a:r>
          </a:p>
          <a:p>
            <a:r>
              <a:rPr lang="en-US" sz="2400"/>
              <a:t>Contact us at ppa-projects@usda.gov</a:t>
            </a:r>
          </a:p>
        </p:txBody>
      </p:sp>
      <p:pic>
        <p:nvPicPr>
          <p:cNvPr id="12" name="Picture 11" descr="Three individuals separated into three unique sections. All are sitting at a desk individually reviewing a document or information on a laptop. ">
            <a:extLst>
              <a:ext uri="{FF2B5EF4-FFF2-40B4-BE49-F238E27FC236}">
                <a16:creationId xmlns:a16="http://schemas.microsoft.com/office/drawing/2014/main" id="{D5EE594E-36E5-DA11-CA00-6E0059327B50}"/>
              </a:ext>
            </a:extLst>
          </p:cNvPr>
          <p:cNvPicPr>
            <a:picLocks noChangeAspect="1"/>
          </p:cNvPicPr>
          <p:nvPr/>
        </p:nvPicPr>
        <p:blipFill>
          <a:blip r:embed="rId3"/>
          <a:stretch>
            <a:fillRect/>
          </a:stretch>
        </p:blipFill>
        <p:spPr>
          <a:xfrm>
            <a:off x="7134752" y="2056257"/>
            <a:ext cx="4386279" cy="4386279"/>
          </a:xfrm>
          <a:prstGeom prst="rect">
            <a:avLst/>
          </a:prstGeom>
        </p:spPr>
      </p:pic>
      <p:sp>
        <p:nvSpPr>
          <p:cNvPr id="3" name="Slide Number Placeholder 2">
            <a:extLst>
              <a:ext uri="{FF2B5EF4-FFF2-40B4-BE49-F238E27FC236}">
                <a16:creationId xmlns:a16="http://schemas.microsoft.com/office/drawing/2014/main" id="{781ACFCD-2EAF-7ABB-8D50-2048E83842C8}"/>
              </a:ext>
            </a:extLst>
          </p:cNvPr>
          <p:cNvSpPr>
            <a:spLocks noGrp="1"/>
          </p:cNvSpPr>
          <p:nvPr>
            <p:ph type="sldNum" sz="quarter" idx="12"/>
          </p:nvPr>
        </p:nvSpPr>
        <p:spPr/>
        <p:txBody>
          <a:bodyPr/>
          <a:lstStyle/>
          <a:p>
            <a:fld id="{5267E680-71FF-44DA-8726-CE9EC60570B4}" type="slidenum">
              <a:rPr lang="en-US" smtClean="0"/>
              <a:t>42</a:t>
            </a:fld>
            <a:endParaRPr lang="en-US"/>
          </a:p>
        </p:txBody>
      </p:sp>
    </p:spTree>
    <p:extLst>
      <p:ext uri="{BB962C8B-B14F-4D97-AF65-F5344CB8AC3E}">
        <p14:creationId xmlns:p14="http://schemas.microsoft.com/office/powerpoint/2010/main" val="636404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9">
            <a:extLst>
              <a:ext uri="{FF2B5EF4-FFF2-40B4-BE49-F238E27FC236}">
                <a16:creationId xmlns:a16="http://schemas.microsoft.com/office/drawing/2014/main" id="{261A3284-6993-5AA2-0FAC-C930FADAE811}"/>
              </a:ext>
            </a:extLst>
          </p:cNvPr>
          <p:cNvSpPr txBox="1">
            <a:spLocks/>
          </p:cNvSpPr>
          <p:nvPr/>
        </p:nvSpPr>
        <p:spPr>
          <a:xfrm>
            <a:off x="1486161" y="866025"/>
            <a:ext cx="3363180" cy="767662"/>
          </a:xfrm>
          <a:prstGeom prst="rect">
            <a:avLst/>
          </a:prstGeom>
          <a:effectLst/>
        </p:spPr>
        <p:txBody>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a:t>Resources</a:t>
            </a:r>
          </a:p>
        </p:txBody>
      </p:sp>
      <p:sp>
        <p:nvSpPr>
          <p:cNvPr id="2" name="Title 1">
            <a:extLst>
              <a:ext uri="{FF2B5EF4-FFF2-40B4-BE49-F238E27FC236}">
                <a16:creationId xmlns:a16="http://schemas.microsoft.com/office/drawing/2014/main" id="{309ECA6D-2FB7-ECAE-D0A1-4179C1F208A2}"/>
              </a:ext>
              <a:ext uri="{C183D7F6-B498-43B3-948B-1728B52AA6E4}">
                <adec:decorative xmlns:adec="http://schemas.microsoft.com/office/drawing/2017/decorative" val="0"/>
              </a:ext>
            </a:extLst>
          </p:cNvPr>
          <p:cNvSpPr>
            <a:spLocks noGrp="1"/>
          </p:cNvSpPr>
          <p:nvPr>
            <p:ph type="title"/>
          </p:nvPr>
        </p:nvSpPr>
        <p:spPr>
          <a:xfrm>
            <a:off x="6995777" y="848772"/>
            <a:ext cx="4316979" cy="802167"/>
          </a:xfrm>
          <a:effectLst/>
        </p:spPr>
        <p:txBody>
          <a:bodyPr/>
          <a:lstStyle/>
          <a:p>
            <a:pPr algn="ctr"/>
            <a:r>
              <a:rPr lang="en-US" dirty="0">
                <a:latin typeface="+mn-lt"/>
              </a:rPr>
              <a:t>Any Questions?</a:t>
            </a:r>
          </a:p>
        </p:txBody>
      </p:sp>
      <p:cxnSp>
        <p:nvCxnSpPr>
          <p:cNvPr id="19" name="Straight Connector 18">
            <a:extLst>
              <a:ext uri="{FF2B5EF4-FFF2-40B4-BE49-F238E27FC236}">
                <a16:creationId xmlns:a16="http://schemas.microsoft.com/office/drawing/2014/main" id="{FCE43EEB-EE43-9453-A4F1-F4E12493CFB2}"/>
              </a:ext>
              <a:ext uri="{C183D7F6-B498-43B3-948B-1728B52AA6E4}">
                <adec:decorative xmlns:adec="http://schemas.microsoft.com/office/drawing/2017/decorative" val="1"/>
              </a:ext>
            </a:extLst>
          </p:cNvPr>
          <p:cNvCxnSpPr/>
          <p:nvPr/>
        </p:nvCxnSpPr>
        <p:spPr>
          <a:xfrm>
            <a:off x="6250899" y="1152669"/>
            <a:ext cx="0" cy="5508846"/>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D0BD4943-FE56-05A7-BA08-CF1E16C953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7054" y="4885530"/>
            <a:ext cx="585550" cy="585550"/>
          </a:xfrm>
          <a:prstGeom prst="rect">
            <a:avLst/>
          </a:prstGeom>
        </p:spPr>
      </p:pic>
      <p:pic>
        <p:nvPicPr>
          <p:cNvPr id="15" name="Graphic 14">
            <a:extLst>
              <a:ext uri="{FF2B5EF4-FFF2-40B4-BE49-F238E27FC236}">
                <a16:creationId xmlns:a16="http://schemas.microsoft.com/office/drawing/2014/main" id="{694B3E07-CD4D-2CE8-AF66-B08D290D815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7816" y="6140984"/>
            <a:ext cx="424026" cy="424026"/>
          </a:xfrm>
          <a:prstGeom prst="rect">
            <a:avLst/>
          </a:prstGeom>
        </p:spPr>
      </p:pic>
      <p:grpSp>
        <p:nvGrpSpPr>
          <p:cNvPr id="6" name="Group 5" descr="The QR code for the PPDMDPP website with the USDA logo centered in the middle. The links to the PPDMDPP website and PPA 7721 program email address are provided as resources. ">
            <a:extLst>
              <a:ext uri="{FF2B5EF4-FFF2-40B4-BE49-F238E27FC236}">
                <a16:creationId xmlns:a16="http://schemas.microsoft.com/office/drawing/2014/main" id="{BD35EE36-7621-C934-2447-B35594865860}"/>
              </a:ext>
            </a:extLst>
          </p:cNvPr>
          <p:cNvGrpSpPr/>
          <p:nvPr/>
        </p:nvGrpSpPr>
        <p:grpSpPr>
          <a:xfrm>
            <a:off x="1012321" y="1633687"/>
            <a:ext cx="4606447" cy="5053271"/>
            <a:chOff x="1012321" y="1633687"/>
            <a:chExt cx="4606447" cy="5053271"/>
          </a:xfrm>
        </p:grpSpPr>
        <p:pic>
          <p:nvPicPr>
            <p:cNvPr id="18" name="Picture 17" descr="The QR code for the PPDMDPP website with the USDA logo centered in the middle.">
              <a:extLst>
                <a:ext uri="{FF2B5EF4-FFF2-40B4-BE49-F238E27FC236}">
                  <a16:creationId xmlns:a16="http://schemas.microsoft.com/office/drawing/2014/main" id="{CBFE99D5-E052-978D-4205-629433C4D52E}"/>
                </a:ext>
              </a:extLst>
            </p:cNvPr>
            <p:cNvPicPr>
              <a:picLocks noChangeAspect="1"/>
            </p:cNvPicPr>
            <p:nvPr/>
          </p:nvPicPr>
          <p:blipFill rotWithShape="1">
            <a:blip r:embed="rId5">
              <a:extLst>
                <a:ext uri="{28A0092B-C50C-407E-A947-70E740481C1C}">
                  <a14:useLocalDpi xmlns:a14="http://schemas.microsoft.com/office/drawing/2010/main" val="0"/>
                </a:ext>
              </a:extLst>
            </a:blip>
            <a:srcRect l="22459" t="7292" r="29423" b="7314"/>
            <a:stretch/>
          </p:blipFill>
          <p:spPr>
            <a:xfrm>
              <a:off x="1784918" y="1633687"/>
              <a:ext cx="2765666" cy="2760817"/>
            </a:xfrm>
            <a:prstGeom prst="rect">
              <a:avLst/>
            </a:prstGeom>
          </p:spPr>
        </p:pic>
        <p:sp>
          <p:nvSpPr>
            <p:cNvPr id="16" name="Content Placeholder 2">
              <a:extLst>
                <a:ext uri="{FF2B5EF4-FFF2-40B4-BE49-F238E27FC236}">
                  <a16:creationId xmlns:a16="http://schemas.microsoft.com/office/drawing/2014/main" id="{6D39EEED-C73C-144F-4BBD-F6FC90FA7AE0}"/>
                </a:ext>
              </a:extLst>
            </p:cNvPr>
            <p:cNvSpPr txBox="1">
              <a:spLocks/>
            </p:cNvSpPr>
            <p:nvPr/>
          </p:nvSpPr>
          <p:spPr>
            <a:xfrm>
              <a:off x="1012321" y="4470367"/>
              <a:ext cx="4606447" cy="221659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t>PPA 7721 PPDMDPP Website:</a:t>
              </a:r>
              <a:endParaRPr lang="en-US" sz="2200" b="1" dirty="0">
                <a:hlinkClick r:id="" action="ppaction://noaction"/>
              </a:endParaRPr>
            </a:p>
            <a:p>
              <a:pPr marL="0" indent="0">
                <a:lnSpc>
                  <a:spcPct val="100000"/>
                </a:lnSpc>
                <a:spcBef>
                  <a:spcPts val="0"/>
                </a:spcBef>
                <a:spcAft>
                  <a:spcPts val="1800"/>
                </a:spcAft>
                <a:buFont typeface="Arial" panose="020B0604020202020204" pitchFamily="34" charset="0"/>
                <a:buNone/>
              </a:pPr>
              <a:r>
                <a:rPr lang="en-US" sz="2200" dirty="0">
                  <a:solidFill>
                    <a:srgbClr val="0563C1"/>
                  </a:solidFill>
                  <a:hlinkClick r:id="rId6"/>
                </a:rPr>
                <a:t>https://www.link to websiteaphis.usda.gov/funding/ppdmdpp</a:t>
              </a:r>
              <a:endParaRPr lang="en-US" sz="2200" dirty="0"/>
            </a:p>
            <a:p>
              <a:pPr marL="0" indent="0">
                <a:lnSpc>
                  <a:spcPct val="100000"/>
                </a:lnSpc>
                <a:spcBef>
                  <a:spcPts val="0"/>
                </a:spcBef>
                <a:buFont typeface="Arial" panose="020B0604020202020204" pitchFamily="34" charset="0"/>
                <a:buNone/>
              </a:pPr>
              <a:r>
                <a:rPr lang="en-US" sz="2200" b="1" dirty="0"/>
                <a:t>Contact us at:</a:t>
              </a:r>
              <a:endParaRPr lang="en-US" b="1" dirty="0"/>
            </a:p>
            <a:p>
              <a:pPr marL="0" indent="0">
                <a:lnSpc>
                  <a:spcPct val="100000"/>
                </a:lnSpc>
                <a:spcBef>
                  <a:spcPts val="0"/>
                </a:spcBef>
                <a:buFont typeface="Arial" panose="020B0604020202020204" pitchFamily="34" charset="0"/>
                <a:buNone/>
              </a:pPr>
              <a:r>
                <a:rPr lang="en-US" sz="2200" dirty="0">
                  <a:hlinkClick r:id="rId7"/>
                </a:rPr>
                <a:t>ppa-projects</a:t>
              </a:r>
              <a:r>
                <a:rPr lang="en-US" sz="2200" dirty="0">
                  <a:hlinkClick r:id="rId8"/>
                </a:rPr>
                <a:t>@usda.gov</a:t>
              </a:r>
              <a:endParaRPr lang="en-US" sz="2200" dirty="0"/>
            </a:p>
          </p:txBody>
        </p:sp>
      </p:grpSp>
      <p:grpSp>
        <p:nvGrpSpPr>
          <p:cNvPr id="7" name="Group 6" descr="A boy with a questioning look on his face.">
            <a:extLst>
              <a:ext uri="{FF2B5EF4-FFF2-40B4-BE49-F238E27FC236}">
                <a16:creationId xmlns:a16="http://schemas.microsoft.com/office/drawing/2014/main" id="{04254764-F6F2-2CB6-EC41-62634C5BC283}"/>
              </a:ext>
            </a:extLst>
          </p:cNvPr>
          <p:cNvGrpSpPr/>
          <p:nvPr/>
        </p:nvGrpSpPr>
        <p:grpSpPr>
          <a:xfrm>
            <a:off x="7092891" y="1658753"/>
            <a:ext cx="3894366" cy="4697597"/>
            <a:chOff x="449893" y="2355031"/>
            <a:chExt cx="3894366" cy="4697597"/>
          </a:xfrm>
        </p:grpSpPr>
        <p:pic>
          <p:nvPicPr>
            <p:cNvPr id="5" name="Graphic 4" descr="Man waving with hand">
              <a:extLst>
                <a:ext uri="{FF2B5EF4-FFF2-40B4-BE49-F238E27FC236}">
                  <a16:creationId xmlns:a16="http://schemas.microsoft.com/office/drawing/2014/main" id="{56B36885-CE0C-0244-1BD6-C42BF15662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9893" y="4604920"/>
              <a:ext cx="2756080" cy="2447708"/>
            </a:xfrm>
            <a:prstGeom prst="rect">
              <a:avLst/>
            </a:prstGeom>
          </p:spPr>
        </p:pic>
        <p:pic>
          <p:nvPicPr>
            <p:cNvPr id="11" name="Graphic 10" descr="Child with short hair">
              <a:extLst>
                <a:ext uri="{FF2B5EF4-FFF2-40B4-BE49-F238E27FC236}">
                  <a16:creationId xmlns:a16="http://schemas.microsoft.com/office/drawing/2014/main" id="{DDDE039C-027D-4B17-9425-3C762891D3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14652" y="3601907"/>
              <a:ext cx="1291504" cy="1503226"/>
            </a:xfrm>
            <a:prstGeom prst="rect">
              <a:avLst/>
            </a:prstGeom>
          </p:spPr>
        </p:pic>
        <p:pic>
          <p:nvPicPr>
            <p:cNvPr id="9" name="Graphic 8" descr="A confused face">
              <a:extLst>
                <a:ext uri="{FF2B5EF4-FFF2-40B4-BE49-F238E27FC236}">
                  <a16:creationId xmlns:a16="http://schemas.microsoft.com/office/drawing/2014/main" id="{88C64FD6-3B4B-54C7-C9EB-C1BB67E9A0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87817" y="4267339"/>
              <a:ext cx="540128" cy="675161"/>
            </a:xfrm>
            <a:prstGeom prst="rect">
              <a:avLst/>
            </a:prstGeom>
          </p:spPr>
        </p:pic>
        <p:pic>
          <p:nvPicPr>
            <p:cNvPr id="13" name="Graphic 12" descr="Round speech bubble">
              <a:extLst>
                <a:ext uri="{FF2B5EF4-FFF2-40B4-BE49-F238E27FC236}">
                  <a16:creationId xmlns:a16="http://schemas.microsoft.com/office/drawing/2014/main" id="{08F1D58F-F8C1-E9D2-46F3-4E12501746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949642">
              <a:off x="2527945" y="2355031"/>
              <a:ext cx="1816314" cy="1802124"/>
            </a:xfrm>
            <a:prstGeom prst="rect">
              <a:avLst/>
            </a:prstGeom>
          </p:spPr>
        </p:pic>
        <p:sp>
          <p:nvSpPr>
            <p:cNvPr id="14" name="TextBox 13">
              <a:extLst>
                <a:ext uri="{FF2B5EF4-FFF2-40B4-BE49-F238E27FC236}">
                  <a16:creationId xmlns:a16="http://schemas.microsoft.com/office/drawing/2014/main" id="{14FCF553-25DF-EB28-F791-C77D8F06466A}"/>
                </a:ext>
              </a:extLst>
            </p:cNvPr>
            <p:cNvSpPr txBox="1"/>
            <p:nvPr/>
          </p:nvSpPr>
          <p:spPr>
            <a:xfrm>
              <a:off x="3104632" y="2592576"/>
              <a:ext cx="708659" cy="1200329"/>
            </a:xfrm>
            <a:prstGeom prst="rect">
              <a:avLst/>
            </a:prstGeom>
            <a:noFill/>
          </p:spPr>
          <p:txBody>
            <a:bodyPr wrap="square" rtlCol="0">
              <a:spAutoFit/>
            </a:bodyPr>
            <a:lstStyle/>
            <a:p>
              <a:pPr algn="ctr"/>
              <a:r>
                <a:rPr lang="en-US" sz="7200">
                  <a:latin typeface="Amasis MT Pro Black" panose="02040A04050005020304" pitchFamily="18" charset="0"/>
                </a:rPr>
                <a:t>?</a:t>
              </a:r>
            </a:p>
          </p:txBody>
        </p:sp>
      </p:grpSp>
      <p:sp>
        <p:nvSpPr>
          <p:cNvPr id="3" name="Slide Number Placeholder 2">
            <a:extLst>
              <a:ext uri="{FF2B5EF4-FFF2-40B4-BE49-F238E27FC236}">
                <a16:creationId xmlns:a16="http://schemas.microsoft.com/office/drawing/2014/main" id="{9F44A17B-226D-155C-F294-D864CEC67EC9}"/>
              </a:ext>
            </a:extLst>
          </p:cNvPr>
          <p:cNvSpPr>
            <a:spLocks noGrp="1"/>
          </p:cNvSpPr>
          <p:nvPr>
            <p:ph type="sldNum" sz="quarter" idx="12"/>
          </p:nvPr>
        </p:nvSpPr>
        <p:spPr>
          <a:xfrm>
            <a:off x="9166576" y="6356350"/>
            <a:ext cx="2743200" cy="365125"/>
          </a:xfrm>
        </p:spPr>
        <p:txBody>
          <a:bodyPr/>
          <a:lstStyle/>
          <a:p>
            <a:fld id="{5267E680-71FF-44DA-8726-CE9EC60570B4}" type="slidenum">
              <a:rPr lang="en-US" smtClean="0"/>
              <a:t>43</a:t>
            </a:fld>
            <a:endParaRPr lang="en-US"/>
          </a:p>
        </p:txBody>
      </p:sp>
    </p:spTree>
    <p:extLst>
      <p:ext uri="{BB962C8B-B14F-4D97-AF65-F5344CB8AC3E}">
        <p14:creationId xmlns:p14="http://schemas.microsoft.com/office/powerpoint/2010/main" val="639467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CB260-6D7D-D386-98B6-7B2AF7707E2A}"/>
              </a:ext>
            </a:extLst>
          </p:cNvPr>
          <p:cNvSpPr>
            <a:spLocks noGrp="1"/>
          </p:cNvSpPr>
          <p:nvPr>
            <p:ph type="title"/>
          </p:nvPr>
        </p:nvSpPr>
        <p:spPr>
          <a:xfrm>
            <a:off x="4742448" y="176831"/>
            <a:ext cx="7105338" cy="767662"/>
          </a:xfrm>
        </p:spPr>
        <p:txBody>
          <a:bodyPr/>
          <a:lstStyle/>
          <a:p>
            <a:pPr algn="ctr"/>
            <a:r>
              <a:rPr lang="en-US" sz="3800"/>
              <a:t>Single vs Multi-Entity Suggestions</a:t>
            </a:r>
          </a:p>
        </p:txBody>
      </p:sp>
      <p:pic>
        <p:nvPicPr>
          <p:cNvPr id="17" name="Picture 16" descr="Image shows a document with a dollar sign atop an arrow that's pointing towards the right to a research in a white lab coat with an outstretched hand.">
            <a:extLst>
              <a:ext uri="{FF2B5EF4-FFF2-40B4-BE49-F238E27FC236}">
                <a16:creationId xmlns:a16="http://schemas.microsoft.com/office/drawing/2014/main" id="{D6397CAC-8B30-B9C6-C816-984564E418EA}"/>
              </a:ext>
            </a:extLst>
          </p:cNvPr>
          <p:cNvPicPr>
            <a:picLocks noChangeAspect="1"/>
          </p:cNvPicPr>
          <p:nvPr/>
        </p:nvPicPr>
        <p:blipFill>
          <a:blip r:embed="rId3">
            <a:extLst>
              <a:ext uri="{28A0092B-C50C-407E-A947-70E740481C1C}">
                <a14:useLocalDpi xmlns:a14="http://schemas.microsoft.com/office/drawing/2010/main" val="0"/>
              </a:ext>
            </a:extLst>
          </a:blip>
          <a:srcRect l="208" b="2754"/>
          <a:stretch>
            <a:fillRect/>
          </a:stretch>
        </p:blipFill>
        <p:spPr>
          <a:xfrm>
            <a:off x="1033715" y="1079296"/>
            <a:ext cx="4545428" cy="4429481"/>
          </a:xfrm>
          <a:custGeom>
            <a:avLst/>
            <a:gdLst>
              <a:gd name="csX0" fmla="*/ 947331 w 5832656"/>
              <a:gd name="csY0" fmla="*/ 0 h 5683873"/>
              <a:gd name="csX1" fmla="*/ 4885325 w 5832656"/>
              <a:gd name="csY1" fmla="*/ 0 h 5683873"/>
              <a:gd name="csX2" fmla="*/ 5832656 w 5832656"/>
              <a:gd name="csY2" fmla="*/ 947331 h 5683873"/>
              <a:gd name="csX3" fmla="*/ 5832656 w 5832656"/>
              <a:gd name="csY3" fmla="*/ 4736542 h 5683873"/>
              <a:gd name="csX4" fmla="*/ 4885325 w 5832656"/>
              <a:gd name="csY4" fmla="*/ 5683873 h 5683873"/>
              <a:gd name="csX5" fmla="*/ 947331 w 5832656"/>
              <a:gd name="csY5" fmla="*/ 5683873 h 5683873"/>
              <a:gd name="csX6" fmla="*/ 0 w 5832656"/>
              <a:gd name="csY6" fmla="*/ 4736542 h 5683873"/>
              <a:gd name="csX7" fmla="*/ 0 w 5832656"/>
              <a:gd name="csY7" fmla="*/ 947331 h 5683873"/>
              <a:gd name="csX8" fmla="*/ 947331 w 5832656"/>
              <a:gd name="csY8" fmla="*/ 0 h 56838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32656" h="5683873">
                <a:moveTo>
                  <a:pt x="947331" y="0"/>
                </a:moveTo>
                <a:lnTo>
                  <a:pt x="4885325" y="0"/>
                </a:lnTo>
                <a:cubicBezTo>
                  <a:pt x="5408521" y="0"/>
                  <a:pt x="5832656" y="424135"/>
                  <a:pt x="5832656" y="947331"/>
                </a:cubicBezTo>
                <a:lnTo>
                  <a:pt x="5832656" y="4736542"/>
                </a:lnTo>
                <a:cubicBezTo>
                  <a:pt x="5832656" y="5259738"/>
                  <a:pt x="5408521" y="5683873"/>
                  <a:pt x="4885325" y="5683873"/>
                </a:cubicBezTo>
                <a:lnTo>
                  <a:pt x="947331" y="5683873"/>
                </a:lnTo>
                <a:cubicBezTo>
                  <a:pt x="424135" y="5683873"/>
                  <a:pt x="0" y="5259738"/>
                  <a:pt x="0" y="4736542"/>
                </a:cubicBezTo>
                <a:lnTo>
                  <a:pt x="0" y="947331"/>
                </a:lnTo>
                <a:cubicBezTo>
                  <a:pt x="0" y="424135"/>
                  <a:pt x="424135" y="0"/>
                  <a:pt x="947331" y="0"/>
                </a:cubicBezTo>
                <a:close/>
              </a:path>
            </a:pathLst>
          </a:custGeom>
        </p:spPr>
      </p:pic>
      <p:sp>
        <p:nvSpPr>
          <p:cNvPr id="19" name="TextBox 18">
            <a:extLst>
              <a:ext uri="{FF2B5EF4-FFF2-40B4-BE49-F238E27FC236}">
                <a16:creationId xmlns:a16="http://schemas.microsoft.com/office/drawing/2014/main" id="{8CCB0A4E-E8F2-C340-5E66-6F888D67777C}"/>
              </a:ext>
            </a:extLst>
          </p:cNvPr>
          <p:cNvSpPr txBox="1"/>
          <p:nvPr/>
        </p:nvSpPr>
        <p:spPr>
          <a:xfrm>
            <a:off x="1495677" y="4750260"/>
            <a:ext cx="3621504" cy="461665"/>
          </a:xfrm>
          <a:prstGeom prst="rect">
            <a:avLst/>
          </a:prstGeom>
          <a:solidFill>
            <a:schemeClr val="tx1">
              <a:lumMod val="85000"/>
              <a:lumOff val="15000"/>
            </a:schemeClr>
          </a:solidFill>
        </p:spPr>
        <p:txBody>
          <a:bodyPr wrap="none" rtlCol="0">
            <a:spAutoFit/>
          </a:bodyPr>
          <a:lstStyle/>
          <a:p>
            <a:pPr algn="ctr"/>
            <a:r>
              <a:rPr lang="en-US" sz="2400">
                <a:solidFill>
                  <a:schemeClr val="bg1"/>
                </a:solidFill>
                <a:latin typeface="Amasis MT Pro Medium" panose="02040604050005020304" pitchFamily="18" charset="0"/>
              </a:rPr>
              <a:t>Single-entity Suggestion</a:t>
            </a:r>
          </a:p>
        </p:txBody>
      </p:sp>
      <p:sp>
        <p:nvSpPr>
          <p:cNvPr id="21" name="TextBox 20">
            <a:extLst>
              <a:ext uri="{FF2B5EF4-FFF2-40B4-BE49-F238E27FC236}">
                <a16:creationId xmlns:a16="http://schemas.microsoft.com/office/drawing/2014/main" id="{9C1A843D-A24E-3472-1D3A-61A05361AE93}"/>
              </a:ext>
            </a:extLst>
          </p:cNvPr>
          <p:cNvSpPr txBox="1"/>
          <p:nvPr/>
        </p:nvSpPr>
        <p:spPr>
          <a:xfrm>
            <a:off x="1282285" y="5585647"/>
            <a:ext cx="4048288" cy="1200329"/>
          </a:xfrm>
          <a:prstGeom prst="rect">
            <a:avLst/>
          </a:prstGeom>
          <a:noFill/>
        </p:spPr>
        <p:txBody>
          <a:bodyPr wrap="square" rtlCol="0">
            <a:spAutoFit/>
          </a:bodyPr>
          <a:lstStyle/>
          <a:p>
            <a:r>
              <a:rPr lang="en-US" dirty="0"/>
              <a:t>A single cooperator:</a:t>
            </a:r>
          </a:p>
          <a:p>
            <a:pPr marL="285750" indent="-285750">
              <a:buFont typeface="Arial" panose="020B0604020202020204" pitchFamily="34" charset="0"/>
              <a:buChar char="•"/>
            </a:pPr>
            <a:r>
              <a:rPr lang="en-US" dirty="0"/>
              <a:t>Receives funding directly from PPQ</a:t>
            </a:r>
          </a:p>
          <a:p>
            <a:pPr marL="285750" indent="-285750">
              <a:buFont typeface="Arial" panose="020B0604020202020204" pitchFamily="34" charset="0"/>
              <a:buChar char="•"/>
            </a:pPr>
            <a:r>
              <a:rPr lang="en-US" dirty="0"/>
              <a:t>Enters into a cooperative agreement</a:t>
            </a:r>
          </a:p>
          <a:p>
            <a:pPr marL="285750" indent="-285750">
              <a:buFont typeface="Arial" panose="020B0604020202020204" pitchFamily="34" charset="0"/>
              <a:buChar char="•"/>
            </a:pPr>
            <a:r>
              <a:rPr lang="en-US" dirty="0"/>
              <a:t>Works on the project </a:t>
            </a:r>
          </a:p>
        </p:txBody>
      </p:sp>
      <p:pic>
        <p:nvPicPr>
          <p:cNvPr id="16" name="Picture 15" descr="Image is of a split panel with three panels. Each panel contains an individual holding a document with a dollar sign. The Leftmost panel is a female researcher with a lab coat, the center panel is a female in business casual attire, and the rightmost panel is a male dressed in a uniform symbolizing an agriculture inspector/officer.">
            <a:extLst>
              <a:ext uri="{FF2B5EF4-FFF2-40B4-BE49-F238E27FC236}">
                <a16:creationId xmlns:a16="http://schemas.microsoft.com/office/drawing/2014/main" id="{16741B79-2834-3148-88F7-D26DBFB6C4FB}"/>
              </a:ext>
            </a:extLst>
          </p:cNvPr>
          <p:cNvPicPr>
            <a:picLocks noChangeAspect="1"/>
          </p:cNvPicPr>
          <p:nvPr/>
        </p:nvPicPr>
        <p:blipFill>
          <a:blip r:embed="rId4">
            <a:extLst>
              <a:ext uri="{28A0092B-C50C-407E-A947-70E740481C1C}">
                <a14:useLocalDpi xmlns:a14="http://schemas.microsoft.com/office/drawing/2010/main" val="0"/>
              </a:ext>
            </a:extLst>
          </a:blip>
          <a:srcRect b="2551"/>
          <a:stretch>
            <a:fillRect/>
          </a:stretch>
        </p:blipFill>
        <p:spPr>
          <a:xfrm>
            <a:off x="6612858" y="1079296"/>
            <a:ext cx="4545427" cy="4429480"/>
          </a:xfrm>
          <a:custGeom>
            <a:avLst/>
            <a:gdLst>
              <a:gd name="csX0" fmla="*/ 947311 w 5832655"/>
              <a:gd name="csY0" fmla="*/ 0 h 5683872"/>
              <a:gd name="csX1" fmla="*/ 4885343 w 5832655"/>
              <a:gd name="csY1" fmla="*/ 0 h 5683872"/>
              <a:gd name="csX2" fmla="*/ 4982183 w 5832655"/>
              <a:gd name="csY2" fmla="*/ 4890 h 5683872"/>
              <a:gd name="csX3" fmla="*/ 5832655 w 5832655"/>
              <a:gd name="csY3" fmla="*/ 947330 h 5683872"/>
              <a:gd name="csX4" fmla="*/ 5832655 w 5832655"/>
              <a:gd name="csY4" fmla="*/ 4736541 h 5683872"/>
              <a:gd name="csX5" fmla="*/ 4885324 w 5832655"/>
              <a:gd name="csY5" fmla="*/ 5683872 h 5683872"/>
              <a:gd name="csX6" fmla="*/ 947330 w 5832655"/>
              <a:gd name="csY6" fmla="*/ 5683872 h 5683872"/>
              <a:gd name="csX7" fmla="*/ 4890 w 5832655"/>
              <a:gd name="csY7" fmla="*/ 4833400 h 5683872"/>
              <a:gd name="csX8" fmla="*/ 0 w 5832655"/>
              <a:gd name="csY8" fmla="*/ 4736562 h 5683872"/>
              <a:gd name="csX9" fmla="*/ 0 w 5832655"/>
              <a:gd name="csY9" fmla="*/ 947309 h 5683872"/>
              <a:gd name="csX10" fmla="*/ 4890 w 5832655"/>
              <a:gd name="csY10" fmla="*/ 850471 h 5683872"/>
              <a:gd name="csX11" fmla="*/ 850471 w 5832655"/>
              <a:gd name="csY11" fmla="*/ 4890 h 56838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832655" h="5683872">
                <a:moveTo>
                  <a:pt x="947311" y="0"/>
                </a:moveTo>
                <a:lnTo>
                  <a:pt x="4885343" y="0"/>
                </a:lnTo>
                <a:lnTo>
                  <a:pt x="4982183" y="4890"/>
                </a:lnTo>
                <a:cubicBezTo>
                  <a:pt x="5459880" y="53403"/>
                  <a:pt x="5832655" y="456834"/>
                  <a:pt x="5832655" y="947330"/>
                </a:cubicBezTo>
                <a:lnTo>
                  <a:pt x="5832655" y="4736541"/>
                </a:lnTo>
                <a:cubicBezTo>
                  <a:pt x="5832655" y="5259737"/>
                  <a:pt x="5408520" y="5683872"/>
                  <a:pt x="4885324" y="5683872"/>
                </a:cubicBezTo>
                <a:lnTo>
                  <a:pt x="947330" y="5683872"/>
                </a:lnTo>
                <a:cubicBezTo>
                  <a:pt x="456834" y="5683872"/>
                  <a:pt x="53403" y="5311097"/>
                  <a:pt x="4890" y="4833400"/>
                </a:cubicBezTo>
                <a:lnTo>
                  <a:pt x="0" y="4736562"/>
                </a:lnTo>
                <a:lnTo>
                  <a:pt x="0" y="947309"/>
                </a:lnTo>
                <a:lnTo>
                  <a:pt x="4890" y="850471"/>
                </a:lnTo>
                <a:cubicBezTo>
                  <a:pt x="50169" y="404621"/>
                  <a:pt x="404621" y="50169"/>
                  <a:pt x="850471" y="4890"/>
                </a:cubicBezTo>
                <a:close/>
              </a:path>
            </a:pathLst>
          </a:custGeom>
        </p:spPr>
      </p:pic>
      <p:sp>
        <p:nvSpPr>
          <p:cNvPr id="20" name="TextBox 19">
            <a:extLst>
              <a:ext uri="{FF2B5EF4-FFF2-40B4-BE49-F238E27FC236}">
                <a16:creationId xmlns:a16="http://schemas.microsoft.com/office/drawing/2014/main" id="{0010019D-653D-BE20-3313-4EC579194135}"/>
              </a:ext>
            </a:extLst>
          </p:cNvPr>
          <p:cNvSpPr txBox="1"/>
          <p:nvPr/>
        </p:nvSpPr>
        <p:spPr>
          <a:xfrm>
            <a:off x="7175807" y="4750259"/>
            <a:ext cx="3419527" cy="461665"/>
          </a:xfrm>
          <a:prstGeom prst="rect">
            <a:avLst/>
          </a:prstGeom>
          <a:solidFill>
            <a:schemeClr val="tx1">
              <a:lumMod val="85000"/>
              <a:lumOff val="15000"/>
            </a:schemeClr>
          </a:solidFill>
        </p:spPr>
        <p:txBody>
          <a:bodyPr wrap="none" rtlCol="0">
            <a:spAutoFit/>
          </a:bodyPr>
          <a:lstStyle/>
          <a:p>
            <a:pPr algn="ctr"/>
            <a:r>
              <a:rPr lang="en-US" sz="2400">
                <a:solidFill>
                  <a:schemeClr val="bg1"/>
                </a:solidFill>
                <a:latin typeface="Amasis MT Pro Medium" panose="02040604050005020304" pitchFamily="18" charset="0"/>
              </a:rPr>
              <a:t>Multi-entity Suggestion</a:t>
            </a:r>
          </a:p>
        </p:txBody>
      </p:sp>
      <p:sp>
        <p:nvSpPr>
          <p:cNvPr id="22" name="TextBox 21">
            <a:extLst>
              <a:ext uri="{FF2B5EF4-FFF2-40B4-BE49-F238E27FC236}">
                <a16:creationId xmlns:a16="http://schemas.microsoft.com/office/drawing/2014/main" id="{05584B91-1063-299D-5A93-08B9C8BC4DA5}"/>
              </a:ext>
            </a:extLst>
          </p:cNvPr>
          <p:cNvSpPr txBox="1"/>
          <p:nvPr/>
        </p:nvSpPr>
        <p:spPr>
          <a:xfrm>
            <a:off x="6712234" y="5585647"/>
            <a:ext cx="5006627" cy="1200329"/>
          </a:xfrm>
          <a:prstGeom prst="rect">
            <a:avLst/>
          </a:prstGeom>
          <a:noFill/>
        </p:spPr>
        <p:txBody>
          <a:bodyPr wrap="none" rtlCol="0">
            <a:spAutoFit/>
          </a:bodyPr>
          <a:lstStyle/>
          <a:p>
            <a:r>
              <a:rPr lang="en-US"/>
              <a:t>Multiple cooperators:</a:t>
            </a:r>
          </a:p>
          <a:p>
            <a:pPr marL="285750" indent="-285750">
              <a:buFont typeface="Arial" panose="020B0604020202020204" pitchFamily="34" charset="0"/>
              <a:buChar char="•"/>
            </a:pPr>
            <a:r>
              <a:rPr lang="en-US"/>
              <a:t>Receive funding directly from PPQ</a:t>
            </a:r>
          </a:p>
          <a:p>
            <a:pPr marL="285750" indent="-285750">
              <a:buFont typeface="Arial" panose="020B0604020202020204" pitchFamily="34" charset="0"/>
              <a:buChar char="•"/>
            </a:pPr>
            <a:r>
              <a:rPr lang="en-US"/>
              <a:t>Enter into </a:t>
            </a:r>
            <a:r>
              <a:rPr lang="en-US" b="1"/>
              <a:t>individual</a:t>
            </a:r>
            <a:r>
              <a:rPr lang="en-US"/>
              <a:t> cooperative agreements </a:t>
            </a:r>
          </a:p>
          <a:p>
            <a:pPr marL="285750" indent="-285750">
              <a:buFont typeface="Arial" panose="020B0604020202020204" pitchFamily="34" charset="0"/>
              <a:buChar char="•"/>
            </a:pPr>
            <a:r>
              <a:rPr lang="en-US"/>
              <a:t>Work on the project </a:t>
            </a:r>
          </a:p>
        </p:txBody>
      </p:sp>
      <p:sp>
        <p:nvSpPr>
          <p:cNvPr id="4" name="Slide Number Placeholder 3">
            <a:extLst>
              <a:ext uri="{FF2B5EF4-FFF2-40B4-BE49-F238E27FC236}">
                <a16:creationId xmlns:a16="http://schemas.microsoft.com/office/drawing/2014/main" id="{F3D25790-3C61-F1E3-FC0A-FB4DD500B1A7}"/>
              </a:ext>
            </a:extLst>
          </p:cNvPr>
          <p:cNvSpPr>
            <a:spLocks noGrp="1"/>
          </p:cNvSpPr>
          <p:nvPr>
            <p:ph type="sldNum" sz="quarter" idx="12"/>
          </p:nvPr>
        </p:nvSpPr>
        <p:spPr/>
        <p:txBody>
          <a:bodyPr/>
          <a:lstStyle/>
          <a:p>
            <a:fld id="{5267E680-71FF-44DA-8726-CE9EC60570B4}" type="slidenum">
              <a:rPr lang="en-US" smtClean="0"/>
              <a:t>5</a:t>
            </a:fld>
            <a:endParaRPr lang="en-US"/>
          </a:p>
        </p:txBody>
      </p:sp>
    </p:spTree>
    <p:extLst>
      <p:ext uri="{BB962C8B-B14F-4D97-AF65-F5344CB8AC3E}">
        <p14:creationId xmlns:p14="http://schemas.microsoft.com/office/powerpoint/2010/main" val="302980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A23E6B-2703-6E4D-BB2D-D58D5A09ADC5}"/>
              </a:ext>
              <a:ext uri="{C183D7F6-B498-43B3-948B-1728B52AA6E4}">
                <adec:decorative xmlns:adec="http://schemas.microsoft.com/office/drawing/2017/decorative" val="1"/>
              </a:ext>
            </a:extLst>
          </p:cNvPr>
          <p:cNvSpPr/>
          <p:nvPr/>
        </p:nvSpPr>
        <p:spPr>
          <a:xfrm>
            <a:off x="-5100" y="889001"/>
            <a:ext cx="12192000" cy="5968999"/>
          </a:xfrm>
          <a:prstGeom prst="rect">
            <a:avLst/>
          </a:prstGeom>
          <a:solidFill>
            <a:schemeClr val="bg1">
              <a:lumMod val="50000"/>
              <a:alpha val="1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23593C5C-1911-9E5E-9782-560D8E8BA90F}"/>
              </a:ext>
            </a:extLst>
          </p:cNvPr>
          <p:cNvSpPr txBox="1">
            <a:spLocks noGrp="1"/>
          </p:cNvSpPr>
          <p:nvPr>
            <p:ph type="title" idx="4294967295"/>
          </p:nvPr>
        </p:nvSpPr>
        <p:spPr>
          <a:xfrm>
            <a:off x="1172181" y="951115"/>
            <a:ext cx="9358083" cy="751777"/>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t>If you have ideas that…</a:t>
            </a:r>
            <a:endParaRPr kumimoji="0" lang="en-US" b="1" i="0" u="none" strike="noStrike" kern="1200" cap="none" spc="0" normalizeH="0" baseline="0" noProof="0">
              <a:ln>
                <a:noFill/>
              </a:ln>
              <a:solidFill>
                <a:schemeClr val="tx1"/>
              </a:solidFill>
              <a:effectLst/>
              <a:uLnTx/>
              <a:uFillTx/>
              <a:ea typeface="+mj-ea"/>
              <a:cs typeface="+mj-cs"/>
            </a:endParaRPr>
          </a:p>
        </p:txBody>
      </p:sp>
      <p:grpSp>
        <p:nvGrpSpPr>
          <p:cNvPr id="69" name="Group 68" descr="This tile contains information on funding ideas that increase or enhance surveillance and is depicted by a magnifying glass with a bug under its lens and a map marked with a location for survey.   ">
            <a:extLst>
              <a:ext uri="{FF2B5EF4-FFF2-40B4-BE49-F238E27FC236}">
                <a16:creationId xmlns:a16="http://schemas.microsoft.com/office/drawing/2014/main" id="{1D6B6774-5FC5-BA0B-D989-D8D67193A784}"/>
              </a:ext>
            </a:extLst>
          </p:cNvPr>
          <p:cNvGrpSpPr/>
          <p:nvPr/>
        </p:nvGrpSpPr>
        <p:grpSpPr>
          <a:xfrm>
            <a:off x="677597" y="1824924"/>
            <a:ext cx="2962656" cy="4105656"/>
            <a:chOff x="825500" y="2402771"/>
            <a:chExt cx="2616200" cy="3446646"/>
          </a:xfrm>
        </p:grpSpPr>
        <p:grpSp>
          <p:nvGrpSpPr>
            <p:cNvPr id="57" name="Group 56" descr="This tile contains information on funding ideas that increase or enhance surveillance and is depicted by a map marked with a location for survey.   ">
              <a:extLst>
                <a:ext uri="{FF2B5EF4-FFF2-40B4-BE49-F238E27FC236}">
                  <a16:creationId xmlns:a16="http://schemas.microsoft.com/office/drawing/2014/main" id="{475CAA4F-6349-236C-A26C-C28549D20BE5}"/>
                </a:ext>
              </a:extLst>
            </p:cNvPr>
            <p:cNvGrpSpPr/>
            <p:nvPr/>
          </p:nvGrpSpPr>
          <p:grpSpPr>
            <a:xfrm>
              <a:off x="825500" y="2420417"/>
              <a:ext cx="2616200" cy="3429000"/>
              <a:chOff x="825500" y="2420417"/>
              <a:chExt cx="2616200" cy="3429000"/>
            </a:xfrm>
          </p:grpSpPr>
          <p:sp>
            <p:nvSpPr>
              <p:cNvPr id="3" name="Rectangle: Rounded Corners 2" descr="A tile  ">
                <a:extLst>
                  <a:ext uri="{FF2B5EF4-FFF2-40B4-BE49-F238E27FC236}">
                    <a16:creationId xmlns:a16="http://schemas.microsoft.com/office/drawing/2014/main" id="{DD1E1177-C7E5-52E0-1455-75E15FA8AE11}"/>
                  </a:ext>
                </a:extLst>
              </p:cNvPr>
              <p:cNvSpPr/>
              <p:nvPr/>
            </p:nvSpPr>
            <p:spPr>
              <a:xfrm>
                <a:off x="825500" y="2420417"/>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3C2708B5-1F4C-30DF-3B94-EE48A600017C}"/>
                  </a:ext>
                </a:extLst>
              </p:cNvPr>
              <p:cNvSpPr txBox="1"/>
              <p:nvPr/>
            </p:nvSpPr>
            <p:spPr>
              <a:xfrm>
                <a:off x="916379" y="3846343"/>
                <a:ext cx="2434441" cy="1627759"/>
              </a:xfrm>
              <a:prstGeom prst="rect">
                <a:avLst/>
              </a:prstGeom>
              <a:noFill/>
            </p:spPr>
            <p:txBody>
              <a:bodyPr wrap="square" lIns="91440" tIns="45720" rIns="91440" bIns="45720" rtlCol="0" anchor="t">
                <a:spAutoFit/>
              </a:bodyPr>
              <a:lstStyle/>
              <a:p>
                <a:pPr algn="ctr"/>
                <a:r>
                  <a:rPr lang="en-US" sz="2000"/>
                  <a:t>Enhance or increase </a:t>
                </a:r>
                <a:r>
                  <a:rPr lang="en-US" sz="2000" b="1">
                    <a:solidFill>
                      <a:schemeClr val="accent2">
                        <a:lumMod val="75000"/>
                      </a:schemeClr>
                    </a:solidFill>
                  </a:rPr>
                  <a:t>surveillance for invasive plant pests and diseases </a:t>
                </a:r>
                <a:r>
                  <a:rPr lang="en-US" sz="2000"/>
                  <a:t>that impact agriculture and natural resources</a:t>
                </a:r>
              </a:p>
            </p:txBody>
          </p:sp>
          <p:grpSp>
            <p:nvGrpSpPr>
              <p:cNvPr id="41" name="Group 40">
                <a:extLst>
                  <a:ext uri="{FF2B5EF4-FFF2-40B4-BE49-F238E27FC236}">
                    <a16:creationId xmlns:a16="http://schemas.microsoft.com/office/drawing/2014/main" id="{A22AEC64-F030-5DF5-8921-D48B70202CE3}"/>
                  </a:ext>
                </a:extLst>
              </p:cNvPr>
              <p:cNvGrpSpPr/>
              <p:nvPr/>
            </p:nvGrpSpPr>
            <p:grpSpPr>
              <a:xfrm>
                <a:off x="962890" y="3393372"/>
                <a:ext cx="2341417" cy="299852"/>
                <a:chOff x="4925291" y="3951514"/>
                <a:chExt cx="2341417" cy="299852"/>
              </a:xfrm>
              <a:solidFill>
                <a:schemeClr val="accent6">
                  <a:lumMod val="60000"/>
                  <a:lumOff val="40000"/>
                </a:schemeClr>
              </a:solidFill>
            </p:grpSpPr>
            <p:sp>
              <p:nvSpPr>
                <p:cNvPr id="42" name="Rectangle 41">
                  <a:extLst>
                    <a:ext uri="{FF2B5EF4-FFF2-40B4-BE49-F238E27FC236}">
                      <a16:creationId xmlns:a16="http://schemas.microsoft.com/office/drawing/2014/main" id="{51155119-03FE-2DF4-5BA1-7F2AB8D763FF}"/>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60B360F-B101-3DEF-3369-E0A84F43300A}"/>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Graphic 49" descr="Map with pin outline">
                <a:extLst>
                  <a:ext uri="{FF2B5EF4-FFF2-40B4-BE49-F238E27FC236}">
                    <a16:creationId xmlns:a16="http://schemas.microsoft.com/office/drawing/2014/main" id="{3B73560B-1EC6-35C4-0892-243B52347C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99675" y="2736748"/>
                <a:ext cx="691122" cy="691122"/>
              </a:xfrm>
              <a:prstGeom prst="rect">
                <a:avLst/>
              </a:prstGeom>
            </p:spPr>
          </p:pic>
        </p:grpSp>
        <p:grpSp>
          <p:nvGrpSpPr>
            <p:cNvPr id="68" name="Group 67">
              <a:extLst>
                <a:ext uri="{FF2B5EF4-FFF2-40B4-BE49-F238E27FC236}">
                  <a16:creationId xmlns:a16="http://schemas.microsoft.com/office/drawing/2014/main" id="{027FE2BC-3C58-8214-4E15-34EA666918C0}"/>
                </a:ext>
              </a:extLst>
            </p:cNvPr>
            <p:cNvGrpSpPr/>
            <p:nvPr/>
          </p:nvGrpSpPr>
          <p:grpSpPr>
            <a:xfrm>
              <a:off x="1262247" y="2402771"/>
              <a:ext cx="968921" cy="942535"/>
              <a:chOff x="-1411341" y="3082309"/>
              <a:chExt cx="1922526" cy="1883586"/>
            </a:xfrm>
          </p:grpSpPr>
          <p:pic>
            <p:nvPicPr>
              <p:cNvPr id="63" name="Graphic 62" descr="Magnifying glass with solid fill">
                <a:extLst>
                  <a:ext uri="{FF2B5EF4-FFF2-40B4-BE49-F238E27FC236}">
                    <a16:creationId xmlns:a16="http://schemas.microsoft.com/office/drawing/2014/main" id="{1C62FB36-C03F-2719-A000-6928666152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411341" y="3082309"/>
                <a:ext cx="1922526" cy="1883586"/>
              </a:xfrm>
              <a:prstGeom prst="rect">
                <a:avLst/>
              </a:prstGeom>
            </p:spPr>
          </p:pic>
          <p:pic>
            <p:nvPicPr>
              <p:cNvPr id="67" name="Graphic 66" descr="Grasshopper outline">
                <a:extLst>
                  <a:ext uri="{FF2B5EF4-FFF2-40B4-BE49-F238E27FC236}">
                    <a16:creationId xmlns:a16="http://schemas.microsoft.com/office/drawing/2014/main" id="{7B417A4E-7025-FAD1-5F41-0A2B786BF7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4789" y="3453050"/>
                <a:ext cx="757148" cy="757148"/>
              </a:xfrm>
              <a:prstGeom prst="rect">
                <a:avLst/>
              </a:prstGeom>
            </p:spPr>
          </p:pic>
        </p:grpSp>
      </p:grpSp>
      <p:grpSp>
        <p:nvGrpSpPr>
          <p:cNvPr id="58" name="Group 57" descr="This tile contains information on funding ideas that increase tools and expertise for plant pest and disease prevention or response and is depicted by two cogs.   ">
            <a:extLst>
              <a:ext uri="{FF2B5EF4-FFF2-40B4-BE49-F238E27FC236}">
                <a16:creationId xmlns:a16="http://schemas.microsoft.com/office/drawing/2014/main" id="{E7ABCD94-0666-BA7E-88EB-CA5E3AFFA073}"/>
              </a:ext>
            </a:extLst>
          </p:cNvPr>
          <p:cNvGrpSpPr/>
          <p:nvPr/>
        </p:nvGrpSpPr>
        <p:grpSpPr>
          <a:xfrm>
            <a:off x="4639998" y="1842570"/>
            <a:ext cx="2962656" cy="4105656"/>
            <a:chOff x="4787901" y="2420417"/>
            <a:chExt cx="2616200" cy="3429000"/>
          </a:xfrm>
        </p:grpSpPr>
        <p:sp>
          <p:nvSpPr>
            <p:cNvPr id="4" name="Rectangle: Rounded Corners 3">
              <a:extLst>
                <a:ext uri="{FF2B5EF4-FFF2-40B4-BE49-F238E27FC236}">
                  <a16:creationId xmlns:a16="http://schemas.microsoft.com/office/drawing/2014/main" id="{1AF74320-D6A7-0D98-4E0C-1A8049D1262A}"/>
                </a:ext>
              </a:extLst>
            </p:cNvPr>
            <p:cNvSpPr/>
            <p:nvPr/>
          </p:nvSpPr>
          <p:spPr>
            <a:xfrm>
              <a:off x="4787901" y="2420417"/>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04565B19-1C03-86AF-3F02-7FCF6EE04794}"/>
                </a:ext>
              </a:extLst>
            </p:cNvPr>
            <p:cNvGrpSpPr/>
            <p:nvPr/>
          </p:nvGrpSpPr>
          <p:grpSpPr>
            <a:xfrm>
              <a:off x="4925291" y="3393372"/>
              <a:ext cx="2341417" cy="299852"/>
              <a:chOff x="4925291" y="3951514"/>
              <a:chExt cx="2341417" cy="299852"/>
            </a:xfrm>
            <a:solidFill>
              <a:schemeClr val="accent6">
                <a:lumMod val="60000"/>
                <a:lumOff val="40000"/>
              </a:schemeClr>
            </a:solidFill>
          </p:grpSpPr>
          <p:sp>
            <p:nvSpPr>
              <p:cNvPr id="37" name="Rectangle 36">
                <a:extLst>
                  <a:ext uri="{FF2B5EF4-FFF2-40B4-BE49-F238E27FC236}">
                    <a16:creationId xmlns:a16="http://schemas.microsoft.com/office/drawing/2014/main" id="{09C8BFE3-39A1-9C1C-F167-35737E48E44F}"/>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424BBE98-4544-759F-4B92-D16CFB4F809B}"/>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70277E01-B846-13C3-D9F8-DE6C53777E27}"/>
                </a:ext>
              </a:extLst>
            </p:cNvPr>
            <p:cNvSpPr txBox="1"/>
            <p:nvPr/>
          </p:nvSpPr>
          <p:spPr>
            <a:xfrm>
              <a:off x="4878777" y="3859474"/>
              <a:ext cx="2434441" cy="1619425"/>
            </a:xfrm>
            <a:prstGeom prst="rect">
              <a:avLst/>
            </a:prstGeom>
            <a:noFill/>
          </p:spPr>
          <p:txBody>
            <a:bodyPr wrap="square" rtlCol="0">
              <a:spAutoFit/>
            </a:bodyPr>
            <a:lstStyle/>
            <a:p>
              <a:pPr algn="ctr"/>
              <a:r>
                <a:rPr lang="en-US" sz="2000"/>
                <a:t>Increase knowledge, tools, skills, and expertise for invasive </a:t>
              </a:r>
              <a:r>
                <a:rPr lang="en-US" sz="2000" b="1">
                  <a:solidFill>
                    <a:schemeClr val="accent2">
                      <a:lumMod val="75000"/>
                    </a:schemeClr>
                  </a:solidFill>
                </a:rPr>
                <a:t>plant pest and disease prevention or response</a:t>
              </a:r>
            </a:p>
          </p:txBody>
        </p:sp>
        <p:pic>
          <p:nvPicPr>
            <p:cNvPr id="52" name="Graphic 51" descr="Gears outline">
              <a:extLst>
                <a:ext uri="{FF2B5EF4-FFF2-40B4-BE49-F238E27FC236}">
                  <a16:creationId xmlns:a16="http://schemas.microsoft.com/office/drawing/2014/main" id="{FCC8BF5A-987E-D4B1-124A-C95982FB5CC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8797" y="2474031"/>
              <a:ext cx="914400" cy="914400"/>
            </a:xfrm>
            <a:prstGeom prst="rect">
              <a:avLst/>
            </a:prstGeom>
          </p:spPr>
        </p:pic>
      </p:grpSp>
      <p:grpSp>
        <p:nvGrpSpPr>
          <p:cNvPr id="19" name="Group 18" descr="This tile contains information on funding ideas that increase capacity to respond to plant health emergencies and is depicted by a stop watch showing elapsed time and pest on a plant.">
            <a:extLst>
              <a:ext uri="{FF2B5EF4-FFF2-40B4-BE49-F238E27FC236}">
                <a16:creationId xmlns:a16="http://schemas.microsoft.com/office/drawing/2014/main" id="{BC2A35E9-61E5-E5E8-9052-C0C2056468F8}"/>
              </a:ext>
            </a:extLst>
          </p:cNvPr>
          <p:cNvGrpSpPr/>
          <p:nvPr/>
        </p:nvGrpSpPr>
        <p:grpSpPr>
          <a:xfrm>
            <a:off x="8566232" y="1824924"/>
            <a:ext cx="2957829" cy="4108045"/>
            <a:chOff x="8566232" y="2169978"/>
            <a:chExt cx="2957829" cy="4108045"/>
          </a:xfrm>
        </p:grpSpPr>
        <p:grpSp>
          <p:nvGrpSpPr>
            <p:cNvPr id="8" name="Group 7" descr="This tile contains information on funding ideas that increase capacity to respond to plant health emergencies and is depicted by a stop watch showing elapsed time and pest on a plant.">
              <a:extLst>
                <a:ext uri="{FF2B5EF4-FFF2-40B4-BE49-F238E27FC236}">
                  <a16:creationId xmlns:a16="http://schemas.microsoft.com/office/drawing/2014/main" id="{CEBB7AFA-61D2-872A-B7C1-720D3B13E1BA}"/>
                </a:ext>
              </a:extLst>
            </p:cNvPr>
            <p:cNvGrpSpPr/>
            <p:nvPr/>
          </p:nvGrpSpPr>
          <p:grpSpPr>
            <a:xfrm>
              <a:off x="8566232" y="2169978"/>
              <a:ext cx="2957829" cy="4108045"/>
              <a:chOff x="8751427" y="2277453"/>
              <a:chExt cx="2616200" cy="3429000"/>
            </a:xfrm>
          </p:grpSpPr>
          <p:sp>
            <p:nvSpPr>
              <p:cNvPr id="9" name="Rectangle: Rounded Corners 8">
                <a:extLst>
                  <a:ext uri="{FF2B5EF4-FFF2-40B4-BE49-F238E27FC236}">
                    <a16:creationId xmlns:a16="http://schemas.microsoft.com/office/drawing/2014/main" id="{745EAFF4-C4E8-54A0-9183-615CF4970688}"/>
                  </a:ext>
                </a:extLst>
              </p:cNvPr>
              <p:cNvSpPr/>
              <p:nvPr/>
            </p:nvSpPr>
            <p:spPr>
              <a:xfrm>
                <a:off x="8751427" y="2277453"/>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3A19BE5-CB4A-4234-4C22-FADF6C70705A}"/>
                  </a:ext>
                </a:extLst>
              </p:cNvPr>
              <p:cNvSpPr txBox="1"/>
              <p:nvPr/>
            </p:nvSpPr>
            <p:spPr>
              <a:xfrm>
                <a:off x="8851823" y="3766479"/>
                <a:ext cx="2434441" cy="1361582"/>
              </a:xfrm>
              <a:prstGeom prst="rect">
                <a:avLst/>
              </a:prstGeom>
              <a:noFill/>
            </p:spPr>
            <p:txBody>
              <a:bodyPr wrap="square" rtlCol="0">
                <a:spAutoFit/>
              </a:bodyPr>
              <a:lstStyle/>
              <a:p>
                <a:pPr algn="ctr"/>
                <a:r>
                  <a:rPr lang="en-US" sz="2000"/>
                  <a:t>Increase capacity to </a:t>
                </a:r>
                <a:r>
                  <a:rPr lang="en-US" sz="2000" b="1">
                    <a:solidFill>
                      <a:srgbClr val="CC5716"/>
                    </a:solidFill>
                  </a:rPr>
                  <a:t>respond to plant health emergencies </a:t>
                </a:r>
                <a:r>
                  <a:rPr lang="en-US" sz="2000"/>
                  <a:t>in an efficient and timely manner</a:t>
                </a:r>
              </a:p>
            </p:txBody>
          </p:sp>
          <p:pic>
            <p:nvPicPr>
              <p:cNvPr id="12" name="Graphic 11" descr="Stopwatch 33% outline">
                <a:extLst>
                  <a:ext uri="{FF2B5EF4-FFF2-40B4-BE49-F238E27FC236}">
                    <a16:creationId xmlns:a16="http://schemas.microsoft.com/office/drawing/2014/main" id="{36AB5F47-D024-C6D1-633B-35E5803AB84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99375" y="2341397"/>
                <a:ext cx="496355" cy="496355"/>
              </a:xfrm>
              <a:prstGeom prst="rect">
                <a:avLst/>
              </a:prstGeom>
            </p:spPr>
          </p:pic>
          <p:grpSp>
            <p:nvGrpSpPr>
              <p:cNvPr id="13" name="Group 12">
                <a:extLst>
                  <a:ext uri="{FF2B5EF4-FFF2-40B4-BE49-F238E27FC236}">
                    <a16:creationId xmlns:a16="http://schemas.microsoft.com/office/drawing/2014/main" id="{CB9872AB-23CF-45A3-84C8-B86BA6A77484}"/>
                  </a:ext>
                </a:extLst>
              </p:cNvPr>
              <p:cNvGrpSpPr/>
              <p:nvPr/>
            </p:nvGrpSpPr>
            <p:grpSpPr>
              <a:xfrm>
                <a:off x="9916254" y="2539712"/>
                <a:ext cx="689144" cy="691122"/>
                <a:chOff x="12709894" y="2007383"/>
                <a:chExt cx="704685" cy="618581"/>
              </a:xfrm>
            </p:grpSpPr>
            <p:sp>
              <p:nvSpPr>
                <p:cNvPr id="14" name="Oval 13" descr="Plant With Roots outline">
                  <a:extLst>
                    <a:ext uri="{FF2B5EF4-FFF2-40B4-BE49-F238E27FC236}">
                      <a16:creationId xmlns:a16="http://schemas.microsoft.com/office/drawing/2014/main" id="{F39451A2-7B38-90E1-01ED-965F939C41ED}"/>
                    </a:ext>
                  </a:extLst>
                </p:cNvPr>
                <p:cNvSpPr/>
                <p:nvPr/>
              </p:nvSpPr>
              <p:spPr>
                <a:xfrm>
                  <a:off x="12709894" y="2007383"/>
                  <a:ext cx="704685" cy="618581"/>
                </a:xfrm>
                <a:prstGeom prst="ellipse">
                  <a:avLst/>
                </a:prstGeom>
                <a:blipFill dpi="0" rotWithShape="1">
                  <a:blip>
                    <a:extLst>
                      <a:ext uri="{96DAC541-7B7A-43D3-8B79-37D633B846F1}">
                        <asvg:svgBlip xmlns:asvg="http://schemas.microsoft.com/office/drawing/2016/SVG/main" r:embed="rId8"/>
                      </a:ext>
                    </a:extLst>
                  </a:blip>
                  <a:srcRect/>
                  <a:stretch>
                    <a:fillRect/>
                  </a:stretch>
                </a:blip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Bug with solid fill">
                  <a:extLst>
                    <a:ext uri="{FF2B5EF4-FFF2-40B4-BE49-F238E27FC236}">
                      <a16:creationId xmlns:a16="http://schemas.microsoft.com/office/drawing/2014/main" id="{E89D278A-3BA8-D75D-C2D7-A85E612DAF0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351170">
                  <a:off x="12791102" y="2329786"/>
                  <a:ext cx="251283" cy="251283"/>
                </a:xfrm>
                <a:prstGeom prst="rect">
                  <a:avLst/>
                </a:prstGeom>
              </p:spPr>
            </p:pic>
          </p:grpSp>
        </p:grpSp>
        <p:sp>
          <p:nvSpPr>
            <p:cNvPr id="5" name="Rectangle 4">
              <a:extLst>
                <a:ext uri="{FF2B5EF4-FFF2-40B4-BE49-F238E27FC236}">
                  <a16:creationId xmlns:a16="http://schemas.microsoft.com/office/drawing/2014/main" id="{524B5B67-395C-35F1-B474-6AB92300DAAE}"/>
                </a:ext>
              </a:extLst>
            </p:cNvPr>
            <p:cNvSpPr/>
            <p:nvPr/>
          </p:nvSpPr>
          <p:spPr>
            <a:xfrm>
              <a:off x="8769716" y="3356243"/>
              <a:ext cx="2651484" cy="156407"/>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9D45ED89-67A0-F185-F579-8E78C85BC89B}"/>
                </a:ext>
              </a:extLst>
            </p:cNvPr>
            <p:cNvSpPr/>
            <p:nvPr/>
          </p:nvSpPr>
          <p:spPr>
            <a:xfrm rot="10800000">
              <a:off x="9873566" y="3512650"/>
              <a:ext cx="443782" cy="202616"/>
            </a:xfrm>
            <a:prstGeom prst="triangle">
              <a:avLst>
                <a:gd name="adj" fmla="val 51120"/>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1">
            <a:extLst>
              <a:ext uri="{FF2B5EF4-FFF2-40B4-BE49-F238E27FC236}">
                <a16:creationId xmlns:a16="http://schemas.microsoft.com/office/drawing/2014/main" id="{C95F3E5E-C2FB-7469-AE16-42B46D363E7F}"/>
              </a:ext>
            </a:extLst>
          </p:cNvPr>
          <p:cNvSpPr txBox="1">
            <a:spLocks/>
          </p:cNvSpPr>
          <p:nvPr/>
        </p:nvSpPr>
        <p:spPr>
          <a:xfrm>
            <a:off x="1695625" y="6205751"/>
            <a:ext cx="9886883" cy="751777"/>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t>Apply to the PPDMDPP funding opportunity!</a:t>
            </a:r>
          </a:p>
        </p:txBody>
      </p:sp>
      <p:sp>
        <p:nvSpPr>
          <p:cNvPr id="2" name="Slide Number Placeholder 1">
            <a:extLst>
              <a:ext uri="{FF2B5EF4-FFF2-40B4-BE49-F238E27FC236}">
                <a16:creationId xmlns:a16="http://schemas.microsoft.com/office/drawing/2014/main" id="{2AA2C868-8963-89C1-4ACE-312E63A67CBD}"/>
              </a:ext>
            </a:extLst>
          </p:cNvPr>
          <p:cNvSpPr>
            <a:spLocks noGrp="1"/>
          </p:cNvSpPr>
          <p:nvPr>
            <p:ph type="sldNum" sz="quarter" idx="12"/>
          </p:nvPr>
        </p:nvSpPr>
        <p:spPr/>
        <p:txBody>
          <a:bodyPr/>
          <a:lstStyle/>
          <a:p>
            <a:fld id="{5267E680-71FF-44DA-8726-CE9EC60570B4}" type="slidenum">
              <a:rPr lang="en-US" smtClean="0"/>
              <a:t>6</a:t>
            </a:fld>
            <a:endParaRPr lang="en-US"/>
          </a:p>
        </p:txBody>
      </p:sp>
    </p:spTree>
    <p:extLst>
      <p:ext uri="{BB962C8B-B14F-4D97-AF65-F5344CB8AC3E}">
        <p14:creationId xmlns:p14="http://schemas.microsoft.com/office/powerpoint/2010/main" val="2600720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631989-BE3F-34EF-6CB5-E8856ABCD0B6}"/>
              </a:ext>
            </a:extLst>
          </p:cNvPr>
          <p:cNvSpPr>
            <a:spLocks noGrp="1"/>
          </p:cNvSpPr>
          <p:nvPr>
            <p:ph type="title"/>
          </p:nvPr>
        </p:nvSpPr>
        <p:spPr>
          <a:xfrm>
            <a:off x="403302" y="900151"/>
            <a:ext cx="10515600" cy="801688"/>
          </a:xfrm>
          <a:effectLst/>
        </p:spPr>
        <p:txBody>
          <a:bodyPr/>
          <a:lstStyle/>
          <a:p>
            <a:r>
              <a:rPr lang="en-US"/>
              <a:t>PPA 7721 Implementation Plan</a:t>
            </a:r>
          </a:p>
        </p:txBody>
      </p:sp>
      <p:pic>
        <p:nvPicPr>
          <p:cNvPr id="9" name="Picture 8" descr="Image reflects a screenshot of the PPDMDPP webpage showing where users can find the link to the Implementation Plan and other applicable resources during the funding opportunity open period.">
            <a:extLst>
              <a:ext uri="{FF2B5EF4-FFF2-40B4-BE49-F238E27FC236}">
                <a16:creationId xmlns:a16="http://schemas.microsoft.com/office/drawing/2014/main" id="{7AEC557C-BD04-6FE8-2501-09DF92804BAF}"/>
              </a:ext>
            </a:extLst>
          </p:cNvPr>
          <p:cNvPicPr>
            <a:picLocks noChangeAspect="1"/>
          </p:cNvPicPr>
          <p:nvPr/>
        </p:nvPicPr>
        <p:blipFill>
          <a:blip r:embed="rId3"/>
          <a:stretch>
            <a:fillRect/>
          </a:stretch>
        </p:blipFill>
        <p:spPr>
          <a:xfrm>
            <a:off x="827321" y="1651979"/>
            <a:ext cx="6340041" cy="3428546"/>
          </a:xfrm>
          <a:prstGeom prst="rect">
            <a:avLst/>
          </a:prstGeom>
          <a:ln>
            <a:solidFill>
              <a:schemeClr val="tx1"/>
            </a:solidFill>
          </a:ln>
        </p:spPr>
      </p:pic>
      <p:grpSp>
        <p:nvGrpSpPr>
          <p:cNvPr id="13" name="Group 12" descr="An internet icon with the web address for the PPDMDPP FY 2026 Implementation Plan. ">
            <a:extLst>
              <a:ext uri="{FF2B5EF4-FFF2-40B4-BE49-F238E27FC236}">
                <a16:creationId xmlns:a16="http://schemas.microsoft.com/office/drawing/2014/main" id="{C6C87998-EA61-5472-639E-D36D0CD37A2A}"/>
              </a:ext>
            </a:extLst>
          </p:cNvPr>
          <p:cNvGrpSpPr/>
          <p:nvPr/>
        </p:nvGrpSpPr>
        <p:grpSpPr>
          <a:xfrm>
            <a:off x="122282" y="5187065"/>
            <a:ext cx="7267721" cy="646331"/>
            <a:chOff x="122282" y="5093760"/>
            <a:chExt cx="7267721" cy="646331"/>
          </a:xfrm>
        </p:grpSpPr>
        <p:sp>
          <p:nvSpPr>
            <p:cNvPr id="6" name="TextBox 5">
              <a:extLst>
                <a:ext uri="{FF2B5EF4-FFF2-40B4-BE49-F238E27FC236}">
                  <a16:creationId xmlns:a16="http://schemas.microsoft.com/office/drawing/2014/main" id="{628A75A1-0DD4-6C73-D703-A789D199A60E}"/>
                </a:ext>
              </a:extLst>
            </p:cNvPr>
            <p:cNvSpPr txBox="1"/>
            <p:nvPr/>
          </p:nvSpPr>
          <p:spPr>
            <a:xfrm>
              <a:off x="729347" y="5093760"/>
              <a:ext cx="6660656" cy="646331"/>
            </a:xfrm>
            <a:prstGeom prst="rect">
              <a:avLst/>
            </a:prstGeom>
            <a:noFill/>
          </p:spPr>
          <p:txBody>
            <a:bodyPr wrap="square" rtlCol="0">
              <a:spAutoFit/>
            </a:bodyPr>
            <a:lstStyle/>
            <a:p>
              <a:r>
                <a:rPr lang="en-US"/>
                <a:t>https://www.aphis.usda.gov/sites/default/files/ppa7721-fy27-implementation-plan.pdf </a:t>
              </a:r>
            </a:p>
          </p:txBody>
        </p:sp>
        <p:pic>
          <p:nvPicPr>
            <p:cNvPr id="8" name="Graphic 7" descr="Internet outline">
              <a:extLst>
                <a:ext uri="{FF2B5EF4-FFF2-40B4-BE49-F238E27FC236}">
                  <a16:creationId xmlns:a16="http://schemas.microsoft.com/office/drawing/2014/main" id="{7B4C8A69-FDD3-A6B1-529C-73715C4487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282" y="5135905"/>
              <a:ext cx="562040" cy="562040"/>
            </a:xfrm>
            <a:prstGeom prst="rect">
              <a:avLst/>
            </a:prstGeom>
          </p:spPr>
        </p:pic>
      </p:grpSp>
      <p:grpSp>
        <p:nvGrpSpPr>
          <p:cNvPr id="12" name="Group 11" descr="Icon of a board with pencil or other writing instrument jotting down information which relates to all the information available about the PPDMDPP funding opportunity in the Implementation Plan.">
            <a:extLst>
              <a:ext uri="{FF2B5EF4-FFF2-40B4-BE49-F238E27FC236}">
                <a16:creationId xmlns:a16="http://schemas.microsoft.com/office/drawing/2014/main" id="{B93149FE-B71B-3139-5DC2-884AB0AFBB3B}"/>
              </a:ext>
            </a:extLst>
          </p:cNvPr>
          <p:cNvGrpSpPr/>
          <p:nvPr/>
        </p:nvGrpSpPr>
        <p:grpSpPr>
          <a:xfrm>
            <a:off x="122282" y="5939936"/>
            <a:ext cx="7267721" cy="646331"/>
            <a:chOff x="122282" y="5697343"/>
            <a:chExt cx="7267721" cy="646331"/>
          </a:xfrm>
        </p:grpSpPr>
        <p:pic>
          <p:nvPicPr>
            <p:cNvPr id="10" name="Graphic 9" descr="Blackboard outline">
              <a:extLst>
                <a:ext uri="{FF2B5EF4-FFF2-40B4-BE49-F238E27FC236}">
                  <a16:creationId xmlns:a16="http://schemas.microsoft.com/office/drawing/2014/main" id="{8ADE7BBE-F138-1C74-B994-AB8A2EAB25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2282" y="5740091"/>
              <a:ext cx="562041" cy="562041"/>
            </a:xfrm>
            <a:prstGeom prst="rect">
              <a:avLst/>
            </a:prstGeom>
          </p:spPr>
        </p:pic>
        <p:sp>
          <p:nvSpPr>
            <p:cNvPr id="11" name="TextBox 10">
              <a:extLst>
                <a:ext uri="{FF2B5EF4-FFF2-40B4-BE49-F238E27FC236}">
                  <a16:creationId xmlns:a16="http://schemas.microsoft.com/office/drawing/2014/main" id="{47A810B5-4C63-B6B2-5868-A0B6F66E5EF3}"/>
                </a:ext>
              </a:extLst>
            </p:cNvPr>
            <p:cNvSpPr txBox="1"/>
            <p:nvPr/>
          </p:nvSpPr>
          <p:spPr>
            <a:xfrm>
              <a:off x="729347" y="5697343"/>
              <a:ext cx="6660656" cy="646331"/>
            </a:xfrm>
            <a:prstGeom prst="rect">
              <a:avLst/>
            </a:prstGeom>
            <a:noFill/>
          </p:spPr>
          <p:txBody>
            <a:bodyPr wrap="square" rtlCol="0">
              <a:spAutoFit/>
            </a:bodyPr>
            <a:lstStyle/>
            <a:p>
              <a:r>
                <a:rPr lang="en-US"/>
                <a:t>Learn about PPQ’s pest program priorities, guidance for specific goal areas, and appropriate use of funds</a:t>
              </a:r>
            </a:p>
          </p:txBody>
        </p:sp>
      </p:grpSp>
      <p:pic>
        <p:nvPicPr>
          <p:cNvPr id="2" name="Picture 1" descr="Image of the PPDMDPP Implementation Plan, the resource document for learning more about the PPDMDPP, its goal areas, strategies and objectives, and much more.">
            <a:extLst>
              <a:ext uri="{FF2B5EF4-FFF2-40B4-BE49-F238E27FC236}">
                <a16:creationId xmlns:a16="http://schemas.microsoft.com/office/drawing/2014/main" id="{A2C63606-D1D2-37BB-AC9A-55A0E36DDB07}"/>
              </a:ext>
            </a:extLst>
          </p:cNvPr>
          <p:cNvPicPr>
            <a:picLocks noChangeAspect="1"/>
          </p:cNvPicPr>
          <p:nvPr/>
        </p:nvPicPr>
        <p:blipFill>
          <a:blip r:embed="rId6"/>
          <a:srcRect l="1098"/>
          <a:stretch>
            <a:fillRect/>
          </a:stretch>
        </p:blipFill>
        <p:spPr>
          <a:xfrm>
            <a:off x="7784929" y="1130229"/>
            <a:ext cx="3898209" cy="5090097"/>
          </a:xfrm>
          <a:prstGeom prst="rect">
            <a:avLst/>
          </a:prstGeom>
          <a:ln>
            <a:solidFill>
              <a:schemeClr val="tx1"/>
            </a:solidFill>
          </a:ln>
          <a:scene3d>
            <a:camera prst="perspectiveLeft"/>
            <a:lightRig rig="threePt" dir="t"/>
          </a:scene3d>
        </p:spPr>
      </p:pic>
      <p:sp>
        <p:nvSpPr>
          <p:cNvPr id="3" name="Slide Number Placeholder 2">
            <a:extLst>
              <a:ext uri="{FF2B5EF4-FFF2-40B4-BE49-F238E27FC236}">
                <a16:creationId xmlns:a16="http://schemas.microsoft.com/office/drawing/2014/main" id="{58B4E931-BD3D-EB55-4FD2-F04660A9922B}"/>
              </a:ext>
            </a:extLst>
          </p:cNvPr>
          <p:cNvSpPr>
            <a:spLocks noGrp="1"/>
          </p:cNvSpPr>
          <p:nvPr>
            <p:ph type="sldNum" sz="quarter" idx="12"/>
          </p:nvPr>
        </p:nvSpPr>
        <p:spPr/>
        <p:txBody>
          <a:bodyPr/>
          <a:lstStyle/>
          <a:p>
            <a:fld id="{5267E680-71FF-44DA-8726-CE9EC60570B4}" type="slidenum">
              <a:rPr lang="en-US" smtClean="0"/>
              <a:t>7</a:t>
            </a:fld>
            <a:endParaRPr lang="en-US"/>
          </a:p>
        </p:txBody>
      </p:sp>
    </p:spTree>
    <p:extLst>
      <p:ext uri="{BB962C8B-B14F-4D97-AF65-F5344CB8AC3E}">
        <p14:creationId xmlns:p14="http://schemas.microsoft.com/office/powerpoint/2010/main" val="368941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D7B28-A830-A46E-6FCC-DE63E9819FE1}"/>
              </a:ext>
            </a:extLst>
          </p:cNvPr>
          <p:cNvSpPr>
            <a:spLocks noGrp="1"/>
          </p:cNvSpPr>
          <p:nvPr>
            <p:ph type="title"/>
          </p:nvPr>
        </p:nvSpPr>
        <p:spPr>
          <a:xfrm>
            <a:off x="457132" y="920764"/>
            <a:ext cx="5512921" cy="1148484"/>
          </a:xfrm>
        </p:spPr>
        <p:txBody>
          <a:bodyPr/>
          <a:lstStyle/>
          <a:p>
            <a:pPr algn="ctr"/>
            <a:r>
              <a:rPr lang="en-US" sz="4000"/>
              <a:t>Updates in the FY2027 Implementation Plan</a:t>
            </a:r>
          </a:p>
        </p:txBody>
      </p:sp>
      <p:grpSp>
        <p:nvGrpSpPr>
          <p:cNvPr id="12" name="Group 11" descr="Icon of the side profile of a canine">
            <a:extLst>
              <a:ext uri="{FF2B5EF4-FFF2-40B4-BE49-F238E27FC236}">
                <a16:creationId xmlns:a16="http://schemas.microsoft.com/office/drawing/2014/main" id="{4893744A-25FC-5BA1-7048-85B42FF5516F}"/>
              </a:ext>
            </a:extLst>
          </p:cNvPr>
          <p:cNvGrpSpPr/>
          <p:nvPr/>
        </p:nvGrpSpPr>
        <p:grpSpPr>
          <a:xfrm>
            <a:off x="444716" y="2017469"/>
            <a:ext cx="741847" cy="793116"/>
            <a:chOff x="5727700" y="177800"/>
            <a:chExt cx="3035300" cy="3060700"/>
          </a:xfrm>
        </p:grpSpPr>
        <p:pic>
          <p:nvPicPr>
            <p:cNvPr id="13" name="Picture 12">
              <a:extLst>
                <a:ext uri="{FF2B5EF4-FFF2-40B4-BE49-F238E27FC236}">
                  <a16:creationId xmlns:a16="http://schemas.microsoft.com/office/drawing/2014/main" id="{66C09C0E-BE17-BAC3-010A-9C7459321FB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62" b="44629" l="6152" r="46875">
                          <a14:foregroundMark x1="8887" y1="15332" x2="15527" y2="8984"/>
                          <a14:foregroundMark x1="15527" y1="8984" x2="21289" y2="6445"/>
                          <a14:foregroundMark x1="9961" y1="13379" x2="20215" y2="6250"/>
                          <a14:foregroundMark x1="20508" y1="6250" x2="29297" y2="5957"/>
                          <a14:foregroundMark x1="29297" y1="5957" x2="32031" y2="5957"/>
                          <a14:foregroundMark x1="33105" y1="7227" x2="40527" y2="11230"/>
                          <a14:foregroundMark x1="40527" y1="11230" x2="42773" y2="13477"/>
                          <a14:foregroundMark x1="45020" y1="18555" x2="46875" y2="27930"/>
                          <a14:foregroundMark x1="46484" y1="27441" x2="39844" y2="39063"/>
                          <a14:foregroundMark x1="33105" y1="43848" x2="25098" y2="44434"/>
                          <a14:foregroundMark x1="25098" y1="44434" x2="24805" y2="44629"/>
                          <a14:foregroundMark x1="7422" y1="32227" x2="6152" y2="22070"/>
                          <a14:foregroundMark x1="9961" y1="17578" x2="31445" y2="11523"/>
                          <a14:foregroundMark x1="12012" y1="15723" x2="34277" y2="11523"/>
                          <a14:foregroundMark x1="9277" y1="21484" x2="30371" y2="14063"/>
                          <a14:foregroundMark x1="8008" y1="23535" x2="31152" y2="17188"/>
                          <a14:foregroundMark x1="31152" y1="17188" x2="31445" y2="17383"/>
                          <a14:foregroundMark x1="8008" y1="27441" x2="26660" y2="20410"/>
                          <a14:foregroundMark x1="7813" y1="29980" x2="19824" y2="25195"/>
                          <a14:foregroundMark x1="9082" y1="34082" x2="21680" y2="28516"/>
                          <a14:foregroundMark x1="21680" y1="28516" x2="21680" y2="28516"/>
                          <a14:foregroundMark x1="9863" y1="35742" x2="21875" y2="31250"/>
                          <a14:foregroundMark x1="13477" y1="39063" x2="24805" y2="35156"/>
                          <a14:foregroundMark x1="20410" y1="42188" x2="29785" y2="37793"/>
                          <a14:foregroundMark x1="26855" y1="41992" x2="39258" y2="34766"/>
                          <a14:foregroundMark x1="39258" y1="34766" x2="39258" y2="34668"/>
                          <a14:foregroundMark x1="30371" y1="35938" x2="40918" y2="28711"/>
                          <a14:foregroundMark x1="34863" y1="21875" x2="36621" y2="20508"/>
                          <a14:foregroundMark x1="28125" y1="22266" x2="31836" y2="20508"/>
                          <a14:foregroundMark x1="33496" y1="17969" x2="38184" y2="15918"/>
                          <a14:foregroundMark x1="6445" y1="22363" x2="7422" y2="19824"/>
                          <a14:foregroundMark x1="6445" y1="22070" x2="7031" y2="20508"/>
                          <a14:foregroundMark x1="6445" y1="22070" x2="7422" y2="19629"/>
                          <a14:foregroundMark x1="6836" y1="20508" x2="6445" y2="22363"/>
                          <a14:foregroundMark x1="46484" y1="23730" x2="45508" y2="26855"/>
                          <a14:foregroundMark x1="46484" y1="24219" x2="46484" y2="26465"/>
                          <a14:backgroundMark x1="46875" y1="28125" x2="46778" y2="26465"/>
                          <a14:backgroundMark x1="5172" y1="25615" x2="6109" y2="22294"/>
                        </a14:backgroundRemoval>
                      </a14:imgEffect>
                    </a14:imgLayer>
                  </a14:imgProps>
                </a:ext>
                <a:ext uri="{28A0092B-C50C-407E-A947-70E740481C1C}">
                  <a14:useLocalDpi xmlns:a14="http://schemas.microsoft.com/office/drawing/2010/main" val="0"/>
                </a:ext>
              </a:extLst>
            </a:blip>
            <a:srcRect l="4260" t="2592" r="51481" b="52779"/>
            <a:stretch>
              <a:fillRect/>
            </a:stretch>
          </p:blipFill>
          <p:spPr>
            <a:xfrm>
              <a:off x="5727700" y="177800"/>
              <a:ext cx="3035300" cy="3060700"/>
            </a:xfrm>
            <a:prstGeom prst="rect">
              <a:avLst/>
            </a:prstGeom>
          </p:spPr>
        </p:pic>
        <p:sp>
          <p:nvSpPr>
            <p:cNvPr id="14" name="Oval 13">
              <a:extLst>
                <a:ext uri="{FF2B5EF4-FFF2-40B4-BE49-F238E27FC236}">
                  <a16:creationId xmlns:a16="http://schemas.microsoft.com/office/drawing/2014/main" id="{0B4985CB-8E93-A564-27FA-4AF91681FE21}"/>
                </a:ext>
              </a:extLst>
            </p:cNvPr>
            <p:cNvSpPr/>
            <p:nvPr/>
          </p:nvSpPr>
          <p:spPr>
            <a:xfrm>
              <a:off x="5816600" y="31115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descr="Icon of an unmanned aerial system, otherwise known as a drone.  ">
            <a:extLst>
              <a:ext uri="{FF2B5EF4-FFF2-40B4-BE49-F238E27FC236}">
                <a16:creationId xmlns:a16="http://schemas.microsoft.com/office/drawing/2014/main" id="{DB27AD29-D45D-0969-4B8F-0FDA7D6700A4}"/>
              </a:ext>
            </a:extLst>
          </p:cNvPr>
          <p:cNvGrpSpPr/>
          <p:nvPr/>
        </p:nvGrpSpPr>
        <p:grpSpPr>
          <a:xfrm>
            <a:off x="426092" y="2854341"/>
            <a:ext cx="766679" cy="849062"/>
            <a:chOff x="1143000" y="0"/>
            <a:chExt cx="3136900" cy="3276600"/>
          </a:xfrm>
        </p:grpSpPr>
        <p:pic>
          <p:nvPicPr>
            <p:cNvPr id="10" name="Picture 9">
              <a:extLst>
                <a:ext uri="{FF2B5EF4-FFF2-40B4-BE49-F238E27FC236}">
                  <a16:creationId xmlns:a16="http://schemas.microsoft.com/office/drawing/2014/main" id="{01B198B6-8710-58C2-69C0-4F128A6353C8}"/>
                </a:ext>
              </a:extLst>
            </p:cNvPr>
            <p:cNvPicPr>
              <a:picLocks noChangeAspect="1"/>
            </p:cNvPicPr>
            <p:nvPr/>
          </p:nvPicPr>
          <p:blipFill>
            <a:blip r:embed="rId5">
              <a:extLst>
                <a:ext uri="{BEBA8EAE-BF5A-486C-A8C5-ECC9F3942E4B}">
                  <a14:imgProps xmlns:a14="http://schemas.microsoft.com/office/drawing/2010/main">
                    <a14:imgLayer r:embed="rId4">
                      <a14:imgEffect>
                        <a14:backgroundRemoval t="4688" b="45020" l="53516" r="92676">
                          <a14:foregroundMark x1="57813" y1="18750" x2="80762" y2="17969"/>
                          <a14:foregroundMark x1="80762" y1="17969" x2="90527" y2="18164"/>
                          <a14:foregroundMark x1="54980" y1="29102" x2="85547" y2="27051"/>
                          <a14:foregroundMark x1="57227" y1="31250" x2="85352" y2="30176"/>
                          <a14:foregroundMark x1="85352" y1="30176" x2="86133" y2="30176"/>
                          <a14:foregroundMark x1="59473" y1="34961" x2="87402" y2="33008"/>
                          <a14:foregroundMark x1="57813" y1="34473" x2="87793" y2="33008"/>
                          <a14:foregroundMark x1="60742" y1="38184" x2="88184" y2="35547"/>
                          <a14:foregroundMark x1="65039" y1="40527" x2="85156" y2="37598"/>
                          <a14:foregroundMark x1="64453" y1="41895" x2="85742" y2="39648"/>
                          <a14:foregroundMark x1="66113" y1="43359" x2="85938" y2="40918"/>
                          <a14:foregroundMark x1="54785" y1="29297" x2="92676" y2="25781"/>
                          <a14:foregroundMark x1="92676" y1="25781" x2="92773" y2="26660"/>
                          <a14:foregroundMark x1="84961" y1="28711" x2="91992" y2="26660"/>
                          <a14:foregroundMark x1="84668" y1="30762" x2="91602" y2="29492"/>
                          <a14:foregroundMark x1="91602" y1="29492" x2="92188" y2="29492"/>
                          <a14:foregroundMark x1="54785" y1="28516" x2="91992" y2="25000"/>
                          <a14:foregroundMark x1="54492" y1="27637" x2="91113" y2="24219"/>
                          <a14:foregroundMark x1="56250" y1="14648" x2="61523" y2="10352"/>
                          <a14:foregroundMark x1="57813" y1="12402" x2="63867" y2="8496"/>
                          <a14:foregroundMark x1="60547" y1="9961" x2="68555" y2="7813"/>
                          <a14:foregroundMark x1="61328" y1="9082" x2="68164" y2="7227"/>
                          <a14:foregroundMark x1="63379" y1="8105" x2="71094" y2="5371"/>
                          <a14:foregroundMark x1="71094" y1="5371" x2="71094" y2="5371"/>
                          <a14:foregroundMark x1="72266" y1="5371" x2="86426" y2="9863"/>
                          <a14:foregroundMark x1="86426" y1="9863" x2="91797" y2="16113"/>
                          <a14:foregroundMark x1="91797" y1="16113" x2="93848" y2="24512"/>
                          <a14:foregroundMark x1="93848" y1="24512" x2="92773" y2="31348"/>
                          <a14:foregroundMark x1="92773" y1="31348" x2="88379" y2="38281"/>
                          <a14:foregroundMark x1="88379" y1="38281" x2="83105" y2="41992"/>
                          <a14:foregroundMark x1="69434" y1="44824" x2="76855" y2="45020"/>
                          <a14:foregroundMark x1="76855" y1="45020" x2="82505" y2="43358"/>
                          <a14:foregroundMark x1="69434" y1="44629" x2="61523" y2="40527"/>
                          <a14:foregroundMark x1="61523" y1="40527" x2="56738" y2="35352"/>
                          <a14:foregroundMark x1="56738" y1="35352" x2="54492" y2="28613"/>
                          <a14:foregroundMark x1="54492" y1="28613" x2="54395" y2="21191"/>
                          <a14:foregroundMark x1="54395" y1="21191" x2="56641" y2="15039"/>
                          <a14:foregroundMark x1="57227" y1="36621" x2="63086" y2="41895"/>
                          <a14:foregroundMark x1="63086" y1="41895" x2="63477" y2="41992"/>
                          <a14:foregroundMark x1="53906" y1="28711" x2="56152" y2="34668"/>
                          <a14:foregroundMark x1="53516" y1="21094" x2="54492" y2="28906"/>
                          <a14:foregroundMark x1="54492" y1="28906" x2="54492" y2="28906"/>
                          <a14:foregroundMark x1="73145" y1="5762" x2="82227" y2="8691"/>
                          <a14:foregroundMark x1="73926" y1="5176" x2="79785" y2="6152"/>
                          <a14:foregroundMark x1="80566" y1="6250" x2="83887" y2="9082"/>
                          <a14:foregroundMark x1="55957" y1="16113" x2="54102" y2="20410"/>
                          <a14:backgroundMark x1="87793" y1="41992" x2="83301" y2="44238"/>
                        </a14:backgroundRemoval>
                      </a14:imgEffect>
                    </a14:imgLayer>
                  </a14:imgProps>
                </a:ext>
                <a:ext uri="{28A0092B-C50C-407E-A947-70E740481C1C}">
                  <a14:useLocalDpi xmlns:a14="http://schemas.microsoft.com/office/drawing/2010/main" val="0"/>
                </a:ext>
              </a:extLst>
            </a:blip>
            <a:srcRect l="50927" r="3333" b="52222"/>
            <a:stretch>
              <a:fillRect/>
            </a:stretch>
          </p:blipFill>
          <p:spPr>
            <a:xfrm>
              <a:off x="1143000" y="0"/>
              <a:ext cx="3136900" cy="3276600"/>
            </a:xfrm>
            <a:prstGeom prst="rect">
              <a:avLst/>
            </a:prstGeom>
          </p:spPr>
        </p:pic>
        <p:sp>
          <p:nvSpPr>
            <p:cNvPr id="11" name="Oval 10">
              <a:extLst>
                <a:ext uri="{FF2B5EF4-FFF2-40B4-BE49-F238E27FC236}">
                  <a16:creationId xmlns:a16="http://schemas.microsoft.com/office/drawing/2014/main" id="{443A92EC-497E-2DAC-F69B-0C2B17567E4A}"/>
                </a:ext>
              </a:extLst>
            </p:cNvPr>
            <p:cNvSpPr/>
            <p:nvPr/>
          </p:nvSpPr>
          <p:spPr>
            <a:xfrm>
              <a:off x="1270000" y="29210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descr="Document with a leaf on it to emphasize that it's related to an environmental document or issue.">
            <a:extLst>
              <a:ext uri="{FF2B5EF4-FFF2-40B4-BE49-F238E27FC236}">
                <a16:creationId xmlns:a16="http://schemas.microsoft.com/office/drawing/2014/main" id="{5BD005F8-88F8-544D-1302-E6EB935782B3}"/>
              </a:ext>
            </a:extLst>
          </p:cNvPr>
          <p:cNvGrpSpPr/>
          <p:nvPr/>
        </p:nvGrpSpPr>
        <p:grpSpPr>
          <a:xfrm>
            <a:off x="426092" y="4192089"/>
            <a:ext cx="760471" cy="806280"/>
            <a:chOff x="939800" y="3429000"/>
            <a:chExt cx="3111500" cy="3111500"/>
          </a:xfrm>
        </p:grpSpPr>
        <p:pic>
          <p:nvPicPr>
            <p:cNvPr id="22" name="Picture 21">
              <a:extLst>
                <a:ext uri="{FF2B5EF4-FFF2-40B4-BE49-F238E27FC236}">
                  <a16:creationId xmlns:a16="http://schemas.microsoft.com/office/drawing/2014/main" id="{C910EBA8-3079-C354-2739-789ADCE2D81E}"/>
                </a:ext>
              </a:extLst>
            </p:cNvPr>
            <p:cNvPicPr>
              <a:picLocks noChangeAspect="1"/>
            </p:cNvPicPr>
            <p:nvPr/>
          </p:nvPicPr>
          <p:blipFill>
            <a:blip r:embed="rId6">
              <a:extLst>
                <a:ext uri="{BEBA8EAE-BF5A-486C-A8C5-ECC9F3942E4B}">
                  <a14:imgProps xmlns:a14="http://schemas.microsoft.com/office/drawing/2010/main">
                    <a14:imgLayer r:embed="rId4">
                      <a14:imgEffect>
                        <a14:backgroundRemoval t="53809" b="92969" l="6348" r="46191">
                          <a14:foregroundMark x1="9961" y1="62598" x2="38184" y2="64844"/>
                          <a14:foregroundMark x1="9277" y1="63867" x2="42383" y2="70020"/>
                          <a14:foregroundMark x1="13672" y1="66113" x2="38281" y2="76953"/>
                          <a14:foregroundMark x1="38281" y1="76953" x2="36816" y2="76660"/>
                          <a14:foregroundMark x1="10352" y1="70898" x2="36719" y2="82617"/>
                          <a14:foregroundMark x1="36719" y1="82617" x2="35547" y2="81641"/>
                          <a14:foregroundMark x1="8691" y1="73730" x2="25879" y2="82227"/>
                          <a14:foregroundMark x1="25879" y1="82227" x2="25195" y2="81641"/>
                          <a14:foregroundMark x1="9277" y1="73145" x2="16211" y2="78320"/>
                          <a14:foregroundMark x1="16211" y1="78320" x2="15918" y2="77734"/>
                          <a14:foregroundMark x1="9863" y1="69824" x2="15039" y2="77441"/>
                          <a14:foregroundMark x1="14063" y1="65137" x2="14258" y2="77246"/>
                          <a14:foregroundMark x1="14258" y1="77246" x2="14063" y2="76074"/>
                          <a14:foregroundMark x1="9863" y1="64844" x2="11328" y2="83594"/>
                          <a14:foregroundMark x1="11328" y1="83594" x2="11523" y2="83105"/>
                          <a14:foregroundMark x1="9863" y1="67773" x2="8533" y2="82410"/>
                          <a14:foregroundMark x1="8105" y1="66504" x2="10156" y2="80371"/>
                          <a14:foregroundMark x1="6784" y1="69238" x2="9863" y2="80762"/>
                          <a14:foregroundMark x1="9863" y1="80762" x2="14551" y2="88086"/>
                          <a14:foregroundMark x1="14551" y1="88086" x2="14648" y2="86621"/>
                          <a14:foregroundMark x1="13184" y1="78125" x2="14844" y2="88086"/>
                          <a14:foregroundMark x1="14844" y1="88086" x2="14844" y2="85938"/>
                          <a14:foregroundMark x1="6641" y1="70215" x2="6934" y2="78906"/>
                          <a14:foregroundMark x1="6934" y1="78906" x2="8619" y2="82480"/>
                          <a14:foregroundMark x1="10855" y1="86228" x2="17188" y2="90625"/>
                          <a14:foregroundMark x1="17188" y1="90625" x2="25977" y2="93262"/>
                          <a14:foregroundMark x1="25977" y1="93262" x2="33301" y2="91699"/>
                          <a14:foregroundMark x1="33301" y1="91699" x2="40332" y2="87988"/>
                          <a14:foregroundMark x1="40332" y1="87988" x2="44238" y2="82227"/>
                          <a14:foregroundMark x1="44238" y1="82227" x2="44238" y2="82227"/>
                          <a14:foregroundMark x1="20508" y1="92578" x2="27832" y2="93164"/>
                          <a14:foregroundMark x1="27832" y1="93164" x2="29590" y2="92969"/>
                          <a14:foregroundMark x1="16113" y1="88184" x2="33105" y2="88867"/>
                          <a14:foregroundMark x1="20020" y1="88672" x2="36816" y2="87109"/>
                          <a14:foregroundMark x1="36816" y1="87109" x2="41895" y2="84473"/>
                          <a14:foregroundMark x1="16992" y1="83105" x2="31445" y2="82813"/>
                          <a14:foregroundMark x1="31445" y1="82813" x2="32031" y2="82813"/>
                          <a14:foregroundMark x1="33887" y1="80566" x2="38867" y2="78516"/>
                          <a14:foregroundMark x1="32617" y1="74805" x2="41699" y2="73926"/>
                          <a14:foregroundMark x1="41699" y1="73926" x2="42188" y2="73926"/>
                          <a14:foregroundMark x1="40723" y1="83887" x2="43848" y2="79980"/>
                          <a14:foregroundMark x1="42383" y1="73340" x2="43750" y2="80176"/>
                          <a14:foregroundMark x1="43750" y1="80176" x2="43750" y2="79980"/>
                          <a14:foregroundMark x1="9668" y1="62012" x2="15039" y2="57715"/>
                          <a14:foregroundMark x1="15039" y1="57715" x2="24316" y2="55566"/>
                          <a14:foregroundMark x1="24316" y1="55566" x2="32813" y2="56250"/>
                          <a14:foregroundMark x1="22949" y1="53906" x2="30176" y2="54688"/>
                          <a14:foregroundMark x1="30176" y1="54688" x2="38477" y2="58887"/>
                          <a14:foregroundMark x1="39453" y1="59473" x2="43848" y2="74414"/>
                          <a14:foregroundMark x1="45410" y1="67188" x2="46191" y2="75000"/>
                          <a14:foregroundMark x1="46191" y1="75000" x2="45410" y2="78516"/>
                          <a14:foregroundMark x1="21484" y1="75879" x2="29883" y2="75586"/>
                          <a14:foregroundMark x1="29883" y1="75586" x2="32227" y2="75781"/>
                          <a14:backgroundMark x1="6250" y1="67578" x2="6250" y2="69238"/>
                          <a14:backgroundMark x1="7031" y1="83301" x2="10742" y2="86328"/>
                        </a14:backgroundRemoval>
                      </a14:imgEffect>
                    </a14:imgLayer>
                  </a14:imgProps>
                </a:ext>
                <a:ext uri="{28A0092B-C50C-407E-A947-70E740481C1C}">
                  <a14:useLocalDpi xmlns:a14="http://schemas.microsoft.com/office/drawing/2010/main" val="0"/>
                </a:ext>
              </a:extLst>
            </a:blip>
            <a:srcRect l="3704" t="50000" r="50926" b="4630"/>
            <a:stretch>
              <a:fillRect/>
            </a:stretch>
          </p:blipFill>
          <p:spPr>
            <a:xfrm>
              <a:off x="939800" y="3429000"/>
              <a:ext cx="3111500" cy="3111500"/>
            </a:xfrm>
            <a:prstGeom prst="rect">
              <a:avLst/>
            </a:prstGeom>
          </p:spPr>
        </p:pic>
        <p:sp>
          <p:nvSpPr>
            <p:cNvPr id="23" name="Oval 22">
              <a:extLst>
                <a:ext uri="{FF2B5EF4-FFF2-40B4-BE49-F238E27FC236}">
                  <a16:creationId xmlns:a16="http://schemas.microsoft.com/office/drawing/2014/main" id="{DCC60D5A-CEC3-A496-8439-EE5568D338DF}"/>
                </a:ext>
              </a:extLst>
            </p:cNvPr>
            <p:cNvSpPr/>
            <p:nvPr/>
          </p:nvSpPr>
          <p:spPr>
            <a:xfrm>
              <a:off x="1066800" y="361315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descr="Document with a box indicating movement or transport and the word 'Permit' written across the top which is emphasizing a PPQ 526 pest permit.">
            <a:extLst>
              <a:ext uri="{FF2B5EF4-FFF2-40B4-BE49-F238E27FC236}">
                <a16:creationId xmlns:a16="http://schemas.microsoft.com/office/drawing/2014/main" id="{5288F2F7-2E77-E76D-94C3-AD41805C13D1}"/>
              </a:ext>
            </a:extLst>
          </p:cNvPr>
          <p:cNvGrpSpPr/>
          <p:nvPr/>
        </p:nvGrpSpPr>
        <p:grpSpPr>
          <a:xfrm>
            <a:off x="417833" y="5073643"/>
            <a:ext cx="760471" cy="802989"/>
            <a:chOff x="5740400" y="1981200"/>
            <a:chExt cx="3111500" cy="3098800"/>
          </a:xfrm>
        </p:grpSpPr>
        <p:pic>
          <p:nvPicPr>
            <p:cNvPr id="19" name="Picture 18">
              <a:extLst>
                <a:ext uri="{FF2B5EF4-FFF2-40B4-BE49-F238E27FC236}">
                  <a16:creationId xmlns:a16="http://schemas.microsoft.com/office/drawing/2014/main" id="{8F6ADCA6-5155-BEB6-9C53-940D39887146}"/>
                </a:ext>
              </a:extLst>
            </p:cNvPr>
            <p:cNvPicPr>
              <a:picLocks noChangeAspect="1"/>
            </p:cNvPicPr>
            <p:nvPr/>
          </p:nvPicPr>
          <p:blipFill>
            <a:blip r:embed="rId7">
              <a:extLst>
                <a:ext uri="{BEBA8EAE-BF5A-486C-A8C5-ECC9F3942E4B}">
                  <a14:imgProps xmlns:a14="http://schemas.microsoft.com/office/drawing/2010/main">
                    <a14:imgLayer r:embed="rId4">
                      <a14:imgEffect>
                        <a14:backgroundRemoval t="53125" b="93555" l="53125" r="93262">
                          <a14:foregroundMark x1="53906" y1="69629" x2="53868" y2="70378"/>
                          <a14:foregroundMark x1="54966" y1="81360" x2="57813" y2="85156"/>
                          <a14:foregroundMark x1="57813" y1="85156" x2="70313" y2="92969"/>
                          <a14:foregroundMark x1="70313" y1="92969" x2="76380" y2="93254"/>
                          <a14:foregroundMark x1="86942" y1="88134" x2="93555" y2="77539"/>
                          <a14:foregroundMark x1="93555" y1="77539" x2="92285" y2="67188"/>
                          <a14:foregroundMark x1="92285" y1="67188" x2="86328" y2="59180"/>
                          <a14:foregroundMark x1="86328" y1="59180" x2="79395" y2="55566"/>
                          <a14:foregroundMark x1="71901" y1="54068" x2="70117" y2="53711"/>
                          <a14:foregroundMark x1="79395" y1="55566" x2="72603" y2="54208"/>
                          <a14:foregroundMark x1="70117" y1="53711" x2="65958" y2="54899"/>
                          <a14:foregroundMark x1="71094" y1="56445" x2="63264" y2="57629"/>
                          <a14:foregroundMark x1="62146" y1="58573" x2="56445" y2="67480"/>
                          <a14:foregroundMark x1="56445" y1="67480" x2="54849" y2="77947"/>
                          <a14:foregroundMark x1="57387" y1="64648" x2="57617" y2="64258"/>
                          <a14:foregroundMark x1="54015" y1="70373" x2="57387" y2="64648"/>
                          <a14:foregroundMark x1="57645" y1="64648" x2="58887" y2="82129"/>
                          <a14:foregroundMark x1="57617" y1="64258" x2="57645" y2="64648"/>
                          <a14:foregroundMark x1="58887" y1="82129" x2="55664" y2="75781"/>
                          <a14:foregroundMark x1="55664" y1="75781" x2="59180" y2="84180"/>
                          <a14:foregroundMark x1="59180" y1="84180" x2="61328" y2="60840"/>
                          <a14:foregroundMark x1="61328" y1="60840" x2="63086" y2="83691"/>
                          <a14:foregroundMark x1="63086" y1="83691" x2="67773" y2="89746"/>
                          <a14:foregroundMark x1="67773" y1="89746" x2="74805" y2="89453"/>
                          <a14:foregroundMark x1="74805" y1="89453" x2="65625" y2="88379"/>
                          <a14:foregroundMark x1="65625" y1="88379" x2="73145" y2="93457"/>
                          <a14:foregroundMark x1="73145" y1="93457" x2="77777" y2="92286"/>
                          <a14:foregroundMark x1="82233" y1="90447" x2="92969" y2="74805"/>
                          <a14:foregroundMark x1="92969" y1="74805" x2="86719" y2="79102"/>
                          <a14:foregroundMark x1="86719" y1="79102" x2="86035" y2="70996"/>
                          <a14:foregroundMark x1="86035" y1="70996" x2="89355" y2="78223"/>
                          <a14:foregroundMark x1="89355" y1="78223" x2="90430" y2="70215"/>
                          <a14:foregroundMark x1="90430" y1="70215" x2="91992" y2="76270"/>
                          <a14:foregroundMark x1="54714" y1="73996" x2="55957" y2="80371"/>
                          <a14:foregroundMark x1="53903" y1="69834" x2="54008" y2="70373"/>
                          <a14:foregroundMark x1="67188" y1="91992" x2="79980" y2="90918"/>
                          <a14:foregroundMark x1="70020" y1="93164" x2="77603" y2="92358"/>
                          <a14:foregroundMark x1="92383" y1="67969" x2="93359" y2="78125"/>
                          <a14:foregroundMark x1="64453" y1="82422" x2="74707" y2="81250"/>
                          <a14:foregroundMark x1="74707" y1="81250" x2="82813" y2="81641"/>
                          <a14:foregroundMark x1="53320" y1="73145" x2="55176" y2="68359"/>
                          <a14:foregroundMark x1="53906" y1="72070" x2="57813" y2="62207"/>
                          <a14:foregroundMark x1="53761" y1="70381" x2="57227" y2="61523"/>
                          <a14:foregroundMark x1="71756" y1="53827" x2="64941" y2="56250"/>
                          <a14:foregroundMark x1="64941" y1="56250" x2="58398" y2="61230"/>
                          <a14:foregroundMark x1="58398" y1="61230" x2="58008" y2="61816"/>
                          <a14:foregroundMark x1="58691" y1="60938" x2="53511" y2="70390"/>
                          <a14:foregroundMark x1="54776" y1="75795" x2="55957" y2="81445"/>
                          <a14:foregroundMark x1="83496" y1="91113" x2="74805" y2="92773"/>
                          <a14:foregroundMark x1="82227" y1="91699" x2="76074" y2="93555"/>
                          <a14:foregroundMark x1="85547" y1="89844" x2="83105" y2="90918"/>
                          <a14:foregroundMark x1="63867" y1="84668" x2="75586" y2="84863"/>
                          <a14:backgroundMark x1="61575" y1="56757" x2="63672" y2="54980"/>
                          <a14:backgroundMark x1="54692" y1="81706" x2="54934" y2="82786"/>
                          <a14:backgroundMark x1="54102" y1="80957" x2="53413" y2="78892"/>
                          <a14:backgroundMark x1="75879" y1="94238" x2="76431" y2="94010"/>
                          <a14:backgroundMark x1="85701" y1="90022" x2="86523" y2="89453"/>
                          <a14:backgroundMark x1="53906" y1="80957" x2="53690" y2="78905"/>
                          <a14:backgroundMark x1="53125" y1="81836" x2="52640" y2="78857"/>
                          <a14:backgroundMark x1="54785" y1="83691" x2="54362" y2="81774"/>
                          <a14:backgroundMark x1="53711" y1="83496" x2="53469" y2="78895"/>
                          <a14:backgroundMark x1="53320" y1="80957" x2="53356" y2="78890"/>
                          <a14:backgroundMark x1="54102" y1="80957" x2="52637" y2="77246"/>
                          <a14:backgroundMark x1="54492" y1="82617" x2="52441" y2="75000"/>
                          <a14:backgroundMark x1="52930" y1="70410" x2="53320" y2="81836"/>
                          <a14:backgroundMark x1="75879" y1="53125" x2="71094" y2="52734"/>
                        </a14:backgroundRemoval>
                      </a14:imgEffect>
                    </a14:imgLayer>
                  </a14:imgProps>
                </a:ext>
                <a:ext uri="{28A0092B-C50C-407E-A947-70E740481C1C}">
                  <a14:useLocalDpi xmlns:a14="http://schemas.microsoft.com/office/drawing/2010/main" val="0"/>
                </a:ext>
              </a:extLst>
            </a:blip>
            <a:srcRect l="51111" t="50000" r="3519" b="4815"/>
            <a:stretch>
              <a:fillRect/>
            </a:stretch>
          </p:blipFill>
          <p:spPr>
            <a:xfrm>
              <a:off x="5740400" y="1981200"/>
              <a:ext cx="3111500" cy="3098800"/>
            </a:xfrm>
            <a:prstGeom prst="rect">
              <a:avLst/>
            </a:prstGeom>
          </p:spPr>
        </p:pic>
        <p:sp>
          <p:nvSpPr>
            <p:cNvPr id="20" name="Oval 19">
              <a:extLst>
                <a:ext uri="{FF2B5EF4-FFF2-40B4-BE49-F238E27FC236}">
                  <a16:creationId xmlns:a16="http://schemas.microsoft.com/office/drawing/2014/main" id="{11399238-BB41-9A35-5517-B313441AF061}"/>
                </a:ext>
              </a:extLst>
            </p:cNvPr>
            <p:cNvSpPr/>
            <p:nvPr/>
          </p:nvSpPr>
          <p:spPr>
            <a:xfrm>
              <a:off x="5854700" y="2197100"/>
              <a:ext cx="2857500" cy="2794000"/>
            </a:xfrm>
            <a:prstGeom prst="ellipse">
              <a:avLst/>
            </a:pr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descr="Icon depicting a prioritization scheme where the numbers 1, 2, and 3 are shown. Rectangular boxes to the right of the numbers are proportional to the overall prioritization with 1 having the largest rectangular box and 3 the smallest.">
            <a:extLst>
              <a:ext uri="{FF2B5EF4-FFF2-40B4-BE49-F238E27FC236}">
                <a16:creationId xmlns:a16="http://schemas.microsoft.com/office/drawing/2014/main" id="{6D90C456-6D34-43B8-E82D-4B45A0F0751A}"/>
              </a:ext>
            </a:extLst>
          </p:cNvPr>
          <p:cNvGrpSpPr/>
          <p:nvPr/>
        </p:nvGrpSpPr>
        <p:grpSpPr>
          <a:xfrm>
            <a:off x="439148" y="6008735"/>
            <a:ext cx="720119" cy="747043"/>
            <a:chOff x="3744926" y="2067595"/>
            <a:chExt cx="2857500" cy="2794000"/>
          </a:xfrm>
        </p:grpSpPr>
        <p:grpSp>
          <p:nvGrpSpPr>
            <p:cNvPr id="25" name="Group 24">
              <a:extLst>
                <a:ext uri="{FF2B5EF4-FFF2-40B4-BE49-F238E27FC236}">
                  <a16:creationId xmlns:a16="http://schemas.microsoft.com/office/drawing/2014/main" id="{9EB95B9F-D517-F558-AFB7-D1762E6C59FE}"/>
                </a:ext>
              </a:extLst>
            </p:cNvPr>
            <p:cNvGrpSpPr/>
            <p:nvPr/>
          </p:nvGrpSpPr>
          <p:grpSpPr>
            <a:xfrm>
              <a:off x="3791911" y="2097712"/>
              <a:ext cx="2766517" cy="2733766"/>
              <a:chOff x="1531311" y="2097712"/>
              <a:chExt cx="2766517" cy="2733766"/>
            </a:xfrm>
          </p:grpSpPr>
          <p:sp>
            <p:nvSpPr>
              <p:cNvPr id="27" name="Oval 26">
                <a:extLst>
                  <a:ext uri="{FF2B5EF4-FFF2-40B4-BE49-F238E27FC236}">
                    <a16:creationId xmlns:a16="http://schemas.microsoft.com/office/drawing/2014/main" id="{2A114CFE-5887-A2F5-17A7-64F4A99FF66B}"/>
                  </a:ext>
                </a:extLst>
              </p:cNvPr>
              <p:cNvSpPr/>
              <p:nvPr/>
            </p:nvSpPr>
            <p:spPr>
              <a:xfrm>
                <a:off x="1531311" y="2097712"/>
                <a:ext cx="2766517" cy="2733766"/>
              </a:xfrm>
              <a:prstGeom prst="ellipse">
                <a:avLst/>
              </a:prstGeom>
              <a:solidFill>
                <a:schemeClr val="tx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FBD88CF-35DC-4DA1-6B89-C0C852BF9A0E}"/>
                  </a:ext>
                </a:extLst>
              </p:cNvPr>
              <p:cNvPicPr>
                <a:picLocks noChangeAspect="1"/>
              </p:cNvPicPr>
              <p:nvPr/>
            </p:nvPicPr>
            <p:blipFill>
              <a:blip r:embed="rId8">
                <a:extLst>
                  <a:ext uri="{28A0092B-C50C-407E-A947-70E740481C1C}">
                    <a14:useLocalDpi xmlns:a14="http://schemas.microsoft.com/office/drawing/2010/main" val="0"/>
                  </a:ext>
                </a:extLst>
              </a:blip>
              <a:srcRect l="62654" t="23830" b="28445"/>
              <a:stretch>
                <a:fillRect/>
              </a:stretch>
            </p:blipFill>
            <p:spPr>
              <a:xfrm>
                <a:off x="2009685" y="2317060"/>
                <a:ext cx="1806777" cy="2355708"/>
              </a:xfrm>
              <a:custGeom>
                <a:avLst/>
                <a:gdLst>
                  <a:gd name="csX0" fmla="*/ 1057003 w 2114007"/>
                  <a:gd name="csY0" fmla="*/ 0 h 2701472"/>
                  <a:gd name="csX1" fmla="*/ 2043170 w 2114007"/>
                  <a:gd name="csY1" fmla="*/ 395621 h 2701472"/>
                  <a:gd name="csX2" fmla="*/ 2114007 w 2114007"/>
                  <a:gd name="csY2" fmla="*/ 471108 h 2701472"/>
                  <a:gd name="csX3" fmla="*/ 2114007 w 2114007"/>
                  <a:gd name="csY3" fmla="*/ 2230364 h 2701472"/>
                  <a:gd name="csX4" fmla="*/ 2043170 w 2114007"/>
                  <a:gd name="csY4" fmla="*/ 2305851 h 2701472"/>
                  <a:gd name="csX5" fmla="*/ 1057003 w 2114007"/>
                  <a:gd name="csY5" fmla="*/ 2701472 h 2701472"/>
                  <a:gd name="csX6" fmla="*/ 70837 w 2114007"/>
                  <a:gd name="csY6" fmla="*/ 2305851 h 2701472"/>
                  <a:gd name="csX7" fmla="*/ 0 w 2114007"/>
                  <a:gd name="csY7" fmla="*/ 2230365 h 2701472"/>
                  <a:gd name="csX8" fmla="*/ 0 w 2114007"/>
                  <a:gd name="csY8" fmla="*/ 471107 h 2701472"/>
                  <a:gd name="csX9" fmla="*/ 70837 w 2114007"/>
                  <a:gd name="csY9" fmla="*/ 395621 h 2701472"/>
                  <a:gd name="csX10" fmla="*/ 1057003 w 2114007"/>
                  <a:gd name="csY10" fmla="*/ 0 h 2701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14007" h="2701472">
                    <a:moveTo>
                      <a:pt x="1057003" y="0"/>
                    </a:moveTo>
                    <a:cubicBezTo>
                      <a:pt x="1442125" y="0"/>
                      <a:pt x="1790787" y="151186"/>
                      <a:pt x="2043170" y="395621"/>
                    </a:cubicBezTo>
                    <a:lnTo>
                      <a:pt x="2114007" y="471108"/>
                    </a:lnTo>
                    <a:lnTo>
                      <a:pt x="2114007" y="2230364"/>
                    </a:lnTo>
                    <a:lnTo>
                      <a:pt x="2043170" y="2305851"/>
                    </a:lnTo>
                    <a:cubicBezTo>
                      <a:pt x="1790787" y="2550286"/>
                      <a:pt x="1442125" y="2701472"/>
                      <a:pt x="1057003" y="2701472"/>
                    </a:cubicBezTo>
                    <a:cubicBezTo>
                      <a:pt x="671881" y="2701472"/>
                      <a:pt x="323219" y="2550286"/>
                      <a:pt x="70837" y="2305851"/>
                    </a:cubicBezTo>
                    <a:lnTo>
                      <a:pt x="0" y="2230365"/>
                    </a:lnTo>
                    <a:lnTo>
                      <a:pt x="0" y="471107"/>
                    </a:lnTo>
                    <a:lnTo>
                      <a:pt x="70837" y="395621"/>
                    </a:lnTo>
                    <a:cubicBezTo>
                      <a:pt x="323219" y="151186"/>
                      <a:pt x="671881" y="0"/>
                      <a:pt x="1057003" y="0"/>
                    </a:cubicBezTo>
                    <a:close/>
                  </a:path>
                </a:pathLst>
              </a:custGeom>
              <a:ln>
                <a:solidFill>
                  <a:schemeClr val="tx1"/>
                </a:solidFill>
              </a:ln>
            </p:spPr>
          </p:pic>
        </p:grpSp>
        <p:sp>
          <p:nvSpPr>
            <p:cNvPr id="26" name="Oval 25">
              <a:extLst>
                <a:ext uri="{FF2B5EF4-FFF2-40B4-BE49-F238E27FC236}">
                  <a16:creationId xmlns:a16="http://schemas.microsoft.com/office/drawing/2014/main" id="{392FCB4F-C424-D9D4-6184-267521B9F32A}"/>
                </a:ext>
              </a:extLst>
            </p:cNvPr>
            <p:cNvSpPr/>
            <p:nvPr/>
          </p:nvSpPr>
          <p:spPr>
            <a:xfrm>
              <a:off x="3744926" y="2067595"/>
              <a:ext cx="2857500" cy="2794000"/>
            </a:xfrm>
            <a:prstGeom prst="ellipse">
              <a:avLst/>
            </a:pr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2">
            <a:extLst>
              <a:ext uri="{FF2B5EF4-FFF2-40B4-BE49-F238E27FC236}">
                <a16:creationId xmlns:a16="http://schemas.microsoft.com/office/drawing/2014/main" id="{F2E6D793-61A8-645D-9E66-CF26A5D998C4}"/>
              </a:ext>
            </a:extLst>
          </p:cNvPr>
          <p:cNvSpPr txBox="1">
            <a:spLocks/>
          </p:cNvSpPr>
          <p:nvPr/>
        </p:nvSpPr>
        <p:spPr>
          <a:xfrm>
            <a:off x="1352482" y="2131712"/>
            <a:ext cx="5909720" cy="45079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400"/>
              </a:spcAft>
              <a:buNone/>
            </a:pPr>
            <a:r>
              <a:rPr lang="en-US" sz="3200"/>
              <a:t>Utilization of Canines</a:t>
            </a:r>
            <a:endParaRPr lang="en-US"/>
          </a:p>
          <a:p>
            <a:pPr marL="0" indent="0">
              <a:buNone/>
            </a:pPr>
            <a:r>
              <a:rPr lang="en-US" sz="3200"/>
              <a:t>Procurement of UAVs</a:t>
            </a:r>
          </a:p>
          <a:p>
            <a:pPr marL="457200" lvl="1" indent="0">
              <a:spcAft>
                <a:spcPts val="1200"/>
              </a:spcAft>
              <a:buNone/>
            </a:pPr>
            <a:r>
              <a:rPr lang="en-US" sz="2000" u="sng">
                <a:hlinkClick r:id="rId9"/>
              </a:rPr>
              <a:t>Office of Management and Budget Memorandum M-26-02</a:t>
            </a:r>
            <a:endParaRPr lang="en-US"/>
          </a:p>
          <a:p>
            <a:pPr marL="0" indent="0">
              <a:spcBef>
                <a:spcPts val="2400"/>
              </a:spcBef>
              <a:spcAft>
                <a:spcPts val="2400"/>
              </a:spcAft>
              <a:buNone/>
            </a:pPr>
            <a:r>
              <a:rPr lang="en-US" sz="3200"/>
              <a:t>NEPA Compliance</a:t>
            </a:r>
          </a:p>
          <a:p>
            <a:pPr marL="0" indent="0">
              <a:spcAft>
                <a:spcPts val="2400"/>
              </a:spcAft>
              <a:buNone/>
            </a:pPr>
            <a:r>
              <a:rPr lang="en-US" sz="3200"/>
              <a:t>Plant Pest Permits</a:t>
            </a:r>
          </a:p>
          <a:p>
            <a:pPr marL="0" indent="0">
              <a:spcBef>
                <a:spcPts val="0"/>
              </a:spcBef>
              <a:buNone/>
            </a:pPr>
            <a:r>
              <a:rPr lang="en-US" sz="3200"/>
              <a:t>Outreach Prioritization</a:t>
            </a:r>
          </a:p>
        </p:txBody>
      </p:sp>
      <p:pic>
        <p:nvPicPr>
          <p:cNvPr id="7" name="Picture 6" descr="Image of the PPDMDPP Implementation Plan, the resource document for learning more about the PPDMDPP, its goal areas, strategies and objectives, and much more.">
            <a:extLst>
              <a:ext uri="{FF2B5EF4-FFF2-40B4-BE49-F238E27FC236}">
                <a16:creationId xmlns:a16="http://schemas.microsoft.com/office/drawing/2014/main" id="{CBA6A403-9580-633D-3E4D-E79891D2A1C4}"/>
              </a:ext>
            </a:extLst>
          </p:cNvPr>
          <p:cNvPicPr>
            <a:picLocks noChangeAspect="1"/>
          </p:cNvPicPr>
          <p:nvPr/>
        </p:nvPicPr>
        <p:blipFill>
          <a:blip r:embed="rId10"/>
          <a:srcRect l="1098"/>
          <a:stretch>
            <a:fillRect/>
          </a:stretch>
        </p:blipFill>
        <p:spPr>
          <a:xfrm>
            <a:off x="7153478" y="984557"/>
            <a:ext cx="4310743" cy="5628764"/>
          </a:xfrm>
          <a:prstGeom prst="rect">
            <a:avLst/>
          </a:prstGeom>
          <a:ln>
            <a:solidFill>
              <a:schemeClr val="tx1"/>
            </a:solidFill>
          </a:ln>
        </p:spPr>
      </p:pic>
      <p:sp>
        <p:nvSpPr>
          <p:cNvPr id="3" name="Slide Number Placeholder 2">
            <a:extLst>
              <a:ext uri="{FF2B5EF4-FFF2-40B4-BE49-F238E27FC236}">
                <a16:creationId xmlns:a16="http://schemas.microsoft.com/office/drawing/2014/main" id="{6C9333B1-802F-EBBC-068A-E5D9F0B8F5F3}"/>
              </a:ext>
            </a:extLst>
          </p:cNvPr>
          <p:cNvSpPr>
            <a:spLocks noGrp="1"/>
          </p:cNvSpPr>
          <p:nvPr>
            <p:ph type="sldNum" sz="quarter" idx="12"/>
          </p:nvPr>
        </p:nvSpPr>
        <p:spPr/>
        <p:txBody>
          <a:bodyPr/>
          <a:lstStyle/>
          <a:p>
            <a:fld id="{5267E680-71FF-44DA-8726-CE9EC60570B4}" type="slidenum">
              <a:rPr lang="en-US" smtClean="0"/>
              <a:t>8</a:t>
            </a:fld>
            <a:endParaRPr lang="en-US"/>
          </a:p>
        </p:txBody>
      </p:sp>
    </p:spTree>
    <p:extLst>
      <p:ext uri="{BB962C8B-B14F-4D97-AF65-F5344CB8AC3E}">
        <p14:creationId xmlns:p14="http://schemas.microsoft.com/office/powerpoint/2010/main" val="127070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5FA0D-E09A-B1AC-EE9E-A534984D80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29FA8F4-5AFA-96DB-D219-4213A20EDDA6}"/>
              </a:ext>
            </a:extLst>
          </p:cNvPr>
          <p:cNvSpPr>
            <a:spLocks noGrp="1"/>
          </p:cNvSpPr>
          <p:nvPr>
            <p:ph type="title"/>
          </p:nvPr>
        </p:nvSpPr>
        <p:spPr>
          <a:xfrm>
            <a:off x="656478" y="1115321"/>
            <a:ext cx="6947480" cy="1493125"/>
          </a:xfrm>
          <a:solidFill>
            <a:schemeClr val="accent1">
              <a:lumMod val="75000"/>
            </a:schemeClr>
          </a:solidFill>
          <a:effectLst/>
        </p:spPr>
        <p:txBody>
          <a:bodyPr anchor="ctr"/>
          <a:lstStyle/>
          <a:p>
            <a:pPr marL="1482725"/>
            <a:r>
              <a:rPr lang="en-US">
                <a:solidFill>
                  <a:schemeClr val="bg1"/>
                </a:solidFill>
              </a:rPr>
              <a:t>Enhance Plant Pest and Disease Analysis</a:t>
            </a:r>
          </a:p>
        </p:txBody>
      </p:sp>
      <p:sp>
        <p:nvSpPr>
          <p:cNvPr id="8" name="Rectangle 7">
            <a:extLst>
              <a:ext uri="{FF2B5EF4-FFF2-40B4-BE49-F238E27FC236}">
                <a16:creationId xmlns:a16="http://schemas.microsoft.com/office/drawing/2014/main" id="{C6813F20-F1EB-26CA-9453-CC3416B59AEA}"/>
              </a:ext>
            </a:extLst>
          </p:cNvPr>
          <p:cNvSpPr/>
          <p:nvPr/>
        </p:nvSpPr>
        <p:spPr>
          <a:xfrm>
            <a:off x="656478" y="1143796"/>
            <a:ext cx="1369286"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rPr>
              <a:t>1A</a:t>
            </a:r>
          </a:p>
        </p:txBody>
      </p:sp>
      <p:sp>
        <p:nvSpPr>
          <p:cNvPr id="16" name="TextBox 15">
            <a:extLst>
              <a:ext uri="{FF2B5EF4-FFF2-40B4-BE49-F238E27FC236}">
                <a16:creationId xmlns:a16="http://schemas.microsoft.com/office/drawing/2014/main" id="{9418CA3C-4A22-65FE-8F2E-7F9983FA26FC}"/>
              </a:ext>
            </a:extLst>
          </p:cNvPr>
          <p:cNvSpPr txBox="1"/>
          <p:nvPr/>
        </p:nvSpPr>
        <p:spPr>
          <a:xfrm>
            <a:off x="656478" y="3040126"/>
            <a:ext cx="6947480" cy="2708434"/>
          </a:xfrm>
          <a:prstGeom prst="rect">
            <a:avLst/>
          </a:prstGeom>
          <a:noFill/>
          <a:ln>
            <a:noFill/>
          </a:ln>
        </p:spPr>
        <p:txBody>
          <a:bodyPr wrap="square" lIns="91440" tIns="45720" rIns="91440" bIns="45720" rtlCol="0" anchor="t">
            <a:spAutoFit/>
          </a:bodyPr>
          <a:lstStyle>
            <a:defPPr>
              <a:defRPr lang="en-US"/>
            </a:defPPr>
            <a:lvl1pPr>
              <a:defRPr>
                <a:solidFill>
                  <a:schemeClr val="accent1">
                    <a:lumMod val="50000"/>
                  </a:schemeClr>
                </a:solidFill>
                <a:effectLst/>
                <a:latin typeface="Amasis MT Pro Black" panose="02040A04050005020304" pitchFamily="18" charset="0"/>
              </a:defRPr>
            </a:lvl1pPr>
          </a:lstStyle>
          <a:p>
            <a:pPr>
              <a:spcAft>
                <a:spcPts val="1800"/>
              </a:spcAft>
            </a:pPr>
            <a:r>
              <a:rPr lang="en-US" sz="2000" b="1">
                <a:latin typeface="+mn-lt"/>
              </a:rPr>
              <a:t>Objectives:</a:t>
            </a:r>
          </a:p>
          <a:p>
            <a:pPr>
              <a:spcAft>
                <a:spcPts val="1800"/>
              </a:spcAft>
            </a:pPr>
            <a:r>
              <a:rPr lang="en-US" sz="2000">
                <a:latin typeface="+mn-lt"/>
              </a:rPr>
              <a:t>Develop analytical tools or methodologies that help APHIS or state partners identify or define plant pest and pathway risks using available data.</a:t>
            </a:r>
          </a:p>
          <a:p>
            <a:r>
              <a:rPr lang="en-US" sz="2000">
                <a:latin typeface="+mn-lt"/>
              </a:rPr>
              <a:t>Develop risk-based models and decision-support algorithms, approaches, or tools to reduce the entry, establishment, and spread of invasive plant pest species.</a:t>
            </a:r>
          </a:p>
        </p:txBody>
      </p:sp>
      <p:sp>
        <p:nvSpPr>
          <p:cNvPr id="7" name="Rectangle: Top Corners Rounded 6">
            <a:extLst>
              <a:ext uri="{FF2B5EF4-FFF2-40B4-BE49-F238E27FC236}">
                <a16:creationId xmlns:a16="http://schemas.microsoft.com/office/drawing/2014/main" id="{6A54C5CA-F474-94BF-636A-A136DDEE8152}"/>
              </a:ext>
              <a:ext uri="{C183D7F6-B498-43B3-948B-1728B52AA6E4}">
                <adec:decorative xmlns:adec="http://schemas.microsoft.com/office/drawing/2017/decorative" val="1"/>
              </a:ext>
            </a:extLst>
          </p:cNvPr>
          <p:cNvSpPr/>
          <p:nvPr/>
        </p:nvSpPr>
        <p:spPr>
          <a:xfrm>
            <a:off x="8103552" y="1669658"/>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Top Corners Rounded 8">
            <a:extLst>
              <a:ext uri="{FF2B5EF4-FFF2-40B4-BE49-F238E27FC236}">
                <a16:creationId xmlns:a16="http://schemas.microsoft.com/office/drawing/2014/main" id="{F6D139B4-B718-77C2-AF9E-85791BEE6DA0}"/>
              </a:ext>
              <a:ext uri="{C183D7F6-B498-43B3-948B-1728B52AA6E4}">
                <adec:decorative xmlns:adec="http://schemas.microsoft.com/office/drawing/2017/decorative" val="1"/>
              </a:ext>
            </a:extLst>
          </p:cNvPr>
          <p:cNvSpPr/>
          <p:nvPr/>
        </p:nvSpPr>
        <p:spPr>
          <a:xfrm flipV="1">
            <a:off x="8103552" y="3833133"/>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Thumbs up sign with solid fill">
            <a:extLst>
              <a:ext uri="{FF2B5EF4-FFF2-40B4-BE49-F238E27FC236}">
                <a16:creationId xmlns:a16="http://schemas.microsoft.com/office/drawing/2014/main" id="{B1A0717B-8116-FF81-9DEB-313163E24E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78322" y="1037922"/>
            <a:ext cx="914400" cy="914400"/>
          </a:xfrm>
          <a:prstGeom prst="rect">
            <a:avLst/>
          </a:prstGeom>
        </p:spPr>
      </p:pic>
      <p:sp>
        <p:nvSpPr>
          <p:cNvPr id="2" name="TextBox 1">
            <a:extLst>
              <a:ext uri="{FF2B5EF4-FFF2-40B4-BE49-F238E27FC236}">
                <a16:creationId xmlns:a16="http://schemas.microsoft.com/office/drawing/2014/main" id="{54854873-C272-5F29-999D-5073337AD390}"/>
              </a:ext>
            </a:extLst>
          </p:cNvPr>
          <p:cNvSpPr txBox="1"/>
          <p:nvPr/>
        </p:nvSpPr>
        <p:spPr>
          <a:xfrm>
            <a:off x="8205848" y="1861883"/>
            <a:ext cx="3515096" cy="3785652"/>
          </a:xfrm>
          <a:prstGeom prst="rect">
            <a:avLst/>
          </a:prstGeom>
          <a:noFill/>
        </p:spPr>
        <p:txBody>
          <a:bodyPr wrap="square" rtlCol="0">
            <a:spAutoFit/>
          </a:bodyPr>
          <a:lstStyle/>
          <a:p>
            <a:pPr algn="ctr"/>
            <a:r>
              <a:rPr lang="en-US" sz="2000" b="1"/>
              <a:t>Do</a:t>
            </a:r>
            <a:r>
              <a:rPr lang="en-US" sz="2000"/>
              <a:t> submit suggestions for projects that use available data to develop tools or applications that assess plant pest threats and support decision-making.</a:t>
            </a:r>
          </a:p>
          <a:p>
            <a:pPr algn="ctr"/>
            <a:endParaRPr lang="en-US" sz="2000"/>
          </a:p>
          <a:p>
            <a:pPr algn="ctr"/>
            <a:endParaRPr lang="en-US" sz="2000"/>
          </a:p>
          <a:p>
            <a:pPr algn="ctr"/>
            <a:r>
              <a:rPr lang="en-US" sz="2000"/>
              <a:t>Do </a:t>
            </a:r>
            <a:r>
              <a:rPr lang="en-US" sz="2000" b="1"/>
              <a:t>not</a:t>
            </a:r>
            <a:r>
              <a:rPr lang="en-US" sz="2000"/>
              <a:t> submit suggestions for projects to conduct experiments or surveys.</a:t>
            </a:r>
          </a:p>
          <a:p>
            <a:pPr algn="ctr"/>
            <a:endParaRPr lang="en-US" sz="2000"/>
          </a:p>
        </p:txBody>
      </p:sp>
      <p:pic>
        <p:nvPicPr>
          <p:cNvPr id="17" name="Graphic 16" descr="Thumbs Down with solid fill">
            <a:extLst>
              <a:ext uri="{FF2B5EF4-FFF2-40B4-BE49-F238E27FC236}">
                <a16:creationId xmlns:a16="http://schemas.microsoft.com/office/drawing/2014/main" id="{B416611C-072C-1D37-B72B-AD7ACDACCC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41376" y="5624512"/>
            <a:ext cx="914400" cy="914400"/>
          </a:xfrm>
          <a:prstGeom prst="rect">
            <a:avLst/>
          </a:prstGeom>
        </p:spPr>
      </p:pic>
      <p:sp>
        <p:nvSpPr>
          <p:cNvPr id="4" name="Slide Number Placeholder 3">
            <a:extLst>
              <a:ext uri="{FF2B5EF4-FFF2-40B4-BE49-F238E27FC236}">
                <a16:creationId xmlns:a16="http://schemas.microsoft.com/office/drawing/2014/main" id="{67D7711A-049C-80F0-281C-E593DB6B9362}"/>
              </a:ext>
              <a:ext uri="{C183D7F6-B498-43B3-948B-1728B52AA6E4}">
                <adec:decorative xmlns:adec="http://schemas.microsoft.com/office/drawing/2017/decorative" val="0"/>
              </a:ext>
            </a:extLst>
          </p:cNvPr>
          <p:cNvSpPr>
            <a:spLocks noGrp="1"/>
          </p:cNvSpPr>
          <p:nvPr>
            <p:ph type="sldNum" sz="quarter" idx="12"/>
          </p:nvPr>
        </p:nvSpPr>
        <p:spPr/>
        <p:txBody>
          <a:bodyPr/>
          <a:lstStyle/>
          <a:p>
            <a:fld id="{5267E680-71FF-44DA-8726-CE9EC60570B4}" type="slidenum">
              <a:rPr lang="en-US" smtClean="0"/>
              <a:t>9</a:t>
            </a:fld>
            <a:endParaRPr lang="en-US"/>
          </a:p>
        </p:txBody>
      </p:sp>
    </p:spTree>
    <p:extLst>
      <p:ext uri="{BB962C8B-B14F-4D97-AF65-F5344CB8AC3E}">
        <p14:creationId xmlns:p14="http://schemas.microsoft.com/office/powerpoint/2010/main" val="3586452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E2D5A65443B54C8C8E8AA6C5FADDB8" ma:contentTypeVersion="3" ma:contentTypeDescription="Create a new document." ma:contentTypeScope="" ma:versionID="ac3df9d9f23be5a34efa384d99c75a32">
  <xsd:schema xmlns:xsd="http://www.w3.org/2001/XMLSchema" xmlns:xs="http://www.w3.org/2001/XMLSchema" xmlns:p="http://schemas.microsoft.com/office/2006/metadata/properties" xmlns:ns2="946b1f3c-ad30-4bca-9395-c2c4ea552107" xmlns:ns3="0fae5821-a205-4824-9659-c9ba6256f598" targetNamespace="http://schemas.microsoft.com/office/2006/metadata/properties" ma:root="true" ma:fieldsID="6714799cac3e6552a9eaa0810040ccf3" ns2:_="" ns3:_="">
    <xsd:import namespace="946b1f3c-ad30-4bca-9395-c2c4ea552107"/>
    <xsd:import namespace="0fae5821-a205-4824-9659-c9ba6256f598"/>
    <xsd:element name="properties">
      <xsd:complexType>
        <xsd:sequence>
          <xsd:element name="documentManagement">
            <xsd:complexType>
              <xsd:all>
                <xsd:element ref="ns2:_dlc_DocId" minOccurs="0"/>
                <xsd:element ref="ns2:_dlc_DocIdUrl" minOccurs="0"/>
                <xsd:element ref="ns2:_dlc_DocIdPersistId" minOccurs="0"/>
                <xsd:element ref="ns2:_dlc_BarcodeImage" minOccurs="0"/>
                <xsd:element ref="ns2:_dlc_BarcodeValue" minOccurs="0"/>
                <xsd:element ref="ns2:_dlc_BarcodePreview"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_dlc_BarcodeImage" ma:index="11" nillable="true" ma:displayName="Barcode Image" ma:hidden="true" ma:internalName="_dlc_BarcodeImage" ma:readOnly="false">
      <xsd:simpleType>
        <xsd:restriction base="dms:Note"/>
      </xsd:simpleType>
    </xsd:element>
    <xsd:element name="_dlc_BarcodeValue" ma:index="12" nillable="true" ma:displayName="Barcode Value" ma:description="The value of the barcode assigned to this item." ma:internalName="_dlc_BarcodeValue" ma:readOnly="false">
      <xsd:simpleType>
        <xsd:restriction base="dms:Text"/>
      </xsd:simpleType>
    </xsd:element>
    <xsd:element name="_dlc_BarcodePreview" ma:index="13" nillable="true" ma:displayName="Barcode" ma:description="The barcode assigned to this item." ma:format="Image" ma:internalName="_dlc_BarcodePreview"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fae5821-a205-4824-9659-c9ba6256f598"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46b1f3c-ad30-4bca-9395-c2c4ea552107">TZW7DVY6KAAX-419993515-74</_dlc_DocId>
    <_dlc_DocIdUrl xmlns="946b1f3c-ad30-4bca-9395-c2c4ea552107">
      <Url>https://usdagcc.sharepoint.com/sites/aphis-ppq/EDP/FarmBill/_layouts/15/DocIdRedir.aspx?ID=TZW7DVY6KAAX-419993515-74</Url>
      <Description>TZW7DVY6KAAX-419993515-74</Description>
    </_dlc_DocIdUrl>
    <_dlc_BarcodeImage xmlns="946b1f3c-ad30-4bca-9395-c2c4ea552107" xsi:nil="true"/>
    <_dlc_BarcodeValue xmlns="946b1f3c-ad30-4bca-9395-c2c4ea552107" xsi:nil="true"/>
    <_dlc_BarcodePreview xmlns="946b1f3c-ad30-4bca-9395-c2c4ea552107">
      <Url xsi:nil="true"/>
      <Description xsi:nil="true"/>
    </_dlc_BarcodePreview>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561761-103C-458F-AFB3-7B4F1901296F}">
  <ds:schemaRefs>
    <ds:schemaRef ds:uri="0fae5821-a205-4824-9659-c9ba6256f598"/>
    <ds:schemaRef ds:uri="946b1f3c-ad30-4bca-9395-c2c4ea5521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67B0EE3-4193-4973-88BB-E55C825A6B21}">
  <ds:schemaRefs>
    <ds:schemaRef ds:uri="0fae5821-a205-4824-9659-c9ba6256f598"/>
    <ds:schemaRef ds:uri="http://schemas.microsoft.com/office/2006/metadata/properties"/>
    <ds:schemaRef ds:uri="946b1f3c-ad30-4bca-9395-c2c4ea552107"/>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AF430ADC-BE9A-436B-A82D-565B4DB38D86}">
  <ds:schemaRefs>
    <ds:schemaRef ds:uri="http://schemas.microsoft.com/sharepoint/events"/>
  </ds:schemaRefs>
</ds:datastoreItem>
</file>

<file path=customXml/itemProps4.xml><?xml version="1.0" encoding="utf-8"?>
<ds:datastoreItem xmlns:ds="http://schemas.openxmlformats.org/officeDocument/2006/customXml" ds:itemID="{07EC6F69-9CC0-4B62-8373-F2C952A5015B}">
  <ds:schemaRefs>
    <ds:schemaRef ds:uri="http://schemas.microsoft.com/sharepoint/v3/contenttype/forms"/>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otalTime>1788</TotalTime>
  <Words>2487</Words>
  <Application>Microsoft Office PowerPoint</Application>
  <PresentationFormat>Widescreen</PresentationFormat>
  <Paragraphs>384</Paragraphs>
  <Slides>43</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Amasis MT Pro</vt:lpstr>
      <vt:lpstr>Amasis MT Pro Black</vt:lpstr>
      <vt:lpstr>Amasis MT Pro Light</vt:lpstr>
      <vt:lpstr>Amasis MT Pro Medium</vt:lpstr>
      <vt:lpstr>Aptos</vt:lpstr>
      <vt:lpstr>Aptos Black</vt:lpstr>
      <vt:lpstr>Aptos Display</vt:lpstr>
      <vt:lpstr>Arial</vt:lpstr>
      <vt:lpstr>Calibri</vt:lpstr>
      <vt:lpstr>Calibri Light</vt:lpstr>
      <vt:lpstr>Times New Roman</vt:lpstr>
      <vt:lpstr>Wingdings</vt:lpstr>
      <vt:lpstr>Office Theme</vt:lpstr>
      <vt:lpstr>Plant Protection Act 7721 Plant Pest and Disease Management and Disaster Prevention Program Funding</vt:lpstr>
      <vt:lpstr>Up Front – Key Points for Funding Consideration</vt:lpstr>
      <vt:lpstr>What is PPA 7721?</vt:lpstr>
      <vt:lpstr>Who can apply?</vt:lpstr>
      <vt:lpstr>Single vs Multi-Entity Suggestions</vt:lpstr>
      <vt:lpstr>If you have ideas that…</vt:lpstr>
      <vt:lpstr>PPA 7721 Implementation Plan</vt:lpstr>
      <vt:lpstr>Updates in the FY2027 Implementation Plan</vt:lpstr>
      <vt:lpstr>Enhance Plant Pest and Disease Analysis</vt:lpstr>
      <vt:lpstr>1S</vt:lpstr>
      <vt:lpstr>2</vt:lpstr>
      <vt:lpstr>Targeting Domestic Inspection (cont.)</vt:lpstr>
      <vt:lpstr>Enhance Pest Identification and Technology</vt:lpstr>
      <vt:lpstr>Safeguard Nursery Production</vt:lpstr>
      <vt:lpstr>Conduct Outreach and Education</vt:lpstr>
      <vt:lpstr>Conduct Outreach and Education (cont.)</vt:lpstr>
      <vt:lpstr>Enhance Mitigation Capabilities and Rapid Response</vt:lpstr>
      <vt:lpstr>Enhance Mitigation Capabilities and Rapid Response (cont.)</vt:lpstr>
      <vt:lpstr>Suggestion Requirement – Goal Area Fit</vt:lpstr>
      <vt:lpstr>Where to Submit a PPA 7721 Suggestion</vt:lpstr>
      <vt:lpstr>Requirements for Using ServiceNow</vt:lpstr>
      <vt:lpstr>Things to Consider Before Applying</vt:lpstr>
      <vt:lpstr>Questions to Ponder in…</vt:lpstr>
      <vt:lpstr>Components of a Good Suggestion (1 of 11)</vt:lpstr>
      <vt:lpstr>Components of a Good Suggestion (2 of 11)</vt:lpstr>
      <vt:lpstr>Components of a Good Suggestion (3 of 11)</vt:lpstr>
      <vt:lpstr>Components of a Good Suggestion (4 of 11)</vt:lpstr>
      <vt:lpstr>Components of a Good Suggestion (5 of 11)</vt:lpstr>
      <vt:lpstr>Components of a Good Suggestion (6 of 11)</vt:lpstr>
      <vt:lpstr>Components of a Good Suggestion (7 of 11)</vt:lpstr>
      <vt:lpstr>Components of a Good Suggestion (8 of 11)</vt:lpstr>
      <vt:lpstr>Components of a Good Suggestion (9 of 11)</vt:lpstr>
      <vt:lpstr>Components of a Good Suggestion (10 of 11)</vt:lpstr>
      <vt:lpstr>Components of a Good Suggestion (11 of 11)</vt:lpstr>
      <vt:lpstr>Review Process &amp; Evaluation Criteria (1 of 2)</vt:lpstr>
      <vt:lpstr>Review Process &amp; Evaluation Criteria (2 of 2)</vt:lpstr>
      <vt:lpstr>Common Errors and Misconceptions</vt:lpstr>
      <vt:lpstr>Let’s go through a checklist</vt:lpstr>
      <vt:lpstr>PPDMDPP Timeline</vt:lpstr>
      <vt:lpstr>What Are Cooperative Agreements?</vt:lpstr>
      <vt:lpstr>Notification of Funding Decision</vt:lpstr>
      <vt:lpstr>Contribute to PPA 7721 as a Reviewer</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7721 General and Funding Webinar</dc:title>
  <dc:creator>glorimar.marrero@usda.gov</dc:creator>
  <cp:lastModifiedBy>Marrero, Glorimar - MRP-APHIS</cp:lastModifiedBy>
  <cp:revision>4</cp:revision>
  <dcterms:created xsi:type="dcterms:W3CDTF">2021-03-03T14:23:58Z</dcterms:created>
  <dcterms:modified xsi:type="dcterms:W3CDTF">2026-07-24T17:48:33Z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0x01010052E2D5A65443B54C8C8E8AA6C5FADDB8</vt:lpwstr>
  </property>
  <property fmtid="{D5CDD505-2E9C-101B-9397-08002B2CF9AE}" pid="3" name="Fiscal Year">
    <vt:lpwstr>FY Not Applicable</vt:lpwstr>
  </property>
  <property fmtid="{D5CDD505-2E9C-101B-9397-08002B2CF9AE}" pid="4" name="Usage">
    <vt:lpwstr>Anyone</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y fmtid="{D5CDD505-2E9C-101B-9397-08002B2CF9AE}" pid="11" name="SharedWithUsers">
    <vt:lpwstr>786;#Rosenthal, Gregory - MRP-APHIS;#15077;#Dawson, April - MRP-APHIS;#14383;#Bakken, Kelsey - MRP-APHIS;#9775;#Thiessen, Lindsey - MRP-APHIS;#1496;#Carey, Chelsea - MRP-APHIS;#14893;#Van Meter, Julie - MRP-APHIS</vt:lpwstr>
  </property>
  <property fmtid="{D5CDD505-2E9C-101B-9397-08002B2CF9AE}" pid="12" name="Order">
    <vt:lpwstr>1800.00000000000</vt:lpwstr>
  </property>
  <property fmtid="{D5CDD505-2E9C-101B-9397-08002B2CF9AE}" pid="13" name="_dlc_DocIdItemGuid">
    <vt:lpwstr>8b9e0387-49bf-4f1b-9179-b698c41450fb</vt:lpwstr>
  </property>
</Properties>
</file>