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0" r:id="rId5"/>
    <p:sldMasterId id="2147483694" r:id="rId6"/>
  </p:sldMasterIdLst>
  <p:notesMasterIdLst>
    <p:notesMasterId r:id="rId57"/>
  </p:notesMasterIdLst>
  <p:handoutMasterIdLst>
    <p:handoutMasterId r:id="rId58"/>
  </p:handoutMasterIdLst>
  <p:sldIdLst>
    <p:sldId id="302" r:id="rId7"/>
    <p:sldId id="444" r:id="rId8"/>
    <p:sldId id="499" r:id="rId9"/>
    <p:sldId id="504" r:id="rId10"/>
    <p:sldId id="503" r:id="rId11"/>
    <p:sldId id="443" r:id="rId12"/>
    <p:sldId id="437" r:id="rId13"/>
    <p:sldId id="471" r:id="rId14"/>
    <p:sldId id="260" r:id="rId15"/>
    <p:sldId id="505" r:id="rId16"/>
    <p:sldId id="506" r:id="rId17"/>
    <p:sldId id="511" r:id="rId18"/>
    <p:sldId id="507" r:id="rId19"/>
    <p:sldId id="508" r:id="rId20"/>
    <p:sldId id="509" r:id="rId21"/>
    <p:sldId id="510" r:id="rId22"/>
    <p:sldId id="512" r:id="rId23"/>
    <p:sldId id="514" r:id="rId24"/>
    <p:sldId id="513" r:id="rId25"/>
    <p:sldId id="515" r:id="rId26"/>
    <p:sldId id="517" r:id="rId27"/>
    <p:sldId id="516" r:id="rId28"/>
    <p:sldId id="473" r:id="rId29"/>
    <p:sldId id="479" r:id="rId30"/>
    <p:sldId id="530" r:id="rId31"/>
    <p:sldId id="527" r:id="rId32"/>
    <p:sldId id="528" r:id="rId33"/>
    <p:sldId id="529" r:id="rId34"/>
    <p:sldId id="478" r:id="rId35"/>
    <p:sldId id="477" r:id="rId36"/>
    <p:sldId id="476" r:id="rId37"/>
    <p:sldId id="518" r:id="rId38"/>
    <p:sldId id="519" r:id="rId39"/>
    <p:sldId id="520" r:id="rId40"/>
    <p:sldId id="521" r:id="rId41"/>
    <p:sldId id="522" r:id="rId42"/>
    <p:sldId id="523" r:id="rId43"/>
    <p:sldId id="524" r:id="rId44"/>
    <p:sldId id="525" r:id="rId45"/>
    <p:sldId id="445" r:id="rId46"/>
    <p:sldId id="490" r:id="rId47"/>
    <p:sldId id="489" r:id="rId48"/>
    <p:sldId id="526" r:id="rId49"/>
    <p:sldId id="487" r:id="rId50"/>
    <p:sldId id="498" r:id="rId51"/>
    <p:sldId id="274" r:id="rId52"/>
    <p:sldId id="497" r:id="rId53"/>
    <p:sldId id="291" r:id="rId54"/>
    <p:sldId id="292" r:id="rId55"/>
    <p:sldId id="455" r:id="rId5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5120"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20" clrIdx="4"/>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CCCC"/>
    <a:srgbClr val="EFD1FB"/>
    <a:srgbClr val="FCB4AE"/>
    <a:srgbClr val="E9B8F6"/>
    <a:srgbClr val="B84C2E"/>
    <a:srgbClr val="B2E377"/>
    <a:srgbClr val="DEDAC2"/>
    <a:srgbClr val="FF9933"/>
    <a:srgbClr val="85D15B"/>
    <a:srgbClr val="F4F2A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E099AD-7CB4-4201-9010-2BEED6AF02B0}" v="20" dt="2026-07-24T17:49:33.403"/>
    <p1510:client id="{7B20D069-79A8-4656-A19A-3E96680E898A}" v="2" dt="2026-07-24T20:45:57.7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54" autoAdjust="0"/>
    <p:restoredTop sz="86436" autoAdjust="0"/>
  </p:normalViewPr>
  <p:slideViewPr>
    <p:cSldViewPr snapToGrid="0">
      <p:cViewPr varScale="1">
        <p:scale>
          <a:sx n="134" d="100"/>
          <a:sy n="134" d="100"/>
        </p:scale>
        <p:origin x="3474" y="120"/>
      </p:cViewPr>
      <p:guideLst>
        <p:guide orient="horz" pos="2160"/>
        <p:guide pos="5120"/>
      </p:guideLst>
    </p:cSldViewPr>
  </p:slideViewPr>
  <p:outlineViewPr>
    <p:cViewPr>
      <p:scale>
        <a:sx n="33" d="100"/>
        <a:sy n="33" d="100"/>
      </p:scale>
      <p:origin x="0" y="-2748"/>
    </p:cViewPr>
  </p:outlineViewPr>
  <p:notesTextViewPr>
    <p:cViewPr>
      <p:scale>
        <a:sx n="1" d="1"/>
        <a:sy n="1" d="1"/>
      </p:scale>
      <p:origin x="0" y="0"/>
    </p:cViewPr>
  </p:notesTextViewPr>
  <p:sorterViewPr>
    <p:cViewPr>
      <p:scale>
        <a:sx n="100" d="100"/>
        <a:sy n="100" d="100"/>
      </p:scale>
      <p:origin x="0" y="-6234"/>
    </p:cViewPr>
  </p:sorterViewPr>
  <p:notesViewPr>
    <p:cSldViewPr snapToGrid="0">
      <p:cViewPr varScale="1">
        <p:scale>
          <a:sx n="73" d="100"/>
          <a:sy n="73" d="100"/>
        </p:scale>
        <p:origin x="3744" y="5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handoutMaster" Target="handoutMasters/handoutMaster1.xml"/><Relationship Id="rId5" Type="http://schemas.openxmlformats.org/officeDocument/2006/relationships/slideMaster" Target="slideMasters/slideMaster1.xml"/><Relationship Id="rId61" Type="http://schemas.openxmlformats.org/officeDocument/2006/relationships/viewProps" Target="viewProps.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microsoft.com/office/2015/10/relationships/revisionInfo" Target="revisionInfo.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commentAuthors" Target="commentAuthor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notesMaster" Target="notesMasters/notesMaster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presProps" Target="presProps.xml"/><Relationship Id="rId65" Type="http://schemas.microsoft.com/office/2018/10/relationships/authors" Target="authors.xml"/><Relationship Id="rId4" Type="http://schemas.openxmlformats.org/officeDocument/2006/relationships/customXml" Target="../customXml/item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s>
</file>

<file path=ppt/diagrams/_rels/data4.xml.rels><?xml version="1.0" encoding="UTF-8" standalone="yes"?>
<Relationships xmlns="http://schemas.openxmlformats.org/package/2006/relationships"><Relationship Id="rId3" Type="http://schemas.openxmlformats.org/officeDocument/2006/relationships/image" Target="../media/image76.svg"/><Relationship Id="rId2" Type="http://schemas.openxmlformats.org/officeDocument/2006/relationships/image" Target="../media/image75.svg"/><Relationship Id="rId1" Type="http://schemas.openxmlformats.org/officeDocument/2006/relationships/image" Target="../media/image74.svg"/><Relationship Id="rId5" Type="http://schemas.openxmlformats.org/officeDocument/2006/relationships/image" Target="../media/image78.svg"/><Relationship Id="rId4" Type="http://schemas.openxmlformats.org/officeDocument/2006/relationships/image" Target="../media/image77.svg"/></Relationships>
</file>

<file path=ppt/diagrams/_rels/data5.xml.rels><?xml version="1.0" encoding="UTF-8" standalone="yes"?>
<Relationships xmlns="http://schemas.openxmlformats.org/package/2006/relationships"><Relationship Id="rId3" Type="http://schemas.openxmlformats.org/officeDocument/2006/relationships/image" Target="../media/image81.svg"/><Relationship Id="rId2" Type="http://schemas.openxmlformats.org/officeDocument/2006/relationships/image" Target="../media/image80.svg"/><Relationship Id="rId1" Type="http://schemas.openxmlformats.org/officeDocument/2006/relationships/image" Target="../media/image79.svg"/><Relationship Id="rId5" Type="http://schemas.openxmlformats.org/officeDocument/2006/relationships/image" Target="../media/image83.svg"/><Relationship Id="rId4" Type="http://schemas.openxmlformats.org/officeDocument/2006/relationships/image" Target="../media/image82.svg"/></Relationships>
</file>

<file path=ppt/diagrams/_rels/drawing4.xml.rels><?xml version="1.0" encoding="UTF-8" standalone="yes"?>
<Relationships xmlns="http://schemas.openxmlformats.org/package/2006/relationships"><Relationship Id="rId3" Type="http://schemas.openxmlformats.org/officeDocument/2006/relationships/image" Target="../media/image76.svg"/><Relationship Id="rId2" Type="http://schemas.openxmlformats.org/officeDocument/2006/relationships/image" Target="../media/image75.svg"/><Relationship Id="rId1" Type="http://schemas.openxmlformats.org/officeDocument/2006/relationships/image" Target="../media/image74.svg"/><Relationship Id="rId5" Type="http://schemas.openxmlformats.org/officeDocument/2006/relationships/image" Target="../media/image78.svg"/><Relationship Id="rId4" Type="http://schemas.openxmlformats.org/officeDocument/2006/relationships/image" Target="../media/image77.svg"/></Relationships>
</file>

<file path=ppt/diagrams/_rels/drawing5.xml.rels><?xml version="1.0" encoding="UTF-8" standalone="yes"?>
<Relationships xmlns="http://schemas.openxmlformats.org/package/2006/relationships"><Relationship Id="rId3" Type="http://schemas.openxmlformats.org/officeDocument/2006/relationships/image" Target="../media/image81.svg"/><Relationship Id="rId2" Type="http://schemas.openxmlformats.org/officeDocument/2006/relationships/image" Target="../media/image80.svg"/><Relationship Id="rId1" Type="http://schemas.openxmlformats.org/officeDocument/2006/relationships/image" Target="../media/image79.svg"/><Relationship Id="rId5" Type="http://schemas.openxmlformats.org/officeDocument/2006/relationships/image" Target="../media/image83.svg"/><Relationship Id="rId4" Type="http://schemas.openxmlformats.org/officeDocument/2006/relationships/image" Target="../media/image82.svg"/></Relationships>
</file>

<file path=ppt/diagrams/colors1.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033E808-62E7-45C1-8258-62B175C56F2A}" type="doc">
      <dgm:prSet loTypeId="urn:microsoft.com/office/officeart/2008/layout/HorizontalMultiLevelHierarchy" loCatId="hierarchy" qsTypeId="urn:microsoft.com/office/officeart/2005/8/quickstyle/simple1" qsCatId="simple" csTypeId="urn:microsoft.com/office/officeart/2005/8/colors/accent6_1" csCatId="accent6" phldr="1"/>
      <dgm:spPr/>
      <dgm:t>
        <a:bodyPr/>
        <a:lstStyle/>
        <a:p>
          <a:endParaRPr lang="en-US"/>
        </a:p>
      </dgm:t>
    </dgm:pt>
    <dgm:pt modelId="{EF6509D2-31CB-4CB2-8422-12DFD5AF464D}">
      <dgm:prSet phldrT="[Text]" phldr="0" custT="1"/>
      <dgm:spPr/>
      <dgm:t>
        <a:bodyPr vert="horz" lIns="91440" rIns="91440"/>
        <a:lstStyle/>
        <a:p>
          <a:r>
            <a:rPr lang="en-US" sz="2400" dirty="0">
              <a:latin typeface="Amasis MT Pro Black" panose="02040A04050005020304" pitchFamily="18" charset="0"/>
            </a:rPr>
            <a:t>Plant Protection Act Section 7721 (PPA 7721)</a:t>
          </a:r>
        </a:p>
        <a:p>
          <a:r>
            <a:rPr lang="en-US" sz="2000" dirty="0">
              <a:latin typeface="Amasis MT Pro Light" panose="02040304050005020304" pitchFamily="18" charset="0"/>
            </a:rPr>
            <a:t>Provides funding for projects that </a:t>
          </a:r>
          <a:r>
            <a:rPr lang="en-US" sz="2000" u="sng" dirty="0">
              <a:latin typeface="Amasis MT Pro Light" panose="02040304050005020304" pitchFamily="18" charset="0"/>
            </a:rPr>
            <a:t>enhance our ability to safeguard agriculture and facilitate safe agricultural trade</a:t>
          </a:r>
          <a:r>
            <a:rPr lang="en-US" sz="2000" dirty="0">
              <a:latin typeface="Amasis MT Pro Light" panose="02040304050005020304" pitchFamily="18" charset="0"/>
            </a:rPr>
            <a:t>.</a:t>
          </a:r>
        </a:p>
      </dgm:t>
      <dgm:extLst>
        <a:ext uri="{E40237B7-FDA0-4F09-8148-C483321AD2D9}">
          <dgm14:cNvPr xmlns:dgm14="http://schemas.microsoft.com/office/drawing/2010/diagram" id="0" name="" descr="Horizontal hierarchy showing the Plant Pest and Disease Management and Disaster Prevention Program and the National Clean Plant Network as offshoots of the Plant Protection Act Section 7721. A small 'no pest' icon and an icon with a hand with a plant growing out of it shown to the right of the PPDMDPP and NCPN, respectively."/>
        </a:ext>
      </dgm:extLst>
    </dgm:pt>
    <dgm:pt modelId="{1C8C8301-E077-4801-A029-A3D5DC9D8319}" type="parTrans" cxnId="{125D1A54-122A-4C78-A84F-AA3B1261671E}">
      <dgm:prSet/>
      <dgm:spPr/>
      <dgm:t>
        <a:bodyPr/>
        <a:lstStyle/>
        <a:p>
          <a:endParaRPr lang="en-US"/>
        </a:p>
      </dgm:t>
    </dgm:pt>
    <dgm:pt modelId="{841681BD-E1D9-464A-AEBF-D71406995E78}" type="sibTrans" cxnId="{125D1A54-122A-4C78-A84F-AA3B1261671E}">
      <dgm:prSet/>
      <dgm:spPr/>
      <dgm:t>
        <a:bodyPr/>
        <a:lstStyle/>
        <a:p>
          <a:endParaRPr lang="en-US"/>
        </a:p>
      </dgm:t>
    </dgm:pt>
    <dgm:pt modelId="{C4753266-E265-45F5-8703-A7CDF97B6AC9}">
      <dgm:prSet phldrT="[Text]" phldr="0" custT="1"/>
      <dgm:spPr>
        <a:ln>
          <a:solidFill>
            <a:schemeClr val="tx1">
              <a:lumMod val="50000"/>
              <a:lumOff val="50000"/>
            </a:schemeClr>
          </a:solidFill>
        </a:ln>
      </dgm:spPr>
      <dgm:t>
        <a:bodyPr lIns="91440" rIns="91440"/>
        <a:lstStyle/>
        <a:p>
          <a:r>
            <a:rPr lang="en-US" sz="2000" dirty="0">
              <a:latin typeface="Amasis MT Pro Black" panose="02040A04050005020304" pitchFamily="18" charset="0"/>
            </a:rPr>
            <a:t>Plant Pest and Disease Management and Disaster Prevention Program (PPDMDPP):</a:t>
          </a:r>
        </a:p>
        <a:p>
          <a:r>
            <a:rPr lang="en-US" sz="1800" dirty="0">
              <a:latin typeface="Amasis MT Pro Light" panose="02040304050005020304" pitchFamily="18" charset="0"/>
            </a:rPr>
            <a:t>focuses on critical needs to prevent, detect, and mitigate plant pests and diseases. </a:t>
          </a:r>
        </a:p>
      </dgm:t>
    </dgm:pt>
    <dgm:pt modelId="{19D921BF-28E9-4CEC-AD13-FCA553DBC6AA}" type="parTrans" cxnId="{24701C7A-08E2-449F-9E96-E24D4E0D5A00}">
      <dgm:prSet/>
      <dgm:spPr/>
      <dgm:t>
        <a:bodyPr/>
        <a:lstStyle/>
        <a:p>
          <a:endParaRPr lang="en-US"/>
        </a:p>
      </dgm:t>
    </dgm:pt>
    <dgm:pt modelId="{A0F1E4EA-6E32-4B73-8F90-9A2478337184}" type="sibTrans" cxnId="{24701C7A-08E2-449F-9E96-E24D4E0D5A00}">
      <dgm:prSet/>
      <dgm:spPr/>
      <dgm:t>
        <a:bodyPr/>
        <a:lstStyle/>
        <a:p>
          <a:endParaRPr lang="en-US"/>
        </a:p>
      </dgm:t>
    </dgm:pt>
    <dgm:pt modelId="{C21BAAAE-64A1-423D-B486-E55DF7719CD3}">
      <dgm:prSet phldrT="[Text]" phldr="0" custT="1"/>
      <dgm:spPr>
        <a:ln>
          <a:solidFill>
            <a:schemeClr val="tx1">
              <a:lumMod val="50000"/>
              <a:lumOff val="50000"/>
            </a:schemeClr>
          </a:solidFill>
        </a:ln>
      </dgm:spPr>
      <dgm:t>
        <a:bodyPr lIns="91440" rIns="91440"/>
        <a:lstStyle/>
        <a:p>
          <a:r>
            <a:rPr lang="en-US" sz="2000" dirty="0">
              <a:latin typeface="Amasis MT Pro Black" panose="02040A04050005020304" pitchFamily="18" charset="0"/>
            </a:rPr>
            <a:t>National Clean Plant Network (NCPN):</a:t>
          </a:r>
        </a:p>
        <a:p>
          <a:r>
            <a:rPr lang="en-US" sz="1700" dirty="0">
              <a:latin typeface="Amasis MT Pro Light" panose="02040304050005020304" pitchFamily="18" charset="0"/>
            </a:rPr>
            <a:t>conducts diagnostic and pathogen elimination services and establishes foundation collections to provide pathogen-tested, clean plant materials to nurseries, growers, and to state certification programs.</a:t>
          </a:r>
        </a:p>
      </dgm:t>
    </dgm:pt>
    <dgm:pt modelId="{29DCE940-0F4E-4AFB-A6CC-A0955ADC4ACA}" type="parTrans" cxnId="{4CFEDCCD-296F-47FA-8BA0-5D06210D58B0}">
      <dgm:prSet/>
      <dgm:spPr/>
      <dgm:t>
        <a:bodyPr/>
        <a:lstStyle/>
        <a:p>
          <a:endParaRPr lang="en-US"/>
        </a:p>
      </dgm:t>
    </dgm:pt>
    <dgm:pt modelId="{C80C06E3-9914-4149-8CFF-4D812313ACBC}" type="sibTrans" cxnId="{4CFEDCCD-296F-47FA-8BA0-5D06210D58B0}">
      <dgm:prSet/>
      <dgm:spPr/>
      <dgm:t>
        <a:bodyPr/>
        <a:lstStyle/>
        <a:p>
          <a:endParaRPr lang="en-US"/>
        </a:p>
      </dgm:t>
    </dgm:pt>
    <dgm:pt modelId="{7D8D0A53-79FB-4C5F-B688-DA3D6D37DF60}" type="pres">
      <dgm:prSet presAssocID="{8033E808-62E7-45C1-8258-62B175C56F2A}" presName="Name0" presStyleCnt="0">
        <dgm:presLayoutVars>
          <dgm:chPref val="1"/>
          <dgm:dir/>
          <dgm:animOne val="branch"/>
          <dgm:animLvl val="lvl"/>
          <dgm:resizeHandles val="exact"/>
        </dgm:presLayoutVars>
      </dgm:prSet>
      <dgm:spPr/>
    </dgm:pt>
    <dgm:pt modelId="{3A850568-B2A6-4800-AD6D-327CB19C0BA8}" type="pres">
      <dgm:prSet presAssocID="{EF6509D2-31CB-4CB2-8422-12DFD5AF464D}" presName="root1" presStyleCnt="0"/>
      <dgm:spPr/>
    </dgm:pt>
    <dgm:pt modelId="{1BBBECA0-9112-4AF5-A60A-85CD973E5884}" type="pres">
      <dgm:prSet presAssocID="{EF6509D2-31CB-4CB2-8422-12DFD5AF464D}" presName="LevelOneTextNode" presStyleLbl="node0" presStyleIdx="0" presStyleCnt="1" custAng="5400000" custScaleX="421224" custScaleY="83215">
        <dgm:presLayoutVars>
          <dgm:chPref val="3"/>
        </dgm:presLayoutVars>
      </dgm:prSet>
      <dgm:spPr/>
    </dgm:pt>
    <dgm:pt modelId="{45BDD9FD-F20B-48B5-8046-2340B7CA98D2}" type="pres">
      <dgm:prSet presAssocID="{EF6509D2-31CB-4CB2-8422-12DFD5AF464D}" presName="level2hierChild" presStyleCnt="0"/>
      <dgm:spPr/>
    </dgm:pt>
    <dgm:pt modelId="{73918F51-DEC5-452D-AE8B-96BDDE8E6E1A}" type="pres">
      <dgm:prSet presAssocID="{19D921BF-28E9-4CEC-AD13-FCA553DBC6AA}" presName="conn2-1" presStyleLbl="parChTrans1D2" presStyleIdx="0" presStyleCnt="2"/>
      <dgm:spPr/>
    </dgm:pt>
    <dgm:pt modelId="{C1AA4584-02F3-43C1-B1F4-6252209518E7}" type="pres">
      <dgm:prSet presAssocID="{19D921BF-28E9-4CEC-AD13-FCA553DBC6AA}" presName="connTx" presStyleLbl="parChTrans1D2" presStyleIdx="0" presStyleCnt="2"/>
      <dgm:spPr/>
    </dgm:pt>
    <dgm:pt modelId="{59335904-D7B1-40AD-80CA-2467C713B5E9}" type="pres">
      <dgm:prSet presAssocID="{C4753266-E265-45F5-8703-A7CDF97B6AC9}" presName="root2" presStyleCnt="0"/>
      <dgm:spPr/>
    </dgm:pt>
    <dgm:pt modelId="{ECB5349A-1D82-488D-A017-958A016F789F}" type="pres">
      <dgm:prSet presAssocID="{C4753266-E265-45F5-8703-A7CDF97B6AC9}" presName="LevelTwoTextNode" presStyleLbl="node2" presStyleIdx="0" presStyleCnt="2" custScaleY="234717">
        <dgm:presLayoutVars>
          <dgm:chPref val="3"/>
        </dgm:presLayoutVars>
      </dgm:prSet>
      <dgm:spPr/>
    </dgm:pt>
    <dgm:pt modelId="{CC6B6DDC-6852-47BD-9DFC-DAF5653F7F32}" type="pres">
      <dgm:prSet presAssocID="{C4753266-E265-45F5-8703-A7CDF97B6AC9}" presName="level3hierChild" presStyleCnt="0"/>
      <dgm:spPr/>
    </dgm:pt>
    <dgm:pt modelId="{BCA12020-F72B-41AC-8561-ED96B2936A03}" type="pres">
      <dgm:prSet presAssocID="{29DCE940-0F4E-4AFB-A6CC-A0955ADC4ACA}" presName="conn2-1" presStyleLbl="parChTrans1D2" presStyleIdx="1" presStyleCnt="2"/>
      <dgm:spPr/>
    </dgm:pt>
    <dgm:pt modelId="{D81EDB96-D211-4E4E-9075-C22F0707F9B9}" type="pres">
      <dgm:prSet presAssocID="{29DCE940-0F4E-4AFB-A6CC-A0955ADC4ACA}" presName="connTx" presStyleLbl="parChTrans1D2" presStyleIdx="1" presStyleCnt="2"/>
      <dgm:spPr/>
    </dgm:pt>
    <dgm:pt modelId="{C1E1FF2B-15AF-4C0D-88D6-C91678BB5A1E}" type="pres">
      <dgm:prSet presAssocID="{C21BAAAE-64A1-423D-B486-E55DF7719CD3}" presName="root2" presStyleCnt="0"/>
      <dgm:spPr/>
    </dgm:pt>
    <dgm:pt modelId="{5A59A89C-90B2-494A-8CE0-37250294FA3C}" type="pres">
      <dgm:prSet presAssocID="{C21BAAAE-64A1-423D-B486-E55DF7719CD3}" presName="LevelTwoTextNode" presStyleLbl="node2" presStyleIdx="1" presStyleCnt="2" custScaleY="234717">
        <dgm:presLayoutVars>
          <dgm:chPref val="3"/>
        </dgm:presLayoutVars>
      </dgm:prSet>
      <dgm:spPr/>
    </dgm:pt>
    <dgm:pt modelId="{F13674DF-D1A0-4716-9F9E-D8726F010758}" type="pres">
      <dgm:prSet presAssocID="{C21BAAAE-64A1-423D-B486-E55DF7719CD3}" presName="level3hierChild" presStyleCnt="0"/>
      <dgm:spPr/>
    </dgm:pt>
  </dgm:ptLst>
  <dgm:cxnLst>
    <dgm:cxn modelId="{DFB9E95F-F532-4E48-8DC5-238EA6403B9C}" type="presOf" srcId="{C21BAAAE-64A1-423D-B486-E55DF7719CD3}" destId="{5A59A89C-90B2-494A-8CE0-37250294FA3C}" srcOrd="0" destOrd="0" presId="urn:microsoft.com/office/officeart/2008/layout/HorizontalMultiLevelHierarchy"/>
    <dgm:cxn modelId="{125D1A54-122A-4C78-A84F-AA3B1261671E}" srcId="{8033E808-62E7-45C1-8258-62B175C56F2A}" destId="{EF6509D2-31CB-4CB2-8422-12DFD5AF464D}" srcOrd="0" destOrd="0" parTransId="{1C8C8301-E077-4801-A029-A3D5DC9D8319}" sibTransId="{841681BD-E1D9-464A-AEBF-D71406995E78}"/>
    <dgm:cxn modelId="{A6A45056-7C62-4B42-A589-335149C699BB}" type="presOf" srcId="{29DCE940-0F4E-4AFB-A6CC-A0955ADC4ACA}" destId="{BCA12020-F72B-41AC-8561-ED96B2936A03}" srcOrd="0" destOrd="0" presId="urn:microsoft.com/office/officeart/2008/layout/HorizontalMultiLevelHierarchy"/>
    <dgm:cxn modelId="{24701C7A-08E2-449F-9E96-E24D4E0D5A00}" srcId="{EF6509D2-31CB-4CB2-8422-12DFD5AF464D}" destId="{C4753266-E265-45F5-8703-A7CDF97B6AC9}" srcOrd="0" destOrd="0" parTransId="{19D921BF-28E9-4CEC-AD13-FCA553DBC6AA}" sibTransId="{A0F1E4EA-6E32-4B73-8F90-9A2478337184}"/>
    <dgm:cxn modelId="{45E5627A-81D2-4787-9512-890842471363}" type="presOf" srcId="{29DCE940-0F4E-4AFB-A6CC-A0955ADC4ACA}" destId="{D81EDB96-D211-4E4E-9075-C22F0707F9B9}" srcOrd="1" destOrd="0" presId="urn:microsoft.com/office/officeart/2008/layout/HorizontalMultiLevelHierarchy"/>
    <dgm:cxn modelId="{BCAEAE8A-CE82-4AAA-BA5D-8D1250F2C3C5}" type="presOf" srcId="{19D921BF-28E9-4CEC-AD13-FCA553DBC6AA}" destId="{C1AA4584-02F3-43C1-B1F4-6252209518E7}" srcOrd="1" destOrd="0" presId="urn:microsoft.com/office/officeart/2008/layout/HorizontalMultiLevelHierarchy"/>
    <dgm:cxn modelId="{40BC269F-EAAC-4F35-B38A-D62014E740B3}" type="presOf" srcId="{C4753266-E265-45F5-8703-A7CDF97B6AC9}" destId="{ECB5349A-1D82-488D-A017-958A016F789F}" srcOrd="0" destOrd="0" presId="urn:microsoft.com/office/officeart/2008/layout/HorizontalMultiLevelHierarchy"/>
    <dgm:cxn modelId="{4CFEDCCD-296F-47FA-8BA0-5D06210D58B0}" srcId="{EF6509D2-31CB-4CB2-8422-12DFD5AF464D}" destId="{C21BAAAE-64A1-423D-B486-E55DF7719CD3}" srcOrd="1" destOrd="0" parTransId="{29DCE940-0F4E-4AFB-A6CC-A0955ADC4ACA}" sibTransId="{C80C06E3-9914-4149-8CFF-4D812313ACBC}"/>
    <dgm:cxn modelId="{F5B4CAE8-2F68-4A24-8A2D-A29FA820922A}" type="presOf" srcId="{EF6509D2-31CB-4CB2-8422-12DFD5AF464D}" destId="{1BBBECA0-9112-4AF5-A60A-85CD973E5884}" srcOrd="0" destOrd="0" presId="urn:microsoft.com/office/officeart/2008/layout/HorizontalMultiLevelHierarchy"/>
    <dgm:cxn modelId="{9D7083ED-9B85-456A-8289-AD904230C3CE}" type="presOf" srcId="{19D921BF-28E9-4CEC-AD13-FCA553DBC6AA}" destId="{73918F51-DEC5-452D-AE8B-96BDDE8E6E1A}" srcOrd="0" destOrd="0" presId="urn:microsoft.com/office/officeart/2008/layout/HorizontalMultiLevelHierarchy"/>
    <dgm:cxn modelId="{1D8855F4-ABD4-4DD2-B7C5-DBEDA3E72041}" type="presOf" srcId="{8033E808-62E7-45C1-8258-62B175C56F2A}" destId="{7D8D0A53-79FB-4C5F-B688-DA3D6D37DF60}" srcOrd="0" destOrd="0" presId="urn:microsoft.com/office/officeart/2008/layout/HorizontalMultiLevelHierarchy"/>
    <dgm:cxn modelId="{A9F8A48D-1D8F-4D00-8EC1-EE85C610A9CC}" type="presParOf" srcId="{7D8D0A53-79FB-4C5F-B688-DA3D6D37DF60}" destId="{3A850568-B2A6-4800-AD6D-327CB19C0BA8}" srcOrd="0" destOrd="0" presId="urn:microsoft.com/office/officeart/2008/layout/HorizontalMultiLevelHierarchy"/>
    <dgm:cxn modelId="{B81F8E9A-3E7F-44D2-BD50-722ED7DF4F65}" type="presParOf" srcId="{3A850568-B2A6-4800-AD6D-327CB19C0BA8}" destId="{1BBBECA0-9112-4AF5-A60A-85CD973E5884}" srcOrd="0" destOrd="0" presId="urn:microsoft.com/office/officeart/2008/layout/HorizontalMultiLevelHierarchy"/>
    <dgm:cxn modelId="{39B4819F-58BB-4460-B6AA-47AD8FC8F4E3}" type="presParOf" srcId="{3A850568-B2A6-4800-AD6D-327CB19C0BA8}" destId="{45BDD9FD-F20B-48B5-8046-2340B7CA98D2}" srcOrd="1" destOrd="0" presId="urn:microsoft.com/office/officeart/2008/layout/HorizontalMultiLevelHierarchy"/>
    <dgm:cxn modelId="{73449C53-3CFC-4548-B754-60D6E557C472}" type="presParOf" srcId="{45BDD9FD-F20B-48B5-8046-2340B7CA98D2}" destId="{73918F51-DEC5-452D-AE8B-96BDDE8E6E1A}" srcOrd="0" destOrd="0" presId="urn:microsoft.com/office/officeart/2008/layout/HorizontalMultiLevelHierarchy"/>
    <dgm:cxn modelId="{9C1F7B80-1B77-44D3-88D5-DF476489D53C}" type="presParOf" srcId="{73918F51-DEC5-452D-AE8B-96BDDE8E6E1A}" destId="{C1AA4584-02F3-43C1-B1F4-6252209518E7}" srcOrd="0" destOrd="0" presId="urn:microsoft.com/office/officeart/2008/layout/HorizontalMultiLevelHierarchy"/>
    <dgm:cxn modelId="{02D04439-FFB8-483F-A4F7-0887F446C78F}" type="presParOf" srcId="{45BDD9FD-F20B-48B5-8046-2340B7CA98D2}" destId="{59335904-D7B1-40AD-80CA-2467C713B5E9}" srcOrd="1" destOrd="0" presId="urn:microsoft.com/office/officeart/2008/layout/HorizontalMultiLevelHierarchy"/>
    <dgm:cxn modelId="{8F7DB41F-5EC5-463B-AF4B-551873EF732A}" type="presParOf" srcId="{59335904-D7B1-40AD-80CA-2467C713B5E9}" destId="{ECB5349A-1D82-488D-A017-958A016F789F}" srcOrd="0" destOrd="0" presId="urn:microsoft.com/office/officeart/2008/layout/HorizontalMultiLevelHierarchy"/>
    <dgm:cxn modelId="{BC4CC857-AF8B-4BA7-AB44-729CB2766ABB}" type="presParOf" srcId="{59335904-D7B1-40AD-80CA-2467C713B5E9}" destId="{CC6B6DDC-6852-47BD-9DFC-DAF5653F7F32}" srcOrd="1" destOrd="0" presId="urn:microsoft.com/office/officeart/2008/layout/HorizontalMultiLevelHierarchy"/>
    <dgm:cxn modelId="{F811A662-44DC-4212-9F57-DEBED80B350E}" type="presParOf" srcId="{45BDD9FD-F20B-48B5-8046-2340B7CA98D2}" destId="{BCA12020-F72B-41AC-8561-ED96B2936A03}" srcOrd="2" destOrd="0" presId="urn:microsoft.com/office/officeart/2008/layout/HorizontalMultiLevelHierarchy"/>
    <dgm:cxn modelId="{7917E246-868B-451F-AEC9-46EE78486208}" type="presParOf" srcId="{BCA12020-F72B-41AC-8561-ED96B2936A03}" destId="{D81EDB96-D211-4E4E-9075-C22F0707F9B9}" srcOrd="0" destOrd="0" presId="urn:microsoft.com/office/officeart/2008/layout/HorizontalMultiLevelHierarchy"/>
    <dgm:cxn modelId="{8C338029-E36B-4ADE-975B-C2D16A582990}" type="presParOf" srcId="{45BDD9FD-F20B-48B5-8046-2340B7CA98D2}" destId="{C1E1FF2B-15AF-4C0D-88D6-C91678BB5A1E}" srcOrd="3" destOrd="0" presId="urn:microsoft.com/office/officeart/2008/layout/HorizontalMultiLevelHierarchy"/>
    <dgm:cxn modelId="{5125AEB8-8B1A-4EB9-9F24-BF84D1CD741C}" type="presParOf" srcId="{C1E1FF2B-15AF-4C0D-88D6-C91678BB5A1E}" destId="{5A59A89C-90B2-494A-8CE0-37250294FA3C}" srcOrd="0" destOrd="0" presId="urn:microsoft.com/office/officeart/2008/layout/HorizontalMultiLevelHierarchy"/>
    <dgm:cxn modelId="{539475E4-F87B-459F-AF1D-F75FD76E4FA6}" type="presParOf" srcId="{C1E1FF2B-15AF-4C0D-88D6-C91678BB5A1E}" destId="{F13674DF-D1A0-4716-9F9E-D8726F010758}" srcOrd="1" destOrd="0" presId="urn:microsoft.com/office/officeart/2008/layout/HorizontalMultiLevelHierarchy"/>
  </dgm:cxnLst>
  <dgm:bg>
    <a:noFill/>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F4B788E-360A-447E-B9C4-96A63FB0AC25}" type="doc">
      <dgm:prSet loTypeId="urn:microsoft.com/office/officeart/2009/3/layout/CircleRelationship" loCatId="relationship" qsTypeId="urn:microsoft.com/office/officeart/2005/8/quickstyle/simple1" qsCatId="simple" csTypeId="urn:microsoft.com/office/officeart/2005/8/colors/accent1_2" csCatId="accent1" phldr="1"/>
      <dgm:spPr/>
    </dgm:pt>
    <dgm:pt modelId="{07244BA6-57BB-49AC-9B94-4E41CE66AA8E}">
      <dgm:prSet phldrT="[Text]"/>
      <dgm:spPr/>
      <dgm:t>
        <a:bodyPr/>
        <a:lstStyle/>
        <a:p>
          <a:r>
            <a:rPr lang="en-US"/>
            <a:t>Developing Suggestions</a:t>
          </a:r>
        </a:p>
      </dgm:t>
    </dgm:pt>
    <dgm:pt modelId="{D5F1BA4D-56DC-4D07-A04E-DFCF20CB5C1A}" type="parTrans" cxnId="{CE796883-F7E6-4568-9264-581BA424E8DD}">
      <dgm:prSet/>
      <dgm:spPr/>
      <dgm:t>
        <a:bodyPr/>
        <a:lstStyle/>
        <a:p>
          <a:endParaRPr lang="en-US"/>
        </a:p>
      </dgm:t>
    </dgm:pt>
    <dgm:pt modelId="{0875D1C1-EF66-4E10-97C6-2512315F7654}" type="sibTrans" cxnId="{CE796883-F7E6-4568-9264-581BA424E8DD}">
      <dgm:prSet/>
      <dgm:spPr/>
      <dgm:t>
        <a:bodyPr/>
        <a:lstStyle/>
        <a:p>
          <a:endParaRPr lang="en-US"/>
        </a:p>
      </dgm:t>
    </dgm:pt>
    <dgm:pt modelId="{E05F9F15-575F-4084-8B72-CBD185913263}">
      <dgm:prSet phldrT="[Text]" phldr="1"/>
      <dgm:spPr/>
      <dgm:t>
        <a:bodyPr/>
        <a:lstStyle/>
        <a:p>
          <a:endParaRPr lang="en-US"/>
        </a:p>
      </dgm:t>
    </dgm:pt>
    <dgm:pt modelId="{92F6EC2E-8276-48D1-9BAE-7F2FBF55EFDA}" type="parTrans" cxnId="{051FA5E6-BC82-4EDD-8C2A-5C7873AA1126}">
      <dgm:prSet/>
      <dgm:spPr/>
      <dgm:t>
        <a:bodyPr/>
        <a:lstStyle/>
        <a:p>
          <a:endParaRPr lang="en-US"/>
        </a:p>
      </dgm:t>
    </dgm:pt>
    <dgm:pt modelId="{3126D9A4-21F0-4923-B846-B2C410285F67}" type="sibTrans" cxnId="{051FA5E6-BC82-4EDD-8C2A-5C7873AA1126}">
      <dgm:prSet/>
      <dgm:spPr/>
      <dgm:t>
        <a:bodyPr/>
        <a:lstStyle/>
        <a:p>
          <a:endParaRPr lang="en-US"/>
        </a:p>
      </dgm:t>
    </dgm:pt>
    <dgm:pt modelId="{52595475-DEE6-41D2-9DE9-262064D14736}">
      <dgm:prSet/>
      <dgm:spPr/>
      <dgm:t>
        <a:bodyPr/>
        <a:lstStyle/>
        <a:p>
          <a:endParaRPr lang="en-US"/>
        </a:p>
      </dgm:t>
    </dgm:pt>
    <dgm:pt modelId="{778F6BE3-59BB-4A5A-8D93-A1C48EA911DA}" type="parTrans" cxnId="{62409EB5-EC79-4E0D-8CCB-75EB10A757C9}">
      <dgm:prSet/>
      <dgm:spPr/>
      <dgm:t>
        <a:bodyPr/>
        <a:lstStyle/>
        <a:p>
          <a:endParaRPr lang="en-US"/>
        </a:p>
      </dgm:t>
    </dgm:pt>
    <dgm:pt modelId="{82A051B9-5052-462C-8C98-2128210E4FD6}" type="sibTrans" cxnId="{62409EB5-EC79-4E0D-8CCB-75EB10A757C9}">
      <dgm:prSet/>
      <dgm:spPr/>
      <dgm:t>
        <a:bodyPr/>
        <a:lstStyle/>
        <a:p>
          <a:endParaRPr lang="en-US"/>
        </a:p>
      </dgm:t>
    </dgm:pt>
    <dgm:pt modelId="{F650DBB8-46A1-41B4-B975-F39709B2634A}">
      <dgm:prSet/>
      <dgm:spPr/>
      <dgm:t>
        <a:bodyPr/>
        <a:lstStyle/>
        <a:p>
          <a:endParaRPr lang="en-US"/>
        </a:p>
      </dgm:t>
    </dgm:pt>
    <dgm:pt modelId="{0046E5D2-7553-4C5C-80B3-621FD4B4BE21}" type="parTrans" cxnId="{953449A5-FD80-440F-98C4-6FC25E5D0FB0}">
      <dgm:prSet/>
      <dgm:spPr/>
      <dgm:t>
        <a:bodyPr/>
        <a:lstStyle/>
        <a:p>
          <a:endParaRPr lang="en-US"/>
        </a:p>
      </dgm:t>
    </dgm:pt>
    <dgm:pt modelId="{005FCF8E-6134-44CC-ADA3-29D8F2C5CD54}" type="sibTrans" cxnId="{953449A5-FD80-440F-98C4-6FC25E5D0FB0}">
      <dgm:prSet/>
      <dgm:spPr/>
      <dgm:t>
        <a:bodyPr/>
        <a:lstStyle/>
        <a:p>
          <a:endParaRPr lang="en-US"/>
        </a:p>
      </dgm:t>
    </dgm:pt>
    <dgm:pt modelId="{1A0EF0E9-83BB-44AB-BBFB-2AF256837F35}">
      <dgm:prSet/>
      <dgm:spPr/>
      <dgm:t>
        <a:bodyPr/>
        <a:lstStyle/>
        <a:p>
          <a:endParaRPr lang="en-US"/>
        </a:p>
      </dgm:t>
    </dgm:pt>
    <dgm:pt modelId="{B1CB5309-B861-4BA8-AE25-11ED4637154A}" type="parTrans" cxnId="{2F73432E-6848-4F27-BE4F-D04BB3B8ACFD}">
      <dgm:prSet/>
      <dgm:spPr/>
      <dgm:t>
        <a:bodyPr/>
        <a:lstStyle/>
        <a:p>
          <a:endParaRPr lang="en-US"/>
        </a:p>
      </dgm:t>
    </dgm:pt>
    <dgm:pt modelId="{09B97D00-2F2D-40FC-8E6C-9690FCBB94E2}" type="sibTrans" cxnId="{2F73432E-6848-4F27-BE4F-D04BB3B8ACFD}">
      <dgm:prSet/>
      <dgm:spPr/>
      <dgm:t>
        <a:bodyPr/>
        <a:lstStyle/>
        <a:p>
          <a:endParaRPr lang="en-US"/>
        </a:p>
      </dgm:t>
    </dgm:pt>
    <dgm:pt modelId="{CDE31BF5-E87A-4728-A7E4-B0C12D7997F2}">
      <dgm:prSet/>
      <dgm:spPr/>
      <dgm:t>
        <a:bodyPr/>
        <a:lstStyle/>
        <a:p>
          <a:endParaRPr lang="en-US"/>
        </a:p>
      </dgm:t>
    </dgm:pt>
    <dgm:pt modelId="{3AEBA2B7-A1CD-406D-8ED1-FCC2D85B48B7}" type="parTrans" cxnId="{6C56EFC7-9D61-4884-97C7-58C6957E7A54}">
      <dgm:prSet/>
      <dgm:spPr/>
      <dgm:t>
        <a:bodyPr/>
        <a:lstStyle/>
        <a:p>
          <a:endParaRPr lang="en-US"/>
        </a:p>
      </dgm:t>
    </dgm:pt>
    <dgm:pt modelId="{A210FE92-E6F1-43B5-A9A1-DB8FE54844F2}" type="sibTrans" cxnId="{6C56EFC7-9D61-4884-97C7-58C6957E7A54}">
      <dgm:prSet/>
      <dgm:spPr/>
      <dgm:t>
        <a:bodyPr/>
        <a:lstStyle/>
        <a:p>
          <a:endParaRPr lang="en-US"/>
        </a:p>
      </dgm:t>
    </dgm:pt>
    <dgm:pt modelId="{0B0F008E-50CF-41DD-A422-499A45EF125D}" type="pres">
      <dgm:prSet presAssocID="{5F4B788E-360A-447E-B9C4-96A63FB0AC25}" presName="Name0" presStyleCnt="0">
        <dgm:presLayoutVars>
          <dgm:chMax val="1"/>
          <dgm:chPref val="1"/>
        </dgm:presLayoutVars>
      </dgm:prSet>
      <dgm:spPr/>
    </dgm:pt>
    <dgm:pt modelId="{87BC3F46-49E8-45E7-BAC5-484C22C2FE6A}" type="pres">
      <dgm:prSet presAssocID="{07244BA6-57BB-49AC-9B94-4E41CE66AA8E}" presName="Parent" presStyleLbl="node0" presStyleIdx="0" presStyleCnt="1">
        <dgm:presLayoutVars>
          <dgm:chMax val="5"/>
          <dgm:chPref val="5"/>
        </dgm:presLayoutVars>
      </dgm:prSet>
      <dgm:spPr/>
    </dgm:pt>
    <dgm:pt modelId="{D5B0FF43-9E78-4E23-BBD7-08BEC04F73B7}" type="pres">
      <dgm:prSet presAssocID="{07244BA6-57BB-49AC-9B94-4E41CE66AA8E}" presName="Accent1" presStyleLbl="node1" presStyleIdx="0" presStyleCnt="6"/>
      <dgm:spPr/>
    </dgm:pt>
    <dgm:pt modelId="{92EA9A89-2447-4A70-8A66-BA1BFEEB25C3}" type="pres">
      <dgm:prSet presAssocID="{07244BA6-57BB-49AC-9B94-4E41CE66AA8E}" presName="Accent2" presStyleLbl="node1" presStyleIdx="1" presStyleCnt="6"/>
      <dgm:spPr/>
    </dgm:pt>
    <dgm:pt modelId="{2BBD8312-3C74-4995-95DC-157DAA24B963}" type="pres">
      <dgm:prSet presAssocID="{07244BA6-57BB-49AC-9B94-4E41CE66AA8E}" presName="Accent3" presStyleLbl="node1" presStyleIdx="2" presStyleCnt="6"/>
      <dgm:spPr/>
    </dgm:pt>
    <dgm:pt modelId="{7552055A-8A4C-4251-A9CF-48B3EDFA727C}" type="pres">
      <dgm:prSet presAssocID="{07244BA6-57BB-49AC-9B94-4E41CE66AA8E}" presName="Accent4" presStyleLbl="node1" presStyleIdx="3" presStyleCnt="6"/>
      <dgm:spPr/>
    </dgm:pt>
    <dgm:pt modelId="{61990091-0110-4E70-8519-11A1BC39EA95}" type="pres">
      <dgm:prSet presAssocID="{07244BA6-57BB-49AC-9B94-4E41CE66AA8E}" presName="Accent5" presStyleLbl="node1" presStyleIdx="4" presStyleCnt="6"/>
      <dgm:spPr/>
    </dgm:pt>
    <dgm:pt modelId="{09B97BD2-4AB5-4F4F-9AC6-FFDB344B88AB}" type="pres">
      <dgm:prSet presAssocID="{07244BA6-57BB-49AC-9B94-4E41CE66AA8E}" presName="Accent6" presStyleLbl="node1" presStyleIdx="5" presStyleCnt="6"/>
      <dgm:spPr/>
    </dgm:pt>
  </dgm:ptLst>
  <dgm:cxnLst>
    <dgm:cxn modelId="{44A96525-3B23-4C7F-BF94-C17645C8E23C}" type="presOf" srcId="{07244BA6-57BB-49AC-9B94-4E41CE66AA8E}" destId="{87BC3F46-49E8-45E7-BAC5-484C22C2FE6A}" srcOrd="0" destOrd="0" presId="urn:microsoft.com/office/officeart/2009/3/layout/CircleRelationship"/>
    <dgm:cxn modelId="{2F73432E-6848-4F27-BE4F-D04BB3B8ACFD}" srcId="{5F4B788E-360A-447E-B9C4-96A63FB0AC25}" destId="{1A0EF0E9-83BB-44AB-BBFB-2AF256837F35}" srcOrd="3" destOrd="0" parTransId="{B1CB5309-B861-4BA8-AE25-11ED4637154A}" sibTransId="{09B97D00-2F2D-40FC-8E6C-9690FCBB94E2}"/>
    <dgm:cxn modelId="{CE796883-F7E6-4568-9264-581BA424E8DD}" srcId="{5F4B788E-360A-447E-B9C4-96A63FB0AC25}" destId="{07244BA6-57BB-49AC-9B94-4E41CE66AA8E}" srcOrd="0" destOrd="0" parTransId="{D5F1BA4D-56DC-4D07-A04E-DFCF20CB5C1A}" sibTransId="{0875D1C1-EF66-4E10-97C6-2512315F7654}"/>
    <dgm:cxn modelId="{953449A5-FD80-440F-98C4-6FC25E5D0FB0}" srcId="{5F4B788E-360A-447E-B9C4-96A63FB0AC25}" destId="{F650DBB8-46A1-41B4-B975-F39709B2634A}" srcOrd="2" destOrd="0" parTransId="{0046E5D2-7553-4C5C-80B3-621FD4B4BE21}" sibTransId="{005FCF8E-6134-44CC-ADA3-29D8F2C5CD54}"/>
    <dgm:cxn modelId="{62409EB5-EC79-4E0D-8CCB-75EB10A757C9}" srcId="{5F4B788E-360A-447E-B9C4-96A63FB0AC25}" destId="{52595475-DEE6-41D2-9DE9-262064D14736}" srcOrd="1" destOrd="0" parTransId="{778F6BE3-59BB-4A5A-8D93-A1C48EA911DA}" sibTransId="{82A051B9-5052-462C-8C98-2128210E4FD6}"/>
    <dgm:cxn modelId="{6C56EFC7-9D61-4884-97C7-58C6957E7A54}" srcId="{5F4B788E-360A-447E-B9C4-96A63FB0AC25}" destId="{CDE31BF5-E87A-4728-A7E4-B0C12D7997F2}" srcOrd="4" destOrd="0" parTransId="{3AEBA2B7-A1CD-406D-8ED1-FCC2D85B48B7}" sibTransId="{A210FE92-E6F1-43B5-A9A1-DB8FE54844F2}"/>
    <dgm:cxn modelId="{952C5CD7-DAA6-4AA2-B308-1C9FCC973048}" type="presOf" srcId="{5F4B788E-360A-447E-B9C4-96A63FB0AC25}" destId="{0B0F008E-50CF-41DD-A422-499A45EF125D}" srcOrd="0" destOrd="0" presId="urn:microsoft.com/office/officeart/2009/3/layout/CircleRelationship"/>
    <dgm:cxn modelId="{051FA5E6-BC82-4EDD-8C2A-5C7873AA1126}" srcId="{5F4B788E-360A-447E-B9C4-96A63FB0AC25}" destId="{E05F9F15-575F-4084-8B72-CBD185913263}" srcOrd="5" destOrd="0" parTransId="{92F6EC2E-8276-48D1-9BAE-7F2FBF55EFDA}" sibTransId="{3126D9A4-21F0-4923-B846-B2C410285F67}"/>
    <dgm:cxn modelId="{36C345C1-1EE0-4047-8A4E-AA3DBBFC33B4}" type="presParOf" srcId="{0B0F008E-50CF-41DD-A422-499A45EF125D}" destId="{87BC3F46-49E8-45E7-BAC5-484C22C2FE6A}" srcOrd="0" destOrd="0" presId="urn:microsoft.com/office/officeart/2009/3/layout/CircleRelationship"/>
    <dgm:cxn modelId="{1CFCBB2A-DE8E-41A8-B973-0C31B9EF63DC}" type="presParOf" srcId="{0B0F008E-50CF-41DD-A422-499A45EF125D}" destId="{D5B0FF43-9E78-4E23-BBD7-08BEC04F73B7}" srcOrd="1" destOrd="0" presId="urn:microsoft.com/office/officeart/2009/3/layout/CircleRelationship"/>
    <dgm:cxn modelId="{FC743839-84E5-4B4A-B80A-0243C434910D}" type="presParOf" srcId="{0B0F008E-50CF-41DD-A422-499A45EF125D}" destId="{92EA9A89-2447-4A70-8A66-BA1BFEEB25C3}" srcOrd="2" destOrd="0" presId="urn:microsoft.com/office/officeart/2009/3/layout/CircleRelationship"/>
    <dgm:cxn modelId="{378BA3F6-D251-4968-AA66-4C188E8C0384}" type="presParOf" srcId="{0B0F008E-50CF-41DD-A422-499A45EF125D}" destId="{2BBD8312-3C74-4995-95DC-157DAA24B963}" srcOrd="3" destOrd="0" presId="urn:microsoft.com/office/officeart/2009/3/layout/CircleRelationship"/>
    <dgm:cxn modelId="{FB5F1030-1ACE-4996-89D6-E07D0A546B54}" type="presParOf" srcId="{0B0F008E-50CF-41DD-A422-499A45EF125D}" destId="{7552055A-8A4C-4251-A9CF-48B3EDFA727C}" srcOrd="4" destOrd="0" presId="urn:microsoft.com/office/officeart/2009/3/layout/CircleRelationship"/>
    <dgm:cxn modelId="{2B6365EA-38EB-4D9E-BE0F-F1C69DC1866A}" type="presParOf" srcId="{0B0F008E-50CF-41DD-A422-499A45EF125D}" destId="{61990091-0110-4E70-8519-11A1BC39EA95}" srcOrd="5" destOrd="0" presId="urn:microsoft.com/office/officeart/2009/3/layout/CircleRelationship"/>
    <dgm:cxn modelId="{862D98F2-E8A8-4645-A6B6-3FD9B0A2A74C}" type="presParOf" srcId="{0B0F008E-50CF-41DD-A422-499A45EF125D}" destId="{09B97BD2-4AB5-4F4F-9AC6-FFDB344B88AB}" srcOrd="6" destOrd="0" presId="urn:microsoft.com/office/officeart/2009/3/layout/CircleRelationship"/>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EF317D6-A691-4389-993F-6EF934A51805}" type="doc">
      <dgm:prSet loTypeId="urn:microsoft.com/office/officeart/2005/8/layout/radial6" loCatId="relationship" qsTypeId="urn:microsoft.com/office/officeart/2005/8/quickstyle/simple2" qsCatId="simple" csTypeId="urn:microsoft.com/office/officeart/2005/8/colors/accent1_1" csCatId="accent1" phldr="1"/>
      <dgm:spPr/>
      <dgm:t>
        <a:bodyPr/>
        <a:lstStyle/>
        <a:p>
          <a:endParaRPr lang="en-US"/>
        </a:p>
      </dgm:t>
    </dgm:pt>
    <dgm:pt modelId="{3475FAE4-A367-4F0F-B398-DF695678F520}">
      <dgm:prSet phldrT="[Text]" phldr="0"/>
      <dgm:spPr/>
      <dgm:t>
        <a:bodyPr/>
        <a:lstStyle/>
        <a:p>
          <a:r>
            <a:rPr lang="en-US" dirty="0">
              <a:latin typeface="Amasis MT Pro Black" panose="02040A04050005020304" pitchFamily="18" charset="0"/>
            </a:rPr>
            <a:t>Tribal First Detectors Network</a:t>
          </a:r>
        </a:p>
      </dgm:t>
    </dgm:pt>
    <dgm:pt modelId="{FB650DB3-E2A4-4C21-9112-000C8F0BF481}" type="parTrans" cxnId="{B4493743-F069-4BA3-B008-271FA34BE208}">
      <dgm:prSet/>
      <dgm:spPr/>
      <dgm:t>
        <a:bodyPr/>
        <a:lstStyle/>
        <a:p>
          <a:endParaRPr lang="en-US"/>
        </a:p>
      </dgm:t>
    </dgm:pt>
    <dgm:pt modelId="{A7F22518-FD55-4369-8637-CF1EEC321407}" type="sibTrans" cxnId="{B4493743-F069-4BA3-B008-271FA34BE208}">
      <dgm:prSet/>
      <dgm:spPr/>
      <dgm:t>
        <a:bodyPr/>
        <a:lstStyle/>
        <a:p>
          <a:endParaRPr lang="en-US"/>
        </a:p>
      </dgm:t>
    </dgm:pt>
    <dgm:pt modelId="{8C3D3A4C-E58D-4D61-B376-9E1D5CE96887}">
      <dgm:prSet phldrT="[Text]" phldr="0" custT="1"/>
      <dgm:spPr/>
      <dgm:t>
        <a:bodyPr/>
        <a:lstStyle/>
        <a:p>
          <a:r>
            <a:rPr lang="en-US" sz="900" b="1" dirty="0">
              <a:latin typeface="Amasis MT Pro" panose="02040504050005020304" pitchFamily="18" charset="0"/>
            </a:rPr>
            <a:t>APHIS-PPQ</a:t>
          </a:r>
        </a:p>
      </dgm:t>
    </dgm:pt>
    <dgm:pt modelId="{E471D2D6-BDA4-4184-B9D7-64564BAAC09F}" type="parTrans" cxnId="{37FA2CDA-0AEB-44CA-977A-55807DB5148C}">
      <dgm:prSet/>
      <dgm:spPr/>
      <dgm:t>
        <a:bodyPr/>
        <a:lstStyle/>
        <a:p>
          <a:endParaRPr lang="en-US"/>
        </a:p>
      </dgm:t>
    </dgm:pt>
    <dgm:pt modelId="{5F08F776-481A-4A66-8B7A-C280AD13CF0F}" type="sibTrans" cxnId="{37FA2CDA-0AEB-44CA-977A-55807DB5148C}">
      <dgm:prSet/>
      <dgm:spPr/>
      <dgm:t>
        <a:bodyPr/>
        <a:lstStyle/>
        <a:p>
          <a:endParaRPr lang="en-US"/>
        </a:p>
      </dgm:t>
    </dgm:pt>
    <dgm:pt modelId="{807F1917-118B-4474-B2C9-DE92A1001297}">
      <dgm:prSet phldrT="[Text]" phldr="0" custT="1"/>
      <dgm:spPr/>
      <dgm:t>
        <a:bodyPr/>
        <a:lstStyle/>
        <a:p>
          <a:r>
            <a:rPr lang="en-US" sz="900" b="1" dirty="0">
              <a:latin typeface="Amasis MT Pro" panose="02040504050005020304" pitchFamily="18" charset="0"/>
            </a:rPr>
            <a:t>State Departments of Agriculture</a:t>
          </a:r>
        </a:p>
      </dgm:t>
    </dgm:pt>
    <dgm:pt modelId="{BED0821F-7B9C-41FB-9CF5-A610E043FC25}" type="parTrans" cxnId="{047C8906-E893-49E1-9878-C501274199EC}">
      <dgm:prSet/>
      <dgm:spPr/>
      <dgm:t>
        <a:bodyPr/>
        <a:lstStyle/>
        <a:p>
          <a:endParaRPr lang="en-US"/>
        </a:p>
      </dgm:t>
    </dgm:pt>
    <dgm:pt modelId="{58E40A60-669C-4D09-BF73-60C7A097A76C}" type="sibTrans" cxnId="{047C8906-E893-49E1-9878-C501274199EC}">
      <dgm:prSet/>
      <dgm:spPr/>
      <dgm:t>
        <a:bodyPr/>
        <a:lstStyle/>
        <a:p>
          <a:endParaRPr lang="en-US"/>
        </a:p>
      </dgm:t>
    </dgm:pt>
    <dgm:pt modelId="{41623F56-D66A-46CB-B486-CBF4A086BA0C}">
      <dgm:prSet phldrT="[Text]" phldr="0" custT="1"/>
      <dgm:spPr/>
      <dgm:t>
        <a:bodyPr/>
        <a:lstStyle/>
        <a:p>
          <a:r>
            <a:rPr lang="en-US" sz="900" b="1" dirty="0">
              <a:latin typeface="Amasis MT Pro" panose="02040504050005020304" pitchFamily="18" charset="0"/>
            </a:rPr>
            <a:t>Tribal Colleges and Universities</a:t>
          </a:r>
        </a:p>
      </dgm:t>
    </dgm:pt>
    <dgm:pt modelId="{6269746F-8C23-41B6-B2F9-ADA212697555}" type="parTrans" cxnId="{123D13A9-02CF-4CF6-8DDD-08704216146C}">
      <dgm:prSet/>
      <dgm:spPr/>
      <dgm:t>
        <a:bodyPr/>
        <a:lstStyle/>
        <a:p>
          <a:endParaRPr lang="en-US"/>
        </a:p>
      </dgm:t>
    </dgm:pt>
    <dgm:pt modelId="{8943867C-84A0-4150-A2C2-34596811CC13}" type="sibTrans" cxnId="{123D13A9-02CF-4CF6-8DDD-08704216146C}">
      <dgm:prSet/>
      <dgm:spPr/>
      <dgm:t>
        <a:bodyPr/>
        <a:lstStyle/>
        <a:p>
          <a:endParaRPr lang="en-US"/>
        </a:p>
      </dgm:t>
    </dgm:pt>
    <dgm:pt modelId="{EF7BBEF3-9814-42A7-9DB1-2919C065ED38}">
      <dgm:prSet phldrT="[Text]" phldr="0" custT="1"/>
      <dgm:spPr/>
      <dgm:t>
        <a:bodyPr/>
        <a:lstStyle/>
        <a:p>
          <a:r>
            <a:rPr lang="en-US" sz="900" b="1" dirty="0">
              <a:latin typeface="Amasis MT Pro" panose="02040504050005020304" pitchFamily="18" charset="0"/>
            </a:rPr>
            <a:t>Intertribal Organizations</a:t>
          </a:r>
        </a:p>
      </dgm:t>
    </dgm:pt>
    <dgm:pt modelId="{AE75F944-1E0B-4844-8777-D95F8F59DA84}" type="parTrans" cxnId="{7B217CD3-4DB8-4165-9146-1FE02A4D6850}">
      <dgm:prSet/>
      <dgm:spPr/>
      <dgm:t>
        <a:bodyPr/>
        <a:lstStyle/>
        <a:p>
          <a:endParaRPr lang="en-US"/>
        </a:p>
      </dgm:t>
    </dgm:pt>
    <dgm:pt modelId="{8552C477-119E-4C29-A1B8-B7E1DB141649}" type="sibTrans" cxnId="{7B217CD3-4DB8-4165-9146-1FE02A4D6850}">
      <dgm:prSet/>
      <dgm:spPr/>
      <dgm:t>
        <a:bodyPr/>
        <a:lstStyle/>
        <a:p>
          <a:endParaRPr lang="en-US"/>
        </a:p>
      </dgm:t>
    </dgm:pt>
    <dgm:pt modelId="{2C3C0871-5D6C-40C5-BD03-206B1C3785EE}" type="pres">
      <dgm:prSet presAssocID="{CEF317D6-A691-4389-993F-6EF934A51805}" presName="Name0" presStyleCnt="0">
        <dgm:presLayoutVars>
          <dgm:chMax val="1"/>
          <dgm:dir/>
          <dgm:animLvl val="ctr"/>
          <dgm:resizeHandles val="exact"/>
        </dgm:presLayoutVars>
      </dgm:prSet>
      <dgm:spPr/>
    </dgm:pt>
    <dgm:pt modelId="{81D5291A-CA9A-462C-9AFE-43F79DDC37F2}" type="pres">
      <dgm:prSet presAssocID="{3475FAE4-A367-4F0F-B398-DF695678F520}" presName="centerShape" presStyleLbl="node0" presStyleIdx="0" presStyleCnt="1"/>
      <dgm:spPr/>
    </dgm:pt>
    <dgm:pt modelId="{7965BA08-9630-43A0-8450-2195C6F73894}" type="pres">
      <dgm:prSet presAssocID="{8C3D3A4C-E58D-4D61-B376-9E1D5CE96887}" presName="node" presStyleLbl="node1" presStyleIdx="0" presStyleCnt="4">
        <dgm:presLayoutVars>
          <dgm:bulletEnabled val="1"/>
        </dgm:presLayoutVars>
      </dgm:prSet>
      <dgm:spPr/>
    </dgm:pt>
    <dgm:pt modelId="{36FF6312-1834-4CCF-8946-E94EDBFCC5A2}" type="pres">
      <dgm:prSet presAssocID="{8C3D3A4C-E58D-4D61-B376-9E1D5CE96887}" presName="dummy" presStyleCnt="0"/>
      <dgm:spPr/>
    </dgm:pt>
    <dgm:pt modelId="{B1AB12BE-CEE5-4414-ABBF-909B5694E7D0}" type="pres">
      <dgm:prSet presAssocID="{5F08F776-481A-4A66-8B7A-C280AD13CF0F}" presName="sibTrans" presStyleLbl="sibTrans2D1" presStyleIdx="0" presStyleCnt="4"/>
      <dgm:spPr/>
    </dgm:pt>
    <dgm:pt modelId="{9D13657A-E324-4B8A-8C16-66E431B491FD}" type="pres">
      <dgm:prSet presAssocID="{807F1917-118B-4474-B2C9-DE92A1001297}" presName="node" presStyleLbl="node1" presStyleIdx="1" presStyleCnt="4">
        <dgm:presLayoutVars>
          <dgm:bulletEnabled val="1"/>
        </dgm:presLayoutVars>
      </dgm:prSet>
      <dgm:spPr/>
    </dgm:pt>
    <dgm:pt modelId="{7955BF44-2590-4046-AA7C-A9743CD47AEB}" type="pres">
      <dgm:prSet presAssocID="{807F1917-118B-4474-B2C9-DE92A1001297}" presName="dummy" presStyleCnt="0"/>
      <dgm:spPr/>
    </dgm:pt>
    <dgm:pt modelId="{0D21DC80-A08F-4980-9E5C-963B99B03DDF}" type="pres">
      <dgm:prSet presAssocID="{58E40A60-669C-4D09-BF73-60C7A097A76C}" presName="sibTrans" presStyleLbl="sibTrans2D1" presStyleIdx="1" presStyleCnt="4"/>
      <dgm:spPr/>
    </dgm:pt>
    <dgm:pt modelId="{B5635AB2-9267-4A22-A1CE-2CAB1037B84E}" type="pres">
      <dgm:prSet presAssocID="{41623F56-D66A-46CB-B486-CBF4A086BA0C}" presName="node" presStyleLbl="node1" presStyleIdx="2" presStyleCnt="4">
        <dgm:presLayoutVars>
          <dgm:bulletEnabled val="1"/>
        </dgm:presLayoutVars>
      </dgm:prSet>
      <dgm:spPr/>
    </dgm:pt>
    <dgm:pt modelId="{8FA8F0D0-9858-4AF1-9C13-10EEA7EF07F1}" type="pres">
      <dgm:prSet presAssocID="{41623F56-D66A-46CB-B486-CBF4A086BA0C}" presName="dummy" presStyleCnt="0"/>
      <dgm:spPr/>
    </dgm:pt>
    <dgm:pt modelId="{3F9D3C7E-95AC-4677-BA16-E6A34D80DD16}" type="pres">
      <dgm:prSet presAssocID="{8943867C-84A0-4150-A2C2-34596811CC13}" presName="sibTrans" presStyleLbl="sibTrans2D1" presStyleIdx="2" presStyleCnt="4"/>
      <dgm:spPr/>
    </dgm:pt>
    <dgm:pt modelId="{733E28CF-46A8-4EA7-A831-EEDF7638329C}" type="pres">
      <dgm:prSet presAssocID="{EF7BBEF3-9814-42A7-9DB1-2919C065ED38}" presName="node" presStyleLbl="node1" presStyleIdx="3" presStyleCnt="4">
        <dgm:presLayoutVars>
          <dgm:bulletEnabled val="1"/>
        </dgm:presLayoutVars>
      </dgm:prSet>
      <dgm:spPr/>
    </dgm:pt>
    <dgm:pt modelId="{68EF29D5-835E-4DCB-85C9-4A67AC132B5D}" type="pres">
      <dgm:prSet presAssocID="{EF7BBEF3-9814-42A7-9DB1-2919C065ED38}" presName="dummy" presStyleCnt="0"/>
      <dgm:spPr/>
    </dgm:pt>
    <dgm:pt modelId="{65E78E3F-04D9-486C-A38A-3E7B056C1072}" type="pres">
      <dgm:prSet presAssocID="{8552C477-119E-4C29-A1B8-B7E1DB141649}" presName="sibTrans" presStyleLbl="sibTrans2D1" presStyleIdx="3" presStyleCnt="4"/>
      <dgm:spPr/>
    </dgm:pt>
  </dgm:ptLst>
  <dgm:cxnLst>
    <dgm:cxn modelId="{047C8906-E893-49E1-9878-C501274199EC}" srcId="{3475FAE4-A367-4F0F-B398-DF695678F520}" destId="{807F1917-118B-4474-B2C9-DE92A1001297}" srcOrd="1" destOrd="0" parTransId="{BED0821F-7B9C-41FB-9CF5-A610E043FC25}" sibTransId="{58E40A60-669C-4D09-BF73-60C7A097A76C}"/>
    <dgm:cxn modelId="{9525F91A-52DF-4F57-AA67-C971611B9FA9}" type="presOf" srcId="{EF7BBEF3-9814-42A7-9DB1-2919C065ED38}" destId="{733E28CF-46A8-4EA7-A831-EEDF7638329C}" srcOrd="0" destOrd="0" presId="urn:microsoft.com/office/officeart/2005/8/layout/radial6"/>
    <dgm:cxn modelId="{54FC6520-C71A-4346-81FC-CA2F7A6336B1}" type="presOf" srcId="{58E40A60-669C-4D09-BF73-60C7A097A76C}" destId="{0D21DC80-A08F-4980-9E5C-963B99B03DDF}" srcOrd="0" destOrd="0" presId="urn:microsoft.com/office/officeart/2005/8/layout/radial6"/>
    <dgm:cxn modelId="{52A86C2F-399B-4D82-AC29-D9D5DEEFAC4E}" type="presOf" srcId="{8552C477-119E-4C29-A1B8-B7E1DB141649}" destId="{65E78E3F-04D9-486C-A38A-3E7B056C1072}" srcOrd="0" destOrd="0" presId="urn:microsoft.com/office/officeart/2005/8/layout/radial6"/>
    <dgm:cxn modelId="{B4493743-F069-4BA3-B008-271FA34BE208}" srcId="{CEF317D6-A691-4389-993F-6EF934A51805}" destId="{3475FAE4-A367-4F0F-B398-DF695678F520}" srcOrd="0" destOrd="0" parTransId="{FB650DB3-E2A4-4C21-9112-000C8F0BF481}" sibTransId="{A7F22518-FD55-4369-8637-CF1EEC321407}"/>
    <dgm:cxn modelId="{8F7A2346-D618-49F5-9497-CD02133163DD}" type="presOf" srcId="{8C3D3A4C-E58D-4D61-B376-9E1D5CE96887}" destId="{7965BA08-9630-43A0-8450-2195C6F73894}" srcOrd="0" destOrd="0" presId="urn:microsoft.com/office/officeart/2005/8/layout/radial6"/>
    <dgm:cxn modelId="{785AC846-EC1E-422F-A184-F5FE1E355658}" type="presOf" srcId="{8943867C-84A0-4150-A2C2-34596811CC13}" destId="{3F9D3C7E-95AC-4677-BA16-E6A34D80DD16}" srcOrd="0" destOrd="0" presId="urn:microsoft.com/office/officeart/2005/8/layout/radial6"/>
    <dgm:cxn modelId="{B1BD7A83-F3E3-49CF-8D2E-E558A65C0FC5}" type="presOf" srcId="{CEF317D6-A691-4389-993F-6EF934A51805}" destId="{2C3C0871-5D6C-40C5-BD03-206B1C3785EE}" srcOrd="0" destOrd="0" presId="urn:microsoft.com/office/officeart/2005/8/layout/radial6"/>
    <dgm:cxn modelId="{123D13A9-02CF-4CF6-8DDD-08704216146C}" srcId="{3475FAE4-A367-4F0F-B398-DF695678F520}" destId="{41623F56-D66A-46CB-B486-CBF4A086BA0C}" srcOrd="2" destOrd="0" parTransId="{6269746F-8C23-41B6-B2F9-ADA212697555}" sibTransId="{8943867C-84A0-4150-A2C2-34596811CC13}"/>
    <dgm:cxn modelId="{99BA4CAE-F258-4DAF-9578-4A2DFC267481}" type="presOf" srcId="{807F1917-118B-4474-B2C9-DE92A1001297}" destId="{9D13657A-E324-4B8A-8C16-66E431B491FD}" srcOrd="0" destOrd="0" presId="urn:microsoft.com/office/officeart/2005/8/layout/radial6"/>
    <dgm:cxn modelId="{02643DB3-9FCF-47C4-A967-08AF1621E03D}" type="presOf" srcId="{41623F56-D66A-46CB-B486-CBF4A086BA0C}" destId="{B5635AB2-9267-4A22-A1CE-2CAB1037B84E}" srcOrd="0" destOrd="0" presId="urn:microsoft.com/office/officeart/2005/8/layout/radial6"/>
    <dgm:cxn modelId="{7B217CD3-4DB8-4165-9146-1FE02A4D6850}" srcId="{3475FAE4-A367-4F0F-B398-DF695678F520}" destId="{EF7BBEF3-9814-42A7-9DB1-2919C065ED38}" srcOrd="3" destOrd="0" parTransId="{AE75F944-1E0B-4844-8777-D95F8F59DA84}" sibTransId="{8552C477-119E-4C29-A1B8-B7E1DB141649}"/>
    <dgm:cxn modelId="{37FA2CDA-0AEB-44CA-977A-55807DB5148C}" srcId="{3475FAE4-A367-4F0F-B398-DF695678F520}" destId="{8C3D3A4C-E58D-4D61-B376-9E1D5CE96887}" srcOrd="0" destOrd="0" parTransId="{E471D2D6-BDA4-4184-B9D7-64564BAAC09F}" sibTransId="{5F08F776-481A-4A66-8B7A-C280AD13CF0F}"/>
    <dgm:cxn modelId="{78B530E9-1670-4922-B795-4771923BEE1F}" type="presOf" srcId="{5F08F776-481A-4A66-8B7A-C280AD13CF0F}" destId="{B1AB12BE-CEE5-4414-ABBF-909B5694E7D0}" srcOrd="0" destOrd="0" presId="urn:microsoft.com/office/officeart/2005/8/layout/radial6"/>
    <dgm:cxn modelId="{27F689FE-C0E5-4A38-8EFB-AFBEF7620545}" type="presOf" srcId="{3475FAE4-A367-4F0F-B398-DF695678F520}" destId="{81D5291A-CA9A-462C-9AFE-43F79DDC37F2}" srcOrd="0" destOrd="0" presId="urn:microsoft.com/office/officeart/2005/8/layout/radial6"/>
    <dgm:cxn modelId="{DDD77B38-B44D-456F-8644-DA5A666BA8FB}" type="presParOf" srcId="{2C3C0871-5D6C-40C5-BD03-206B1C3785EE}" destId="{81D5291A-CA9A-462C-9AFE-43F79DDC37F2}" srcOrd="0" destOrd="0" presId="urn:microsoft.com/office/officeart/2005/8/layout/radial6"/>
    <dgm:cxn modelId="{236F216A-B6DB-4E9A-8B7A-FACB0E3D7EAF}" type="presParOf" srcId="{2C3C0871-5D6C-40C5-BD03-206B1C3785EE}" destId="{7965BA08-9630-43A0-8450-2195C6F73894}" srcOrd="1" destOrd="0" presId="urn:microsoft.com/office/officeart/2005/8/layout/radial6"/>
    <dgm:cxn modelId="{1F8BEBE2-3AC7-466B-B17C-AD1BFE199FB5}" type="presParOf" srcId="{2C3C0871-5D6C-40C5-BD03-206B1C3785EE}" destId="{36FF6312-1834-4CCF-8946-E94EDBFCC5A2}" srcOrd="2" destOrd="0" presId="urn:microsoft.com/office/officeart/2005/8/layout/radial6"/>
    <dgm:cxn modelId="{51BF91CB-9838-457E-8AD8-E52F13378F0D}" type="presParOf" srcId="{2C3C0871-5D6C-40C5-BD03-206B1C3785EE}" destId="{B1AB12BE-CEE5-4414-ABBF-909B5694E7D0}" srcOrd="3" destOrd="0" presId="urn:microsoft.com/office/officeart/2005/8/layout/radial6"/>
    <dgm:cxn modelId="{F67EAFC9-7105-4599-AFCE-C91E3D18AE4D}" type="presParOf" srcId="{2C3C0871-5D6C-40C5-BD03-206B1C3785EE}" destId="{9D13657A-E324-4B8A-8C16-66E431B491FD}" srcOrd="4" destOrd="0" presId="urn:microsoft.com/office/officeart/2005/8/layout/radial6"/>
    <dgm:cxn modelId="{BBD52D53-B43C-40D4-8A79-0B33BE0A6A9E}" type="presParOf" srcId="{2C3C0871-5D6C-40C5-BD03-206B1C3785EE}" destId="{7955BF44-2590-4046-AA7C-A9743CD47AEB}" srcOrd="5" destOrd="0" presId="urn:microsoft.com/office/officeart/2005/8/layout/radial6"/>
    <dgm:cxn modelId="{CD60E818-5A57-4771-B461-F7696C073412}" type="presParOf" srcId="{2C3C0871-5D6C-40C5-BD03-206B1C3785EE}" destId="{0D21DC80-A08F-4980-9E5C-963B99B03DDF}" srcOrd="6" destOrd="0" presId="urn:microsoft.com/office/officeart/2005/8/layout/radial6"/>
    <dgm:cxn modelId="{8B1A8F53-5468-43E9-BCA5-3E2A5FF47ED3}" type="presParOf" srcId="{2C3C0871-5D6C-40C5-BD03-206B1C3785EE}" destId="{B5635AB2-9267-4A22-A1CE-2CAB1037B84E}" srcOrd="7" destOrd="0" presId="urn:microsoft.com/office/officeart/2005/8/layout/radial6"/>
    <dgm:cxn modelId="{789BFE56-0879-4E90-A607-7C013F496317}" type="presParOf" srcId="{2C3C0871-5D6C-40C5-BD03-206B1C3785EE}" destId="{8FA8F0D0-9858-4AF1-9C13-10EEA7EF07F1}" srcOrd="8" destOrd="0" presId="urn:microsoft.com/office/officeart/2005/8/layout/radial6"/>
    <dgm:cxn modelId="{1DBFEFDD-69A7-49A3-B526-E681323C608B}" type="presParOf" srcId="{2C3C0871-5D6C-40C5-BD03-206B1C3785EE}" destId="{3F9D3C7E-95AC-4677-BA16-E6A34D80DD16}" srcOrd="9" destOrd="0" presId="urn:microsoft.com/office/officeart/2005/8/layout/radial6"/>
    <dgm:cxn modelId="{CE71A0C6-F648-4259-B09D-983F25070BBA}" type="presParOf" srcId="{2C3C0871-5D6C-40C5-BD03-206B1C3785EE}" destId="{733E28CF-46A8-4EA7-A831-EEDF7638329C}" srcOrd="10" destOrd="0" presId="urn:microsoft.com/office/officeart/2005/8/layout/radial6"/>
    <dgm:cxn modelId="{277A9BFE-547A-4355-83F4-33756CC9656E}" type="presParOf" srcId="{2C3C0871-5D6C-40C5-BD03-206B1C3785EE}" destId="{68EF29D5-835E-4DCB-85C9-4A67AC132B5D}" srcOrd="11" destOrd="0" presId="urn:microsoft.com/office/officeart/2005/8/layout/radial6"/>
    <dgm:cxn modelId="{CFDEE9B9-E426-4481-BE73-CC8BCC4B6467}" type="presParOf" srcId="{2C3C0871-5D6C-40C5-BD03-206B1C3785EE}" destId="{65E78E3F-04D9-486C-A38A-3E7B056C1072}"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0A7A1CF-46D8-468B-B618-B737C27CCF5C}"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ABDFFE17-697F-4D22-B348-F57D999C9AF0}">
      <dgm:prSet/>
      <dgm:spPr/>
      <dgm:t>
        <a:bodyPr/>
        <a:lstStyle/>
        <a:p>
          <a:pPr>
            <a:lnSpc>
              <a:spcPct val="100000"/>
            </a:lnSpc>
          </a:pPr>
          <a:r>
            <a:rPr lang="en-US" b="1"/>
            <a:t>Strategic Alignment </a:t>
          </a:r>
          <a:endParaRPr lang="en-US"/>
        </a:p>
      </dgm:t>
    </dgm:pt>
    <dgm:pt modelId="{C5178F48-5501-40CE-829F-C7AD94AB121E}" type="parTrans" cxnId="{F10FEE87-2083-4AA2-B2A7-F8EF4700392B}">
      <dgm:prSet/>
      <dgm:spPr/>
      <dgm:t>
        <a:bodyPr/>
        <a:lstStyle/>
        <a:p>
          <a:endParaRPr lang="en-US"/>
        </a:p>
      </dgm:t>
    </dgm:pt>
    <dgm:pt modelId="{081DFB4D-7AD8-4F7A-9114-54174F08FA8E}" type="sibTrans" cxnId="{F10FEE87-2083-4AA2-B2A7-F8EF4700392B}">
      <dgm:prSet/>
      <dgm:spPr/>
      <dgm:t>
        <a:bodyPr/>
        <a:lstStyle/>
        <a:p>
          <a:endParaRPr lang="en-US"/>
        </a:p>
      </dgm:t>
    </dgm:pt>
    <dgm:pt modelId="{C1993A3F-BDDF-49CA-92F3-001FCD4B5ECF}">
      <dgm:prSet/>
      <dgm:spPr/>
      <dgm:t>
        <a:bodyPr/>
        <a:lstStyle/>
        <a:p>
          <a:pPr>
            <a:lnSpc>
              <a:spcPct val="100000"/>
            </a:lnSpc>
          </a:pPr>
          <a:r>
            <a:rPr lang="en-US"/>
            <a:t>Plant Protection Act Section 7721</a:t>
          </a:r>
        </a:p>
      </dgm:t>
    </dgm:pt>
    <dgm:pt modelId="{B6913726-4300-4CFE-972B-6F0161B8BF50}" type="parTrans" cxnId="{08525F44-21F3-4755-B829-F1DF43B8FF4E}">
      <dgm:prSet/>
      <dgm:spPr/>
      <dgm:t>
        <a:bodyPr/>
        <a:lstStyle/>
        <a:p>
          <a:endParaRPr lang="en-US"/>
        </a:p>
      </dgm:t>
    </dgm:pt>
    <dgm:pt modelId="{E92A5DE7-8627-4669-999B-FD50CA75EFAA}" type="sibTrans" cxnId="{08525F44-21F3-4755-B829-F1DF43B8FF4E}">
      <dgm:prSet/>
      <dgm:spPr/>
      <dgm:t>
        <a:bodyPr/>
        <a:lstStyle/>
        <a:p>
          <a:endParaRPr lang="en-US"/>
        </a:p>
      </dgm:t>
    </dgm:pt>
    <dgm:pt modelId="{EF01BE1C-A5D1-4D92-AAE3-AD9D57FE21D8}">
      <dgm:prSet/>
      <dgm:spPr/>
      <dgm:t>
        <a:bodyPr/>
        <a:lstStyle/>
        <a:p>
          <a:pPr>
            <a:lnSpc>
              <a:spcPct val="100000"/>
            </a:lnSpc>
          </a:pPr>
          <a:r>
            <a:rPr lang="en-US" b="1"/>
            <a:t>Impact/Outcome</a:t>
          </a:r>
          <a:endParaRPr lang="en-US"/>
        </a:p>
      </dgm:t>
    </dgm:pt>
    <dgm:pt modelId="{56062E3C-C85D-45B2-A315-55627FA27102}" type="parTrans" cxnId="{1241692A-4986-4A55-8272-48119E421122}">
      <dgm:prSet/>
      <dgm:spPr/>
      <dgm:t>
        <a:bodyPr/>
        <a:lstStyle/>
        <a:p>
          <a:endParaRPr lang="en-US"/>
        </a:p>
      </dgm:t>
    </dgm:pt>
    <dgm:pt modelId="{D88CFCF6-209D-4458-BF24-63412FBF0B12}" type="sibTrans" cxnId="{1241692A-4986-4A55-8272-48119E421122}">
      <dgm:prSet/>
      <dgm:spPr/>
      <dgm:t>
        <a:bodyPr/>
        <a:lstStyle/>
        <a:p>
          <a:endParaRPr lang="en-US"/>
        </a:p>
      </dgm:t>
    </dgm:pt>
    <dgm:pt modelId="{D05836B6-8015-4A58-96E2-EA9CEDE1E945}">
      <dgm:prSet/>
      <dgm:spPr/>
      <dgm:t>
        <a:bodyPr/>
        <a:lstStyle/>
        <a:p>
          <a:pPr>
            <a:lnSpc>
              <a:spcPct val="100000"/>
            </a:lnSpc>
          </a:pPr>
          <a:r>
            <a:rPr lang="en-US"/>
            <a:t>Project Results</a:t>
          </a:r>
        </a:p>
      </dgm:t>
    </dgm:pt>
    <dgm:pt modelId="{8000DC54-D95C-4824-8607-C4E3ED9CBAB7}" type="parTrans" cxnId="{3B9E9D97-B3A3-4DD4-B608-27017768BE0F}">
      <dgm:prSet/>
      <dgm:spPr/>
      <dgm:t>
        <a:bodyPr/>
        <a:lstStyle/>
        <a:p>
          <a:endParaRPr lang="en-US"/>
        </a:p>
      </dgm:t>
    </dgm:pt>
    <dgm:pt modelId="{F28388ED-DC63-4199-88CB-4BEC65179073}" type="sibTrans" cxnId="{3B9E9D97-B3A3-4DD4-B608-27017768BE0F}">
      <dgm:prSet/>
      <dgm:spPr/>
      <dgm:t>
        <a:bodyPr/>
        <a:lstStyle/>
        <a:p>
          <a:endParaRPr lang="en-US"/>
        </a:p>
      </dgm:t>
    </dgm:pt>
    <dgm:pt modelId="{3BC21C2A-0E39-4164-A674-A6C2665F25B8}">
      <dgm:prSet/>
      <dgm:spPr/>
      <dgm:t>
        <a:bodyPr/>
        <a:lstStyle/>
        <a:p>
          <a:pPr>
            <a:lnSpc>
              <a:spcPct val="100000"/>
            </a:lnSpc>
          </a:pPr>
          <a:r>
            <a:rPr lang="en-US" b="1"/>
            <a:t>Feasibility</a:t>
          </a:r>
          <a:endParaRPr lang="en-US"/>
        </a:p>
      </dgm:t>
    </dgm:pt>
    <dgm:pt modelId="{48AE575C-794D-420F-B2C4-86570F2B587A}" type="parTrans" cxnId="{BE470097-9576-48EA-B628-CF8FB6CF520E}">
      <dgm:prSet/>
      <dgm:spPr/>
      <dgm:t>
        <a:bodyPr/>
        <a:lstStyle/>
        <a:p>
          <a:endParaRPr lang="en-US"/>
        </a:p>
      </dgm:t>
    </dgm:pt>
    <dgm:pt modelId="{197E1A62-149D-4E21-971F-FED537642944}" type="sibTrans" cxnId="{BE470097-9576-48EA-B628-CF8FB6CF520E}">
      <dgm:prSet/>
      <dgm:spPr/>
      <dgm:t>
        <a:bodyPr/>
        <a:lstStyle/>
        <a:p>
          <a:endParaRPr lang="en-US"/>
        </a:p>
      </dgm:t>
    </dgm:pt>
    <dgm:pt modelId="{FF16B292-5A8A-4D3B-A376-2CC731F07BD7}">
      <dgm:prSet/>
      <dgm:spPr/>
      <dgm:t>
        <a:bodyPr/>
        <a:lstStyle/>
        <a:p>
          <a:pPr>
            <a:lnSpc>
              <a:spcPct val="100000"/>
            </a:lnSpc>
          </a:pPr>
          <a:r>
            <a:rPr lang="en-US"/>
            <a:t>Resources, partnerships, process</a:t>
          </a:r>
        </a:p>
      </dgm:t>
    </dgm:pt>
    <dgm:pt modelId="{A4F3F3F9-8DDE-48D2-B387-E060067B2C72}" type="parTrans" cxnId="{B414F60A-8D82-48F6-A369-0B4DB7EAF98D}">
      <dgm:prSet/>
      <dgm:spPr/>
      <dgm:t>
        <a:bodyPr/>
        <a:lstStyle/>
        <a:p>
          <a:endParaRPr lang="en-US"/>
        </a:p>
      </dgm:t>
    </dgm:pt>
    <dgm:pt modelId="{65D9DAD6-E5C1-4099-8E24-EE2F4045769E}" type="sibTrans" cxnId="{B414F60A-8D82-48F6-A369-0B4DB7EAF98D}">
      <dgm:prSet/>
      <dgm:spPr/>
      <dgm:t>
        <a:bodyPr/>
        <a:lstStyle/>
        <a:p>
          <a:endParaRPr lang="en-US"/>
        </a:p>
      </dgm:t>
    </dgm:pt>
    <dgm:pt modelId="{48FED625-3CB3-45DC-879E-E6CDFB46D42B}">
      <dgm:prSet/>
      <dgm:spPr/>
      <dgm:t>
        <a:bodyPr/>
        <a:lstStyle/>
        <a:p>
          <a:pPr>
            <a:lnSpc>
              <a:spcPct val="100000"/>
            </a:lnSpc>
          </a:pPr>
          <a:r>
            <a:rPr lang="en-US" b="1"/>
            <a:t>Past Performance, Best Practices and Innovation</a:t>
          </a:r>
          <a:endParaRPr lang="en-US"/>
        </a:p>
      </dgm:t>
    </dgm:pt>
    <dgm:pt modelId="{8E7424C5-8497-4864-8A9A-6FEFB02E083C}" type="parTrans" cxnId="{FD8DAE90-D669-461B-AE13-ECB796A7359F}">
      <dgm:prSet/>
      <dgm:spPr/>
      <dgm:t>
        <a:bodyPr/>
        <a:lstStyle/>
        <a:p>
          <a:endParaRPr lang="en-US"/>
        </a:p>
      </dgm:t>
    </dgm:pt>
    <dgm:pt modelId="{C0870F2D-2EE6-4CC0-BD3F-C7A6D21E9ABA}" type="sibTrans" cxnId="{FD8DAE90-D669-461B-AE13-ECB796A7359F}">
      <dgm:prSet/>
      <dgm:spPr/>
      <dgm:t>
        <a:bodyPr/>
        <a:lstStyle/>
        <a:p>
          <a:endParaRPr lang="en-US"/>
        </a:p>
      </dgm:t>
    </dgm:pt>
    <dgm:pt modelId="{48F24A4B-30AE-48B6-A039-2D5AB4B0EDB7}">
      <dgm:prSet/>
      <dgm:spPr/>
      <dgm:t>
        <a:bodyPr/>
        <a:lstStyle/>
        <a:p>
          <a:pPr>
            <a:lnSpc>
              <a:spcPct val="100000"/>
            </a:lnSpc>
          </a:pPr>
          <a:r>
            <a:rPr lang="en-US" b="1"/>
            <a:t>Budget</a:t>
          </a:r>
          <a:endParaRPr lang="en-US"/>
        </a:p>
      </dgm:t>
    </dgm:pt>
    <dgm:pt modelId="{3C058856-2DF6-4371-81EE-1455A97F2697}" type="parTrans" cxnId="{331FED22-17C1-44E9-896E-873549495E46}">
      <dgm:prSet/>
      <dgm:spPr/>
      <dgm:t>
        <a:bodyPr/>
        <a:lstStyle/>
        <a:p>
          <a:endParaRPr lang="en-US"/>
        </a:p>
      </dgm:t>
    </dgm:pt>
    <dgm:pt modelId="{2F3308D8-2FCE-4EFE-A380-88FD7D045230}" type="sibTrans" cxnId="{331FED22-17C1-44E9-896E-873549495E46}">
      <dgm:prSet/>
      <dgm:spPr/>
      <dgm:t>
        <a:bodyPr/>
        <a:lstStyle/>
        <a:p>
          <a:endParaRPr lang="en-US"/>
        </a:p>
      </dgm:t>
    </dgm:pt>
    <dgm:pt modelId="{89E722B0-5BC9-45CC-B3EC-274C32794D76}" type="pres">
      <dgm:prSet presAssocID="{10A7A1CF-46D8-468B-B618-B737C27CCF5C}" presName="root" presStyleCnt="0">
        <dgm:presLayoutVars>
          <dgm:dir/>
          <dgm:resizeHandles val="exact"/>
        </dgm:presLayoutVars>
      </dgm:prSet>
      <dgm:spPr/>
    </dgm:pt>
    <dgm:pt modelId="{12B99EEB-DBA2-4C09-9A24-DB4E094DEB67}" type="pres">
      <dgm:prSet presAssocID="{ABDFFE17-697F-4D22-B348-F57D999C9AF0}" presName="compNode" presStyleCnt="0"/>
      <dgm:spPr/>
    </dgm:pt>
    <dgm:pt modelId="{649B1A10-D35E-4A1A-B696-41A4E9383826}" type="pres">
      <dgm:prSet presAssocID="{ABDFFE17-697F-4D22-B348-F57D999C9AF0}" presName="bgRect" presStyleLbl="bgShp" presStyleIdx="0" presStyleCnt="5"/>
      <dgm:spPr/>
    </dgm:pt>
    <dgm:pt modelId="{52B54A27-1595-4ADB-9119-FB4D87DD87B0}" type="pres">
      <dgm:prSet presAssocID="{ABDFFE17-697F-4D22-B348-F57D999C9AF0}"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heckmark"/>
        </a:ext>
      </dgm:extLst>
    </dgm:pt>
    <dgm:pt modelId="{8C168991-6436-4D6D-87A2-3BAEDD8339CE}" type="pres">
      <dgm:prSet presAssocID="{ABDFFE17-697F-4D22-B348-F57D999C9AF0}" presName="spaceRect" presStyleCnt="0"/>
      <dgm:spPr/>
    </dgm:pt>
    <dgm:pt modelId="{6E6681CA-AB9E-4837-B442-B118F871B4F5}" type="pres">
      <dgm:prSet presAssocID="{ABDFFE17-697F-4D22-B348-F57D999C9AF0}" presName="parTx" presStyleLbl="revTx" presStyleIdx="0" presStyleCnt="8">
        <dgm:presLayoutVars>
          <dgm:chMax val="0"/>
          <dgm:chPref val="0"/>
        </dgm:presLayoutVars>
      </dgm:prSet>
      <dgm:spPr/>
    </dgm:pt>
    <dgm:pt modelId="{74E7ADD7-3718-48BA-BDCC-EA4B1E300679}" type="pres">
      <dgm:prSet presAssocID="{ABDFFE17-697F-4D22-B348-F57D999C9AF0}" presName="desTx" presStyleLbl="revTx" presStyleIdx="1" presStyleCnt="8">
        <dgm:presLayoutVars/>
      </dgm:prSet>
      <dgm:spPr/>
    </dgm:pt>
    <dgm:pt modelId="{4D75BB52-3C3E-4D16-9BBF-55FB2A3F6D89}" type="pres">
      <dgm:prSet presAssocID="{081DFB4D-7AD8-4F7A-9114-54174F08FA8E}" presName="sibTrans" presStyleCnt="0"/>
      <dgm:spPr/>
    </dgm:pt>
    <dgm:pt modelId="{4EB53904-7E65-4997-8B77-9BEC42277D86}" type="pres">
      <dgm:prSet presAssocID="{EF01BE1C-A5D1-4D92-AAE3-AD9D57FE21D8}" presName="compNode" presStyleCnt="0"/>
      <dgm:spPr/>
    </dgm:pt>
    <dgm:pt modelId="{30F69CC1-F3BF-4E43-9A5D-A5E17470149A}" type="pres">
      <dgm:prSet presAssocID="{EF01BE1C-A5D1-4D92-AAE3-AD9D57FE21D8}" presName="bgRect" presStyleLbl="bgShp" presStyleIdx="1" presStyleCnt="5"/>
      <dgm:spPr/>
    </dgm:pt>
    <dgm:pt modelId="{CA931371-0DF3-4DC6-85CB-E6A0046186FE}" type="pres">
      <dgm:prSet presAssocID="{EF01BE1C-A5D1-4D92-AAE3-AD9D57FE21D8}"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pward trend"/>
        </a:ext>
      </dgm:extLst>
    </dgm:pt>
    <dgm:pt modelId="{0F844A53-1D59-4E7D-8F47-424481D28A28}" type="pres">
      <dgm:prSet presAssocID="{EF01BE1C-A5D1-4D92-AAE3-AD9D57FE21D8}" presName="spaceRect" presStyleCnt="0"/>
      <dgm:spPr/>
    </dgm:pt>
    <dgm:pt modelId="{E0C550CB-88E8-4363-A2EB-44A99555120E}" type="pres">
      <dgm:prSet presAssocID="{EF01BE1C-A5D1-4D92-AAE3-AD9D57FE21D8}" presName="parTx" presStyleLbl="revTx" presStyleIdx="2" presStyleCnt="8">
        <dgm:presLayoutVars>
          <dgm:chMax val="0"/>
          <dgm:chPref val="0"/>
        </dgm:presLayoutVars>
      </dgm:prSet>
      <dgm:spPr/>
    </dgm:pt>
    <dgm:pt modelId="{6610D35F-00DC-445E-AFC1-6676A9FA1229}" type="pres">
      <dgm:prSet presAssocID="{EF01BE1C-A5D1-4D92-AAE3-AD9D57FE21D8}" presName="desTx" presStyleLbl="revTx" presStyleIdx="3" presStyleCnt="8">
        <dgm:presLayoutVars/>
      </dgm:prSet>
      <dgm:spPr/>
    </dgm:pt>
    <dgm:pt modelId="{A8E8B8A4-3D66-4ECA-AF67-CF1C6521EB6B}" type="pres">
      <dgm:prSet presAssocID="{D88CFCF6-209D-4458-BF24-63412FBF0B12}" presName="sibTrans" presStyleCnt="0"/>
      <dgm:spPr/>
    </dgm:pt>
    <dgm:pt modelId="{888EB5DD-A340-4E01-AF86-E63E03301250}" type="pres">
      <dgm:prSet presAssocID="{3BC21C2A-0E39-4164-A674-A6C2665F25B8}" presName="compNode" presStyleCnt="0"/>
      <dgm:spPr/>
    </dgm:pt>
    <dgm:pt modelId="{C80B33E6-7BF3-498D-BD57-9D156B9BEF3B}" type="pres">
      <dgm:prSet presAssocID="{3BC21C2A-0E39-4164-A674-A6C2665F25B8}" presName="bgRect" presStyleLbl="bgShp" presStyleIdx="2" presStyleCnt="5"/>
      <dgm:spPr/>
    </dgm:pt>
    <dgm:pt modelId="{F29B3E3B-F3C2-49F5-A47B-9A0744B941AD}" type="pres">
      <dgm:prSet presAssocID="{3BC21C2A-0E39-4164-A674-A6C2665F25B8}"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Handshake"/>
        </a:ext>
      </dgm:extLst>
    </dgm:pt>
    <dgm:pt modelId="{32117741-3927-4B92-A956-DD6FEE0940CD}" type="pres">
      <dgm:prSet presAssocID="{3BC21C2A-0E39-4164-A674-A6C2665F25B8}" presName="spaceRect" presStyleCnt="0"/>
      <dgm:spPr/>
    </dgm:pt>
    <dgm:pt modelId="{407FF52B-D17C-410F-A775-45250FF82DF3}" type="pres">
      <dgm:prSet presAssocID="{3BC21C2A-0E39-4164-A674-A6C2665F25B8}" presName="parTx" presStyleLbl="revTx" presStyleIdx="4" presStyleCnt="8">
        <dgm:presLayoutVars>
          <dgm:chMax val="0"/>
          <dgm:chPref val="0"/>
        </dgm:presLayoutVars>
      </dgm:prSet>
      <dgm:spPr/>
    </dgm:pt>
    <dgm:pt modelId="{573A5FDE-4B34-4E89-A740-0DB120D43B67}" type="pres">
      <dgm:prSet presAssocID="{3BC21C2A-0E39-4164-A674-A6C2665F25B8}" presName="desTx" presStyleLbl="revTx" presStyleIdx="5" presStyleCnt="8">
        <dgm:presLayoutVars/>
      </dgm:prSet>
      <dgm:spPr/>
    </dgm:pt>
    <dgm:pt modelId="{E4171ED6-12FE-4425-A215-E92226560799}" type="pres">
      <dgm:prSet presAssocID="{197E1A62-149D-4E21-971F-FED537642944}" presName="sibTrans" presStyleCnt="0"/>
      <dgm:spPr/>
    </dgm:pt>
    <dgm:pt modelId="{FAC168D0-52E7-4DF9-9352-3C4878DA7501}" type="pres">
      <dgm:prSet presAssocID="{48FED625-3CB3-45DC-879E-E6CDFB46D42B}" presName="compNode" presStyleCnt="0"/>
      <dgm:spPr/>
    </dgm:pt>
    <dgm:pt modelId="{74F61A3E-E292-4A65-8742-64B74569CBFF}" type="pres">
      <dgm:prSet presAssocID="{48FED625-3CB3-45DC-879E-E6CDFB46D42B}" presName="bgRect" presStyleLbl="bgShp" presStyleIdx="3" presStyleCnt="5"/>
      <dgm:spPr/>
    </dgm:pt>
    <dgm:pt modelId="{2D9167D9-68DB-48F5-9E47-164D5FF4B194}" type="pres">
      <dgm:prSet presAssocID="{48FED625-3CB3-45DC-879E-E6CDFB46D42B}"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152613F5-2C88-4D4B-BF2D-599E5053C66D}" type="pres">
      <dgm:prSet presAssocID="{48FED625-3CB3-45DC-879E-E6CDFB46D42B}" presName="spaceRect" presStyleCnt="0"/>
      <dgm:spPr/>
    </dgm:pt>
    <dgm:pt modelId="{6DDE1438-F9B9-44EF-B0BD-E64899279962}" type="pres">
      <dgm:prSet presAssocID="{48FED625-3CB3-45DC-879E-E6CDFB46D42B}" presName="parTx" presStyleLbl="revTx" presStyleIdx="6" presStyleCnt="8">
        <dgm:presLayoutVars>
          <dgm:chMax val="0"/>
          <dgm:chPref val="0"/>
        </dgm:presLayoutVars>
      </dgm:prSet>
      <dgm:spPr/>
    </dgm:pt>
    <dgm:pt modelId="{62D532A6-107C-4EEE-9B5A-E401F8211D57}" type="pres">
      <dgm:prSet presAssocID="{C0870F2D-2EE6-4CC0-BD3F-C7A6D21E9ABA}" presName="sibTrans" presStyleCnt="0"/>
      <dgm:spPr/>
    </dgm:pt>
    <dgm:pt modelId="{13296393-82E9-4AE1-8E51-80E3097703A4}" type="pres">
      <dgm:prSet presAssocID="{48F24A4B-30AE-48B6-A039-2D5AB4B0EDB7}" presName="compNode" presStyleCnt="0"/>
      <dgm:spPr/>
    </dgm:pt>
    <dgm:pt modelId="{26594FA8-9B20-4354-A028-7C262A0EAE46}" type="pres">
      <dgm:prSet presAssocID="{48F24A4B-30AE-48B6-A039-2D5AB4B0EDB7}" presName="bgRect" presStyleLbl="bgShp" presStyleIdx="4" presStyleCnt="5"/>
      <dgm:spPr/>
    </dgm:pt>
    <dgm:pt modelId="{9BC658F7-C0F5-418D-8694-50680D11A972}" type="pres">
      <dgm:prSet presAssocID="{48F24A4B-30AE-48B6-A039-2D5AB4B0EDB7}"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Money"/>
        </a:ext>
      </dgm:extLst>
    </dgm:pt>
    <dgm:pt modelId="{B32F060D-C5B1-476D-B481-D4EDD44AA033}" type="pres">
      <dgm:prSet presAssocID="{48F24A4B-30AE-48B6-A039-2D5AB4B0EDB7}" presName="spaceRect" presStyleCnt="0"/>
      <dgm:spPr/>
    </dgm:pt>
    <dgm:pt modelId="{A6F3F717-F9DC-40A1-8B8C-04EFCEAB0688}" type="pres">
      <dgm:prSet presAssocID="{48F24A4B-30AE-48B6-A039-2D5AB4B0EDB7}" presName="parTx" presStyleLbl="revTx" presStyleIdx="7" presStyleCnt="8">
        <dgm:presLayoutVars>
          <dgm:chMax val="0"/>
          <dgm:chPref val="0"/>
        </dgm:presLayoutVars>
      </dgm:prSet>
      <dgm:spPr/>
    </dgm:pt>
  </dgm:ptLst>
  <dgm:cxnLst>
    <dgm:cxn modelId="{2E138905-B3F6-4E7A-9433-99D1CD3CBF66}" type="presOf" srcId="{EF01BE1C-A5D1-4D92-AAE3-AD9D57FE21D8}" destId="{E0C550CB-88E8-4363-A2EB-44A99555120E}" srcOrd="0" destOrd="0" presId="urn:microsoft.com/office/officeart/2018/2/layout/IconVerticalSolidList"/>
    <dgm:cxn modelId="{B414F60A-8D82-48F6-A369-0B4DB7EAF98D}" srcId="{3BC21C2A-0E39-4164-A674-A6C2665F25B8}" destId="{FF16B292-5A8A-4D3B-A376-2CC731F07BD7}" srcOrd="0" destOrd="0" parTransId="{A4F3F3F9-8DDE-48D2-B387-E060067B2C72}" sibTransId="{65D9DAD6-E5C1-4099-8E24-EE2F4045769E}"/>
    <dgm:cxn modelId="{EF55391D-AA92-4837-8A02-C3FB82B901A2}" type="presOf" srcId="{48FED625-3CB3-45DC-879E-E6CDFB46D42B}" destId="{6DDE1438-F9B9-44EF-B0BD-E64899279962}" srcOrd="0" destOrd="0" presId="urn:microsoft.com/office/officeart/2018/2/layout/IconVerticalSolidList"/>
    <dgm:cxn modelId="{331FED22-17C1-44E9-896E-873549495E46}" srcId="{10A7A1CF-46D8-468B-B618-B737C27CCF5C}" destId="{48F24A4B-30AE-48B6-A039-2D5AB4B0EDB7}" srcOrd="4" destOrd="0" parTransId="{3C058856-2DF6-4371-81EE-1455A97F2697}" sibTransId="{2F3308D8-2FCE-4EFE-A380-88FD7D045230}"/>
    <dgm:cxn modelId="{1241692A-4986-4A55-8272-48119E421122}" srcId="{10A7A1CF-46D8-468B-B618-B737C27CCF5C}" destId="{EF01BE1C-A5D1-4D92-AAE3-AD9D57FE21D8}" srcOrd="1" destOrd="0" parTransId="{56062E3C-C85D-45B2-A315-55627FA27102}" sibTransId="{D88CFCF6-209D-4458-BF24-63412FBF0B12}"/>
    <dgm:cxn modelId="{7E1A9B3B-25A7-4F69-8635-F588A275DD9C}" type="presOf" srcId="{ABDFFE17-697F-4D22-B348-F57D999C9AF0}" destId="{6E6681CA-AB9E-4837-B442-B118F871B4F5}" srcOrd="0" destOrd="0" presId="urn:microsoft.com/office/officeart/2018/2/layout/IconVerticalSolidList"/>
    <dgm:cxn modelId="{9EA74662-D702-4FEB-94C8-4CC04DC17300}" type="presOf" srcId="{D05836B6-8015-4A58-96E2-EA9CEDE1E945}" destId="{6610D35F-00DC-445E-AFC1-6676A9FA1229}" srcOrd="0" destOrd="0" presId="urn:microsoft.com/office/officeart/2018/2/layout/IconVerticalSolidList"/>
    <dgm:cxn modelId="{08525F44-21F3-4755-B829-F1DF43B8FF4E}" srcId="{ABDFFE17-697F-4D22-B348-F57D999C9AF0}" destId="{C1993A3F-BDDF-49CA-92F3-001FCD4B5ECF}" srcOrd="0" destOrd="0" parTransId="{B6913726-4300-4CFE-972B-6F0161B8BF50}" sibTransId="{E92A5DE7-8627-4669-999B-FD50CA75EFAA}"/>
    <dgm:cxn modelId="{43DBE049-0C53-4880-B9F2-382EF7A97EC7}" type="presOf" srcId="{48F24A4B-30AE-48B6-A039-2D5AB4B0EDB7}" destId="{A6F3F717-F9DC-40A1-8B8C-04EFCEAB0688}" srcOrd="0" destOrd="0" presId="urn:microsoft.com/office/officeart/2018/2/layout/IconVerticalSolidList"/>
    <dgm:cxn modelId="{D8A4AB6C-8681-4224-B767-D26FD136B98D}" type="presOf" srcId="{3BC21C2A-0E39-4164-A674-A6C2665F25B8}" destId="{407FF52B-D17C-410F-A775-45250FF82DF3}" srcOrd="0" destOrd="0" presId="urn:microsoft.com/office/officeart/2018/2/layout/IconVerticalSolidList"/>
    <dgm:cxn modelId="{F10FEE87-2083-4AA2-B2A7-F8EF4700392B}" srcId="{10A7A1CF-46D8-468B-B618-B737C27CCF5C}" destId="{ABDFFE17-697F-4D22-B348-F57D999C9AF0}" srcOrd="0" destOrd="0" parTransId="{C5178F48-5501-40CE-829F-C7AD94AB121E}" sibTransId="{081DFB4D-7AD8-4F7A-9114-54174F08FA8E}"/>
    <dgm:cxn modelId="{FD8DAE90-D669-461B-AE13-ECB796A7359F}" srcId="{10A7A1CF-46D8-468B-B618-B737C27CCF5C}" destId="{48FED625-3CB3-45DC-879E-E6CDFB46D42B}" srcOrd="3" destOrd="0" parTransId="{8E7424C5-8497-4864-8A9A-6FEFB02E083C}" sibTransId="{C0870F2D-2EE6-4CC0-BD3F-C7A6D21E9ABA}"/>
    <dgm:cxn modelId="{006C2594-491E-4050-9367-506A135C502E}" type="presOf" srcId="{FF16B292-5A8A-4D3B-A376-2CC731F07BD7}" destId="{573A5FDE-4B34-4E89-A740-0DB120D43B67}" srcOrd="0" destOrd="0" presId="urn:microsoft.com/office/officeart/2018/2/layout/IconVerticalSolidList"/>
    <dgm:cxn modelId="{BE470097-9576-48EA-B628-CF8FB6CF520E}" srcId="{10A7A1CF-46D8-468B-B618-B737C27CCF5C}" destId="{3BC21C2A-0E39-4164-A674-A6C2665F25B8}" srcOrd="2" destOrd="0" parTransId="{48AE575C-794D-420F-B2C4-86570F2B587A}" sibTransId="{197E1A62-149D-4E21-971F-FED537642944}"/>
    <dgm:cxn modelId="{3B9E9D97-B3A3-4DD4-B608-27017768BE0F}" srcId="{EF01BE1C-A5D1-4D92-AAE3-AD9D57FE21D8}" destId="{D05836B6-8015-4A58-96E2-EA9CEDE1E945}" srcOrd="0" destOrd="0" parTransId="{8000DC54-D95C-4824-8607-C4E3ED9CBAB7}" sibTransId="{F28388ED-DC63-4199-88CB-4BEC65179073}"/>
    <dgm:cxn modelId="{C8E80AD4-AB1D-4E20-9C85-A714A491C839}" type="presOf" srcId="{C1993A3F-BDDF-49CA-92F3-001FCD4B5ECF}" destId="{74E7ADD7-3718-48BA-BDCC-EA4B1E300679}" srcOrd="0" destOrd="0" presId="urn:microsoft.com/office/officeart/2018/2/layout/IconVerticalSolidList"/>
    <dgm:cxn modelId="{150B87DD-CDEF-465E-802C-FC652D5B377B}" type="presOf" srcId="{10A7A1CF-46D8-468B-B618-B737C27CCF5C}" destId="{89E722B0-5BC9-45CC-B3EC-274C32794D76}" srcOrd="0" destOrd="0" presId="urn:microsoft.com/office/officeart/2018/2/layout/IconVerticalSolidList"/>
    <dgm:cxn modelId="{839D2F49-12E0-4C3C-A1BD-80BD73188BA2}" type="presParOf" srcId="{89E722B0-5BC9-45CC-B3EC-274C32794D76}" destId="{12B99EEB-DBA2-4C09-9A24-DB4E094DEB67}" srcOrd="0" destOrd="0" presId="urn:microsoft.com/office/officeart/2018/2/layout/IconVerticalSolidList"/>
    <dgm:cxn modelId="{F3A972D0-E24C-4F28-AE11-89FAC2D2E2FF}" type="presParOf" srcId="{12B99EEB-DBA2-4C09-9A24-DB4E094DEB67}" destId="{649B1A10-D35E-4A1A-B696-41A4E9383826}" srcOrd="0" destOrd="0" presId="urn:microsoft.com/office/officeart/2018/2/layout/IconVerticalSolidList"/>
    <dgm:cxn modelId="{246F1BCB-42F7-4B9D-B82A-B58A855CFF59}" type="presParOf" srcId="{12B99EEB-DBA2-4C09-9A24-DB4E094DEB67}" destId="{52B54A27-1595-4ADB-9119-FB4D87DD87B0}" srcOrd="1" destOrd="0" presId="urn:microsoft.com/office/officeart/2018/2/layout/IconVerticalSolidList"/>
    <dgm:cxn modelId="{2B4DD28C-421E-4672-914C-25B1517F9C9D}" type="presParOf" srcId="{12B99EEB-DBA2-4C09-9A24-DB4E094DEB67}" destId="{8C168991-6436-4D6D-87A2-3BAEDD8339CE}" srcOrd="2" destOrd="0" presId="urn:microsoft.com/office/officeart/2018/2/layout/IconVerticalSolidList"/>
    <dgm:cxn modelId="{70115EEB-EDDD-41D8-A583-3052216BDDF8}" type="presParOf" srcId="{12B99EEB-DBA2-4C09-9A24-DB4E094DEB67}" destId="{6E6681CA-AB9E-4837-B442-B118F871B4F5}" srcOrd="3" destOrd="0" presId="urn:microsoft.com/office/officeart/2018/2/layout/IconVerticalSolidList"/>
    <dgm:cxn modelId="{C2541F74-9D65-4A3D-B213-29A76754B178}" type="presParOf" srcId="{12B99EEB-DBA2-4C09-9A24-DB4E094DEB67}" destId="{74E7ADD7-3718-48BA-BDCC-EA4B1E300679}" srcOrd="4" destOrd="0" presId="urn:microsoft.com/office/officeart/2018/2/layout/IconVerticalSolidList"/>
    <dgm:cxn modelId="{24FA7869-9F2A-4DA2-B12F-AACBF2584FB9}" type="presParOf" srcId="{89E722B0-5BC9-45CC-B3EC-274C32794D76}" destId="{4D75BB52-3C3E-4D16-9BBF-55FB2A3F6D89}" srcOrd="1" destOrd="0" presId="urn:microsoft.com/office/officeart/2018/2/layout/IconVerticalSolidList"/>
    <dgm:cxn modelId="{3EB6BBBA-7045-4E83-A17F-EF966206D5F1}" type="presParOf" srcId="{89E722B0-5BC9-45CC-B3EC-274C32794D76}" destId="{4EB53904-7E65-4997-8B77-9BEC42277D86}" srcOrd="2" destOrd="0" presId="urn:microsoft.com/office/officeart/2018/2/layout/IconVerticalSolidList"/>
    <dgm:cxn modelId="{E9A84088-E871-4D3F-9905-DF7EA049528A}" type="presParOf" srcId="{4EB53904-7E65-4997-8B77-9BEC42277D86}" destId="{30F69CC1-F3BF-4E43-9A5D-A5E17470149A}" srcOrd="0" destOrd="0" presId="urn:microsoft.com/office/officeart/2018/2/layout/IconVerticalSolidList"/>
    <dgm:cxn modelId="{971F45AA-6C3E-4071-9A1B-9CE407163C17}" type="presParOf" srcId="{4EB53904-7E65-4997-8B77-9BEC42277D86}" destId="{CA931371-0DF3-4DC6-85CB-E6A0046186FE}" srcOrd="1" destOrd="0" presId="urn:microsoft.com/office/officeart/2018/2/layout/IconVerticalSolidList"/>
    <dgm:cxn modelId="{6B954DB9-4396-4D3D-AC65-83225F6D64D7}" type="presParOf" srcId="{4EB53904-7E65-4997-8B77-9BEC42277D86}" destId="{0F844A53-1D59-4E7D-8F47-424481D28A28}" srcOrd="2" destOrd="0" presId="urn:microsoft.com/office/officeart/2018/2/layout/IconVerticalSolidList"/>
    <dgm:cxn modelId="{8AA778DF-912D-4DF7-A7A5-2DAC69A535C3}" type="presParOf" srcId="{4EB53904-7E65-4997-8B77-9BEC42277D86}" destId="{E0C550CB-88E8-4363-A2EB-44A99555120E}" srcOrd="3" destOrd="0" presId="urn:microsoft.com/office/officeart/2018/2/layout/IconVerticalSolidList"/>
    <dgm:cxn modelId="{F3ABDBDD-724E-4FBF-AEEB-5373F04D3973}" type="presParOf" srcId="{4EB53904-7E65-4997-8B77-9BEC42277D86}" destId="{6610D35F-00DC-445E-AFC1-6676A9FA1229}" srcOrd="4" destOrd="0" presId="urn:microsoft.com/office/officeart/2018/2/layout/IconVerticalSolidList"/>
    <dgm:cxn modelId="{5ABAC840-457F-459E-8CC2-D9FAE67C2FF8}" type="presParOf" srcId="{89E722B0-5BC9-45CC-B3EC-274C32794D76}" destId="{A8E8B8A4-3D66-4ECA-AF67-CF1C6521EB6B}" srcOrd="3" destOrd="0" presId="urn:microsoft.com/office/officeart/2018/2/layout/IconVerticalSolidList"/>
    <dgm:cxn modelId="{C5BA260F-393A-426A-A572-567CE085C2E4}" type="presParOf" srcId="{89E722B0-5BC9-45CC-B3EC-274C32794D76}" destId="{888EB5DD-A340-4E01-AF86-E63E03301250}" srcOrd="4" destOrd="0" presId="urn:microsoft.com/office/officeart/2018/2/layout/IconVerticalSolidList"/>
    <dgm:cxn modelId="{B6B41508-FBE3-4199-87F3-051A6B540FD1}" type="presParOf" srcId="{888EB5DD-A340-4E01-AF86-E63E03301250}" destId="{C80B33E6-7BF3-498D-BD57-9D156B9BEF3B}" srcOrd="0" destOrd="0" presId="urn:microsoft.com/office/officeart/2018/2/layout/IconVerticalSolidList"/>
    <dgm:cxn modelId="{EA529043-C96B-4B04-B18D-73BCEFF9CD37}" type="presParOf" srcId="{888EB5DD-A340-4E01-AF86-E63E03301250}" destId="{F29B3E3B-F3C2-49F5-A47B-9A0744B941AD}" srcOrd="1" destOrd="0" presId="urn:microsoft.com/office/officeart/2018/2/layout/IconVerticalSolidList"/>
    <dgm:cxn modelId="{0C735D0E-5E96-4D9B-BE70-E876DE0D4147}" type="presParOf" srcId="{888EB5DD-A340-4E01-AF86-E63E03301250}" destId="{32117741-3927-4B92-A956-DD6FEE0940CD}" srcOrd="2" destOrd="0" presId="urn:microsoft.com/office/officeart/2018/2/layout/IconVerticalSolidList"/>
    <dgm:cxn modelId="{9BD4C4AE-1ADF-4450-B960-CDC29BE8B5B6}" type="presParOf" srcId="{888EB5DD-A340-4E01-AF86-E63E03301250}" destId="{407FF52B-D17C-410F-A775-45250FF82DF3}" srcOrd="3" destOrd="0" presId="urn:microsoft.com/office/officeart/2018/2/layout/IconVerticalSolidList"/>
    <dgm:cxn modelId="{C728E1B9-A10C-493A-B71B-C89DB96F7C14}" type="presParOf" srcId="{888EB5DD-A340-4E01-AF86-E63E03301250}" destId="{573A5FDE-4B34-4E89-A740-0DB120D43B67}" srcOrd="4" destOrd="0" presId="urn:microsoft.com/office/officeart/2018/2/layout/IconVerticalSolidList"/>
    <dgm:cxn modelId="{4AB4B8C5-6B0D-4DCA-B8F7-6591E8959838}" type="presParOf" srcId="{89E722B0-5BC9-45CC-B3EC-274C32794D76}" destId="{E4171ED6-12FE-4425-A215-E92226560799}" srcOrd="5" destOrd="0" presId="urn:microsoft.com/office/officeart/2018/2/layout/IconVerticalSolidList"/>
    <dgm:cxn modelId="{AB234593-F990-4888-85FA-529F5786F913}" type="presParOf" srcId="{89E722B0-5BC9-45CC-B3EC-274C32794D76}" destId="{FAC168D0-52E7-4DF9-9352-3C4878DA7501}" srcOrd="6" destOrd="0" presId="urn:microsoft.com/office/officeart/2018/2/layout/IconVerticalSolidList"/>
    <dgm:cxn modelId="{DF842203-7A16-4C7B-885F-BA3CF53BF912}" type="presParOf" srcId="{FAC168D0-52E7-4DF9-9352-3C4878DA7501}" destId="{74F61A3E-E292-4A65-8742-64B74569CBFF}" srcOrd="0" destOrd="0" presId="urn:microsoft.com/office/officeart/2018/2/layout/IconVerticalSolidList"/>
    <dgm:cxn modelId="{13BA4F51-DA2B-432F-9714-D18BD2DF29E5}" type="presParOf" srcId="{FAC168D0-52E7-4DF9-9352-3C4878DA7501}" destId="{2D9167D9-68DB-48F5-9E47-164D5FF4B194}" srcOrd="1" destOrd="0" presId="urn:microsoft.com/office/officeart/2018/2/layout/IconVerticalSolidList"/>
    <dgm:cxn modelId="{16DC5E84-6AFD-49A2-B9F0-64E79725BBFA}" type="presParOf" srcId="{FAC168D0-52E7-4DF9-9352-3C4878DA7501}" destId="{152613F5-2C88-4D4B-BF2D-599E5053C66D}" srcOrd="2" destOrd="0" presId="urn:microsoft.com/office/officeart/2018/2/layout/IconVerticalSolidList"/>
    <dgm:cxn modelId="{E507EEC6-2A40-44CB-A78F-A4D9F3CF308F}" type="presParOf" srcId="{FAC168D0-52E7-4DF9-9352-3C4878DA7501}" destId="{6DDE1438-F9B9-44EF-B0BD-E64899279962}" srcOrd="3" destOrd="0" presId="urn:microsoft.com/office/officeart/2018/2/layout/IconVerticalSolidList"/>
    <dgm:cxn modelId="{B3722F01-BD93-4C0F-B13D-8E35187636C5}" type="presParOf" srcId="{89E722B0-5BC9-45CC-B3EC-274C32794D76}" destId="{62D532A6-107C-4EEE-9B5A-E401F8211D57}" srcOrd="7" destOrd="0" presId="urn:microsoft.com/office/officeart/2018/2/layout/IconVerticalSolidList"/>
    <dgm:cxn modelId="{FACE26A6-E775-42B5-B45B-19B0E950ACCB}" type="presParOf" srcId="{89E722B0-5BC9-45CC-B3EC-274C32794D76}" destId="{13296393-82E9-4AE1-8E51-80E3097703A4}" srcOrd="8" destOrd="0" presId="urn:microsoft.com/office/officeart/2018/2/layout/IconVerticalSolidList"/>
    <dgm:cxn modelId="{45D62C01-EA48-4442-83F2-20ED2E0425A4}" type="presParOf" srcId="{13296393-82E9-4AE1-8E51-80E3097703A4}" destId="{26594FA8-9B20-4354-A028-7C262A0EAE46}" srcOrd="0" destOrd="0" presId="urn:microsoft.com/office/officeart/2018/2/layout/IconVerticalSolidList"/>
    <dgm:cxn modelId="{64FBB5AA-6206-40CC-A66E-A33BD784D4C1}" type="presParOf" srcId="{13296393-82E9-4AE1-8E51-80E3097703A4}" destId="{9BC658F7-C0F5-418D-8694-50680D11A972}" srcOrd="1" destOrd="0" presId="urn:microsoft.com/office/officeart/2018/2/layout/IconVerticalSolidList"/>
    <dgm:cxn modelId="{04C89A30-031B-42BD-8DBD-A69564B6DFD1}" type="presParOf" srcId="{13296393-82E9-4AE1-8E51-80E3097703A4}" destId="{B32F060D-C5B1-476D-B481-D4EDD44AA033}" srcOrd="2" destOrd="0" presId="urn:microsoft.com/office/officeart/2018/2/layout/IconVerticalSolidList"/>
    <dgm:cxn modelId="{E72C797D-A0CB-48B1-98BA-325DD1882481}" type="presParOf" srcId="{13296393-82E9-4AE1-8E51-80E3097703A4}" destId="{A6F3F717-F9DC-40A1-8B8C-04EFCEAB0688}"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0A7A1CF-46D8-468B-B618-B737C27CCF5C}" type="doc">
      <dgm:prSet loTypeId="urn:microsoft.com/office/officeart/2018/2/layout/IconVerticalSolidList" loCatId="icon" qsTypeId="urn:microsoft.com/office/officeart/2005/8/quickstyle/simple4" qsCatId="simple" csTypeId="urn:microsoft.com/office/officeart/2018/5/colors/Iconchunking_neutralbg_colorful1" csCatId="colorful" phldr="1"/>
      <dgm:spPr/>
      <dgm:t>
        <a:bodyPr/>
        <a:lstStyle/>
        <a:p>
          <a:endParaRPr lang="en-US"/>
        </a:p>
      </dgm:t>
    </dgm:pt>
    <dgm:pt modelId="{ABDFFE17-697F-4D22-B348-F57D999C9AF0}">
      <dgm:prSet/>
      <dgm:spPr/>
      <dgm:t>
        <a:bodyPr/>
        <a:lstStyle/>
        <a:p>
          <a:pPr>
            <a:lnSpc>
              <a:spcPct val="100000"/>
            </a:lnSpc>
          </a:pPr>
          <a:r>
            <a:rPr lang="en-US" b="1">
              <a:latin typeface="Calibri Light" panose="020F0302020204030204"/>
            </a:rPr>
            <a:t>Does not address an invasive plant pest issue</a:t>
          </a:r>
          <a:endParaRPr lang="en-US"/>
        </a:p>
      </dgm:t>
    </dgm:pt>
    <dgm:pt modelId="{C5178F48-5501-40CE-829F-C7AD94AB121E}" type="parTrans" cxnId="{F10FEE87-2083-4AA2-B2A7-F8EF4700392B}">
      <dgm:prSet/>
      <dgm:spPr/>
      <dgm:t>
        <a:bodyPr/>
        <a:lstStyle/>
        <a:p>
          <a:endParaRPr lang="en-US"/>
        </a:p>
      </dgm:t>
    </dgm:pt>
    <dgm:pt modelId="{081DFB4D-7AD8-4F7A-9114-54174F08FA8E}" type="sibTrans" cxnId="{F10FEE87-2083-4AA2-B2A7-F8EF4700392B}">
      <dgm:prSet/>
      <dgm:spPr/>
      <dgm:t>
        <a:bodyPr/>
        <a:lstStyle/>
        <a:p>
          <a:endParaRPr lang="en-US"/>
        </a:p>
      </dgm:t>
    </dgm:pt>
    <dgm:pt modelId="{EF01BE1C-A5D1-4D92-AAE3-AD9D57FE21D8}">
      <dgm:prSet phldr="0"/>
      <dgm:spPr/>
      <dgm:t>
        <a:bodyPr/>
        <a:lstStyle/>
        <a:p>
          <a:pPr>
            <a:lnSpc>
              <a:spcPct val="100000"/>
            </a:lnSpc>
          </a:pPr>
          <a:r>
            <a:rPr lang="en-US" b="1">
              <a:latin typeface="Calibri Light" panose="020F0302020204030204"/>
            </a:rPr>
            <a:t>Missing required documentation</a:t>
          </a:r>
          <a:endParaRPr lang="en-US" b="1"/>
        </a:p>
      </dgm:t>
    </dgm:pt>
    <dgm:pt modelId="{56062E3C-C85D-45B2-A315-55627FA27102}" type="parTrans" cxnId="{1241692A-4986-4A55-8272-48119E421122}">
      <dgm:prSet/>
      <dgm:spPr/>
      <dgm:t>
        <a:bodyPr/>
        <a:lstStyle/>
        <a:p>
          <a:endParaRPr lang="en-US"/>
        </a:p>
      </dgm:t>
    </dgm:pt>
    <dgm:pt modelId="{D88CFCF6-209D-4458-BF24-63412FBF0B12}" type="sibTrans" cxnId="{1241692A-4986-4A55-8272-48119E421122}">
      <dgm:prSet/>
      <dgm:spPr/>
      <dgm:t>
        <a:bodyPr/>
        <a:lstStyle/>
        <a:p>
          <a:endParaRPr lang="en-US"/>
        </a:p>
      </dgm:t>
    </dgm:pt>
    <dgm:pt modelId="{D05836B6-8015-4A58-96E2-EA9CEDE1E945}">
      <dgm:prSet phldr="0"/>
      <dgm:spPr/>
      <dgm:t>
        <a:bodyPr/>
        <a:lstStyle/>
        <a:p>
          <a:pPr>
            <a:lnSpc>
              <a:spcPct val="100000"/>
            </a:lnSpc>
          </a:pPr>
          <a:r>
            <a:rPr lang="en-US" b="1">
              <a:latin typeface="Calibri Light" panose="020F0302020204030204"/>
            </a:rPr>
            <a:t>• Templates</a:t>
          </a:r>
          <a:endParaRPr lang="en-US" b="1"/>
        </a:p>
      </dgm:t>
    </dgm:pt>
    <dgm:pt modelId="{8000DC54-D95C-4824-8607-C4E3ED9CBAB7}" type="parTrans" cxnId="{3B9E9D97-B3A3-4DD4-B608-27017768BE0F}">
      <dgm:prSet/>
      <dgm:spPr/>
      <dgm:t>
        <a:bodyPr/>
        <a:lstStyle/>
        <a:p>
          <a:endParaRPr lang="en-US"/>
        </a:p>
      </dgm:t>
    </dgm:pt>
    <dgm:pt modelId="{F28388ED-DC63-4199-88CB-4BEC65179073}" type="sibTrans" cxnId="{3B9E9D97-B3A3-4DD4-B608-27017768BE0F}">
      <dgm:prSet/>
      <dgm:spPr/>
      <dgm:t>
        <a:bodyPr/>
        <a:lstStyle/>
        <a:p>
          <a:endParaRPr lang="en-US"/>
        </a:p>
      </dgm:t>
    </dgm:pt>
    <dgm:pt modelId="{1F69D613-7F2D-43EA-90A0-36694C8103D4}">
      <dgm:prSet phldr="0"/>
      <dgm:spPr/>
      <dgm:t>
        <a:bodyPr/>
        <a:lstStyle/>
        <a:p>
          <a:pPr>
            <a:lnSpc>
              <a:spcPct val="100000"/>
            </a:lnSpc>
          </a:pPr>
          <a:r>
            <a:rPr lang="en-US" b="1">
              <a:latin typeface="Calibri Light" panose="020F0302020204030204"/>
            </a:rPr>
            <a:t>• Progress Report</a:t>
          </a:r>
        </a:p>
      </dgm:t>
    </dgm:pt>
    <dgm:pt modelId="{B3593006-CC1D-4B94-917D-16A3D21D9FEE}" type="parTrans" cxnId="{D2C6BE19-C8AB-4034-BF88-CCF2C9A46E5A}">
      <dgm:prSet/>
      <dgm:spPr/>
      <dgm:t>
        <a:bodyPr/>
        <a:lstStyle/>
        <a:p>
          <a:endParaRPr lang="en-US"/>
        </a:p>
      </dgm:t>
    </dgm:pt>
    <dgm:pt modelId="{BB4D111C-F094-4892-8553-CA2F11929701}" type="sibTrans" cxnId="{D2C6BE19-C8AB-4034-BF88-CCF2C9A46E5A}">
      <dgm:prSet/>
      <dgm:spPr/>
      <dgm:t>
        <a:bodyPr/>
        <a:lstStyle/>
        <a:p>
          <a:endParaRPr lang="en-US"/>
        </a:p>
      </dgm:t>
    </dgm:pt>
    <dgm:pt modelId="{D2828432-7569-47B5-BC85-0171A3050CB8}">
      <dgm:prSet phldr="0"/>
      <dgm:spPr/>
      <dgm:t>
        <a:bodyPr/>
        <a:lstStyle/>
        <a:p>
          <a:pPr>
            <a:lnSpc>
              <a:spcPct val="100000"/>
            </a:lnSpc>
          </a:pPr>
          <a:r>
            <a:rPr lang="en-US" b="1" dirty="0">
              <a:latin typeface="Calibri (light)"/>
              <a:ea typeface="Calibri"/>
              <a:cs typeface="Calibri"/>
            </a:rPr>
            <a:t>Fails to use the most current templates(s)</a:t>
          </a:r>
        </a:p>
      </dgm:t>
    </dgm:pt>
    <dgm:pt modelId="{FB5239E0-5029-4437-9BFE-7F053DBDF87F}" type="parTrans" cxnId="{7A1A7450-4B70-422E-8B2D-78E1495AD46B}">
      <dgm:prSet/>
      <dgm:spPr/>
      <dgm:t>
        <a:bodyPr/>
        <a:lstStyle/>
        <a:p>
          <a:endParaRPr lang="en-US"/>
        </a:p>
      </dgm:t>
    </dgm:pt>
    <dgm:pt modelId="{D675F895-E647-480C-97DF-C8CCFDB39CAF}" type="sibTrans" cxnId="{7A1A7450-4B70-422E-8B2D-78E1495AD46B}">
      <dgm:prSet/>
      <dgm:spPr/>
      <dgm:t>
        <a:bodyPr/>
        <a:lstStyle/>
        <a:p>
          <a:endParaRPr lang="en-US"/>
        </a:p>
      </dgm:t>
    </dgm:pt>
    <dgm:pt modelId="{728383FC-46FA-4D44-80E8-F50F191481DF}">
      <dgm:prSet phldr="0"/>
      <dgm:spPr/>
      <dgm:t>
        <a:bodyPr/>
        <a:lstStyle/>
        <a:p>
          <a:pPr>
            <a:lnSpc>
              <a:spcPct val="100000"/>
            </a:lnSpc>
          </a:pPr>
          <a:r>
            <a:rPr lang="en-US" b="1" dirty="0">
              <a:latin typeface="Aptos Display" panose="020B0004020202020204" pitchFamily="34" charset="0"/>
              <a:ea typeface="Calibri"/>
              <a:cs typeface="Calibri"/>
            </a:rPr>
            <a:t>Goal 1S</a:t>
          </a:r>
        </a:p>
        <a:p>
          <a:pPr>
            <a:lnSpc>
              <a:spcPct val="100000"/>
            </a:lnSpc>
          </a:pPr>
          <a:r>
            <a:rPr lang="en-US" b="1" dirty="0">
              <a:latin typeface="Aptos Display" panose="020B0004020202020204" pitchFamily="34" charset="0"/>
              <a:ea typeface="Calibri"/>
              <a:cs typeface="Calibri"/>
            </a:rPr>
            <a:t>Budget</a:t>
          </a:r>
        </a:p>
      </dgm:t>
    </dgm:pt>
    <dgm:pt modelId="{8FB77FE7-1415-4D0E-AC03-842F69273F8A}" type="parTrans" cxnId="{E91ABF6C-55D7-4F0C-93B3-ADBD3E80F878}">
      <dgm:prSet/>
      <dgm:spPr/>
      <dgm:t>
        <a:bodyPr/>
        <a:lstStyle/>
        <a:p>
          <a:endParaRPr lang="en-US"/>
        </a:p>
      </dgm:t>
    </dgm:pt>
    <dgm:pt modelId="{AF27BB80-92F0-4BA3-94DB-4B80AF230808}" type="sibTrans" cxnId="{E91ABF6C-55D7-4F0C-93B3-ADBD3E80F878}">
      <dgm:prSet/>
      <dgm:spPr/>
      <dgm:t>
        <a:bodyPr/>
        <a:lstStyle/>
        <a:p>
          <a:endParaRPr lang="en-US"/>
        </a:p>
      </dgm:t>
    </dgm:pt>
    <dgm:pt modelId="{9B33E3A9-DD10-4148-94A1-6CFD4367F4C0}">
      <dgm:prSet phldr="0"/>
      <dgm:spPr/>
      <dgm:t>
        <a:bodyPr/>
        <a:lstStyle/>
        <a:p>
          <a:pPr>
            <a:lnSpc>
              <a:spcPct val="100000"/>
            </a:lnSpc>
          </a:pPr>
          <a:r>
            <a:rPr lang="en-US" b="1">
              <a:latin typeface="Calibri Light"/>
              <a:ea typeface="Calibri Light"/>
              <a:cs typeface="Calibri Light"/>
            </a:rPr>
            <a:t>Submitted under the wrong goal area</a:t>
          </a:r>
        </a:p>
      </dgm:t>
    </dgm:pt>
    <dgm:pt modelId="{16A2985A-2B7F-41BD-BC2E-E0D7F69881CB}" type="parTrans" cxnId="{B5630609-E645-4364-AC27-96FC1C05503E}">
      <dgm:prSet/>
      <dgm:spPr/>
      <dgm:t>
        <a:bodyPr/>
        <a:lstStyle/>
        <a:p>
          <a:endParaRPr lang="en-US"/>
        </a:p>
      </dgm:t>
    </dgm:pt>
    <dgm:pt modelId="{0D9E359E-3965-4A9E-9864-B2E74B3A2BD8}" type="sibTrans" cxnId="{B5630609-E645-4364-AC27-96FC1C05503E}">
      <dgm:prSet/>
      <dgm:spPr/>
      <dgm:t>
        <a:bodyPr/>
        <a:lstStyle/>
        <a:p>
          <a:endParaRPr lang="en-US"/>
        </a:p>
      </dgm:t>
    </dgm:pt>
    <dgm:pt modelId="{74875630-476B-4C79-A310-1E2524A03F43}">
      <dgm:prSet phldr="0"/>
      <dgm:spPr/>
      <dgm:t>
        <a:bodyPr/>
        <a:lstStyle/>
        <a:p>
          <a:pPr>
            <a:lnSpc>
              <a:spcPct val="100000"/>
            </a:lnSpc>
          </a:pPr>
          <a:r>
            <a:rPr lang="en-US" b="1" dirty="0">
              <a:latin typeface="Aptos Display" panose="020B0004020202020204" pitchFamily="34" charset="0"/>
              <a:ea typeface="Calibri"/>
              <a:cs typeface="Calibri"/>
            </a:rPr>
            <a:t>Not all questions answered</a:t>
          </a:r>
          <a:endParaRPr lang="en-US" b="1" dirty="0">
            <a:latin typeface="Aptos Display" panose="020B0004020202020204" pitchFamily="34" charset="0"/>
          </a:endParaRPr>
        </a:p>
      </dgm:t>
    </dgm:pt>
    <dgm:pt modelId="{367E8C1E-767D-4880-8522-098F589D7274}" type="parTrans" cxnId="{C218C88B-3666-4382-AC4F-23C8EEE86032}">
      <dgm:prSet/>
      <dgm:spPr/>
      <dgm:t>
        <a:bodyPr/>
        <a:lstStyle/>
        <a:p>
          <a:endParaRPr lang="en-US"/>
        </a:p>
      </dgm:t>
    </dgm:pt>
    <dgm:pt modelId="{78498073-349F-4888-931C-D11B36EE36EB}" type="sibTrans" cxnId="{C218C88B-3666-4382-AC4F-23C8EEE86032}">
      <dgm:prSet/>
      <dgm:spPr/>
      <dgm:t>
        <a:bodyPr/>
        <a:lstStyle/>
        <a:p>
          <a:endParaRPr lang="en-US"/>
        </a:p>
      </dgm:t>
    </dgm:pt>
    <dgm:pt modelId="{632C932F-2DFD-4AC3-A225-156C36E849DC}">
      <dgm:prSet phldr="0"/>
      <dgm:spPr/>
      <dgm:t>
        <a:bodyPr/>
        <a:lstStyle/>
        <a:p>
          <a:pPr>
            <a:lnSpc>
              <a:spcPct val="100000"/>
            </a:lnSpc>
          </a:pPr>
          <a:r>
            <a:rPr lang="en-US" b="1" dirty="0">
              <a:latin typeface="Aptos Display" panose="020B0004020202020204" pitchFamily="34" charset="0"/>
              <a:ea typeface="Calibri"/>
              <a:cs typeface="Calibri"/>
            </a:rPr>
            <a:t>Incomplete suggestions</a:t>
          </a:r>
        </a:p>
      </dgm:t>
    </dgm:pt>
    <dgm:pt modelId="{7FAE6003-45DF-4927-8558-5C7C8714402E}" type="parTrans" cxnId="{2F40D2FD-AA77-42FE-8880-6E0481E02F46}">
      <dgm:prSet/>
      <dgm:spPr/>
      <dgm:t>
        <a:bodyPr/>
        <a:lstStyle/>
        <a:p>
          <a:endParaRPr lang="en-US"/>
        </a:p>
      </dgm:t>
    </dgm:pt>
    <dgm:pt modelId="{27FA6C94-B0AE-4511-B7E6-15FAB0F94446}" type="sibTrans" cxnId="{2F40D2FD-AA77-42FE-8880-6E0481E02F46}">
      <dgm:prSet/>
      <dgm:spPr/>
      <dgm:t>
        <a:bodyPr/>
        <a:lstStyle/>
        <a:p>
          <a:endParaRPr lang="en-US"/>
        </a:p>
      </dgm:t>
    </dgm:pt>
    <dgm:pt modelId="{89E722B0-5BC9-45CC-B3EC-274C32794D76}" type="pres">
      <dgm:prSet presAssocID="{10A7A1CF-46D8-468B-B618-B737C27CCF5C}" presName="root" presStyleCnt="0">
        <dgm:presLayoutVars>
          <dgm:dir/>
          <dgm:resizeHandles val="exact"/>
        </dgm:presLayoutVars>
      </dgm:prSet>
      <dgm:spPr/>
    </dgm:pt>
    <dgm:pt modelId="{12B99EEB-DBA2-4C09-9A24-DB4E094DEB67}" type="pres">
      <dgm:prSet presAssocID="{ABDFFE17-697F-4D22-B348-F57D999C9AF0}" presName="compNode" presStyleCnt="0"/>
      <dgm:spPr/>
    </dgm:pt>
    <dgm:pt modelId="{649B1A10-D35E-4A1A-B696-41A4E9383826}" type="pres">
      <dgm:prSet presAssocID="{ABDFFE17-697F-4D22-B348-F57D999C9AF0}" presName="bgRect" presStyleLbl="bgShp" presStyleIdx="0" presStyleCnt="5"/>
      <dgm:spPr/>
    </dgm:pt>
    <dgm:pt modelId="{52B54A27-1595-4ADB-9119-FB4D87DD87B0}" type="pres">
      <dgm:prSet presAssocID="{ABDFFE17-697F-4D22-B348-F57D999C9AF0}" presName="iconRect" presStyleLbl="node1" presStyleIdx="0" presStyleCnt="5" custLinFactNeighborX="-4432" custLinFactNeighborY="-2790"/>
      <dgm:spPr>
        <a:prstGeom prst="noSmoking">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No sign with solid fill"/>
        </a:ext>
      </dgm:extLst>
    </dgm:pt>
    <dgm:pt modelId="{8C168991-6436-4D6D-87A2-3BAEDD8339CE}" type="pres">
      <dgm:prSet presAssocID="{ABDFFE17-697F-4D22-B348-F57D999C9AF0}" presName="spaceRect" presStyleCnt="0"/>
      <dgm:spPr/>
    </dgm:pt>
    <dgm:pt modelId="{6E6681CA-AB9E-4837-B442-B118F871B4F5}" type="pres">
      <dgm:prSet presAssocID="{ABDFFE17-697F-4D22-B348-F57D999C9AF0}" presName="parTx" presStyleLbl="revTx" presStyleIdx="0" presStyleCnt="8">
        <dgm:presLayoutVars>
          <dgm:chMax val="0"/>
          <dgm:chPref val="0"/>
        </dgm:presLayoutVars>
      </dgm:prSet>
      <dgm:spPr/>
    </dgm:pt>
    <dgm:pt modelId="{4D75BB52-3C3E-4D16-9BBF-55FB2A3F6D89}" type="pres">
      <dgm:prSet presAssocID="{081DFB4D-7AD8-4F7A-9114-54174F08FA8E}" presName="sibTrans" presStyleCnt="0"/>
      <dgm:spPr/>
    </dgm:pt>
    <dgm:pt modelId="{D968F408-8DBB-4475-99D8-D7734E8FDA54}" type="pres">
      <dgm:prSet presAssocID="{9B33E3A9-DD10-4148-94A1-6CFD4367F4C0}" presName="compNode" presStyleCnt="0"/>
      <dgm:spPr/>
    </dgm:pt>
    <dgm:pt modelId="{5E1E3866-C348-47EC-B63E-83B3A5A3CD53}" type="pres">
      <dgm:prSet presAssocID="{9B33E3A9-DD10-4148-94A1-6CFD4367F4C0}" presName="bgRect" presStyleLbl="bgShp" presStyleIdx="1" presStyleCnt="5"/>
      <dgm:spPr/>
    </dgm:pt>
    <dgm:pt modelId="{98CC0D4D-4B96-4D2D-873C-C684010AC42B}" type="pres">
      <dgm:prSet presAssocID="{9B33E3A9-DD10-4148-94A1-6CFD4367F4C0}" presName="iconRect" presStyleLbl="node1" presStyleIdx="1" presStyleCnt="5" custLinFactNeighborX="-3976" custLinFactNeighborY="11075"/>
      <dgm:spPr>
        <a:prstGeom prst="noSmoking">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No sign with solid fill"/>
        </a:ext>
      </dgm:extLst>
    </dgm:pt>
    <dgm:pt modelId="{5762801D-1853-45B4-AD65-EC523EC32549}" type="pres">
      <dgm:prSet presAssocID="{9B33E3A9-DD10-4148-94A1-6CFD4367F4C0}" presName="spaceRect" presStyleCnt="0"/>
      <dgm:spPr/>
    </dgm:pt>
    <dgm:pt modelId="{9B662239-5599-473D-9FFD-16469EE69B4D}" type="pres">
      <dgm:prSet presAssocID="{9B33E3A9-DD10-4148-94A1-6CFD4367F4C0}" presName="parTx" presStyleLbl="revTx" presStyleIdx="1" presStyleCnt="8">
        <dgm:presLayoutVars>
          <dgm:chMax val="0"/>
          <dgm:chPref val="0"/>
        </dgm:presLayoutVars>
      </dgm:prSet>
      <dgm:spPr/>
    </dgm:pt>
    <dgm:pt modelId="{DF0E265F-031B-4ECD-A6A0-BF73F60994F1}" type="pres">
      <dgm:prSet presAssocID="{0D9E359E-3965-4A9E-9864-B2E74B3A2BD8}" presName="sibTrans" presStyleCnt="0"/>
      <dgm:spPr/>
    </dgm:pt>
    <dgm:pt modelId="{EFC3B9F2-AD79-4755-B797-408820D10231}" type="pres">
      <dgm:prSet presAssocID="{D2828432-7569-47B5-BC85-0171A3050CB8}" presName="compNode" presStyleCnt="0"/>
      <dgm:spPr/>
    </dgm:pt>
    <dgm:pt modelId="{33939338-5106-4A51-A34E-528FF9DAB38B}" type="pres">
      <dgm:prSet presAssocID="{D2828432-7569-47B5-BC85-0171A3050CB8}" presName="bgRect" presStyleLbl="bgShp" presStyleIdx="2" presStyleCnt="5"/>
      <dgm:spPr/>
    </dgm:pt>
    <dgm:pt modelId="{79758836-350E-4BF1-990A-4AEE20357243}" type="pres">
      <dgm:prSet presAssocID="{D2828432-7569-47B5-BC85-0171A3050CB8}" presName="iconRect" presStyleLbl="node1" presStyleIdx="2" presStyleCnt="5"/>
      <dgm:spPr>
        <a:prstGeom prst="noSmoking">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No sign with solid fill"/>
        </a:ext>
      </dgm:extLst>
    </dgm:pt>
    <dgm:pt modelId="{4A3699ED-318D-4F30-BEDC-EBF5CFF7DB1F}" type="pres">
      <dgm:prSet presAssocID="{D2828432-7569-47B5-BC85-0171A3050CB8}" presName="spaceRect" presStyleCnt="0"/>
      <dgm:spPr/>
    </dgm:pt>
    <dgm:pt modelId="{0B677DDE-7AA0-4D3B-88C9-7B29D09CD018}" type="pres">
      <dgm:prSet presAssocID="{D2828432-7569-47B5-BC85-0171A3050CB8}" presName="parTx" presStyleLbl="revTx" presStyleIdx="2" presStyleCnt="8">
        <dgm:presLayoutVars>
          <dgm:chMax val="0"/>
          <dgm:chPref val="0"/>
        </dgm:presLayoutVars>
      </dgm:prSet>
      <dgm:spPr/>
    </dgm:pt>
    <dgm:pt modelId="{E1AD890D-DB9C-406F-B286-B4D280BB017C}" type="pres">
      <dgm:prSet presAssocID="{D2828432-7569-47B5-BC85-0171A3050CB8}" presName="desTx" presStyleLbl="revTx" presStyleIdx="3" presStyleCnt="8">
        <dgm:presLayoutVars/>
      </dgm:prSet>
      <dgm:spPr/>
    </dgm:pt>
    <dgm:pt modelId="{10121616-222A-4009-99F3-B7B96F708DE4}" type="pres">
      <dgm:prSet presAssocID="{D675F895-E647-480C-97DF-C8CCFDB39CAF}" presName="sibTrans" presStyleCnt="0"/>
      <dgm:spPr/>
    </dgm:pt>
    <dgm:pt modelId="{4EB53904-7E65-4997-8B77-9BEC42277D86}" type="pres">
      <dgm:prSet presAssocID="{EF01BE1C-A5D1-4D92-AAE3-AD9D57FE21D8}" presName="compNode" presStyleCnt="0"/>
      <dgm:spPr/>
    </dgm:pt>
    <dgm:pt modelId="{30F69CC1-F3BF-4E43-9A5D-A5E17470149A}" type="pres">
      <dgm:prSet presAssocID="{EF01BE1C-A5D1-4D92-AAE3-AD9D57FE21D8}" presName="bgRect" presStyleLbl="bgShp" presStyleIdx="3" presStyleCnt="5"/>
      <dgm:spPr/>
    </dgm:pt>
    <dgm:pt modelId="{CA931371-0DF3-4DC6-85CB-E6A0046186FE}" type="pres">
      <dgm:prSet presAssocID="{EF01BE1C-A5D1-4D92-AAE3-AD9D57FE21D8}" presName="iconRect" presStyleLbl="node1" presStyleIdx="3" presStyleCnt="5"/>
      <dgm:spPr>
        <a:prstGeom prst="noSmoking">
          <a:avLst/>
        </a:prstGeom>
        <a:blipFill>
          <a:blip xmlns:r="http://schemas.openxmlformats.org/officeDocument/2006/relationships">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No sign with solid fill"/>
        </a:ext>
      </dgm:extLst>
    </dgm:pt>
    <dgm:pt modelId="{0F844A53-1D59-4E7D-8F47-424481D28A28}" type="pres">
      <dgm:prSet presAssocID="{EF01BE1C-A5D1-4D92-AAE3-AD9D57FE21D8}" presName="spaceRect" presStyleCnt="0"/>
      <dgm:spPr/>
    </dgm:pt>
    <dgm:pt modelId="{E0C550CB-88E8-4363-A2EB-44A99555120E}" type="pres">
      <dgm:prSet presAssocID="{EF01BE1C-A5D1-4D92-AAE3-AD9D57FE21D8}" presName="parTx" presStyleLbl="revTx" presStyleIdx="4" presStyleCnt="8">
        <dgm:presLayoutVars>
          <dgm:chMax val="0"/>
          <dgm:chPref val="0"/>
        </dgm:presLayoutVars>
      </dgm:prSet>
      <dgm:spPr/>
    </dgm:pt>
    <dgm:pt modelId="{38CEE48A-ADD8-45E2-A605-62BB23D1337C}" type="pres">
      <dgm:prSet presAssocID="{EF01BE1C-A5D1-4D92-AAE3-AD9D57FE21D8}" presName="desTx" presStyleLbl="revTx" presStyleIdx="5" presStyleCnt="8">
        <dgm:presLayoutVars/>
      </dgm:prSet>
      <dgm:spPr/>
    </dgm:pt>
    <dgm:pt modelId="{CD4F423E-C57D-4343-B392-C81225B9F66F}" type="pres">
      <dgm:prSet presAssocID="{D88CFCF6-209D-4458-BF24-63412FBF0B12}" presName="sibTrans" presStyleCnt="0"/>
      <dgm:spPr/>
    </dgm:pt>
    <dgm:pt modelId="{7101E73B-7EF9-4217-B413-CF57E056FE9D}" type="pres">
      <dgm:prSet presAssocID="{632C932F-2DFD-4AC3-A225-156C36E849DC}" presName="compNode" presStyleCnt="0"/>
      <dgm:spPr/>
    </dgm:pt>
    <dgm:pt modelId="{A358B94E-9988-49FF-87E7-99B6D139359F}" type="pres">
      <dgm:prSet presAssocID="{632C932F-2DFD-4AC3-A225-156C36E849DC}" presName="bgRect" presStyleLbl="bgShp" presStyleIdx="4" presStyleCnt="5" custLinFactNeighborY="5098"/>
      <dgm:spPr/>
    </dgm:pt>
    <dgm:pt modelId="{9182FD59-341C-4E16-A026-61A18E72B42C}" type="pres">
      <dgm:prSet presAssocID="{632C932F-2DFD-4AC3-A225-156C36E849DC}" presName="iconRect" presStyleLbl="node1" presStyleIdx="4" presStyleCnt="5"/>
      <dgm:spPr>
        <a:prstGeom prst="noSmoking">
          <a:avLst/>
        </a:prstGeom>
        <a:blipFill>
          <a:blip xmlns:r="http://schemas.openxmlformats.org/officeDocument/2006/relationships">
            <a:extLst>
              <a:ext uri="{96DAC541-7B7A-43D3-8B79-37D633B846F1}">
                <asvg:svgBlip xmlns:asvg="http://schemas.microsoft.com/office/drawing/2016/SVG/main" r:embed="rId5"/>
              </a:ext>
            </a:extLst>
          </a:blip>
          <a:srcRect/>
          <a:stretch>
            <a:fillRect/>
          </a:stretch>
        </a:blipFill>
      </dgm:spPr>
      <dgm:extLst>
        <a:ext uri="{E40237B7-FDA0-4F09-8148-C483321AD2D9}">
          <dgm14:cNvPr xmlns:dgm14="http://schemas.microsoft.com/office/drawing/2010/diagram" id="0" name="" descr="No sign with solid fill"/>
        </a:ext>
      </dgm:extLst>
    </dgm:pt>
    <dgm:pt modelId="{50890A01-24EA-433A-A83E-DFF4BA5EC3CE}" type="pres">
      <dgm:prSet presAssocID="{632C932F-2DFD-4AC3-A225-156C36E849DC}" presName="spaceRect" presStyleCnt="0"/>
      <dgm:spPr/>
    </dgm:pt>
    <dgm:pt modelId="{431061F6-24AA-4458-A972-D1B542CF0E5A}" type="pres">
      <dgm:prSet presAssocID="{632C932F-2DFD-4AC3-A225-156C36E849DC}" presName="parTx" presStyleLbl="revTx" presStyleIdx="6" presStyleCnt="8">
        <dgm:presLayoutVars>
          <dgm:chMax val="0"/>
          <dgm:chPref val="0"/>
        </dgm:presLayoutVars>
      </dgm:prSet>
      <dgm:spPr/>
    </dgm:pt>
    <dgm:pt modelId="{358E98FF-EB8F-41E9-9CE5-C805905AA33B}" type="pres">
      <dgm:prSet presAssocID="{632C932F-2DFD-4AC3-A225-156C36E849DC}" presName="desTx" presStyleLbl="revTx" presStyleIdx="7" presStyleCnt="8">
        <dgm:presLayoutVars/>
      </dgm:prSet>
      <dgm:spPr/>
    </dgm:pt>
  </dgm:ptLst>
  <dgm:cxnLst>
    <dgm:cxn modelId="{B5630609-E645-4364-AC27-96FC1C05503E}" srcId="{10A7A1CF-46D8-468B-B618-B737C27CCF5C}" destId="{9B33E3A9-DD10-4148-94A1-6CFD4367F4C0}" srcOrd="1" destOrd="0" parTransId="{16A2985A-2B7F-41BD-BC2E-E0D7F69881CB}" sibTransId="{0D9E359E-3965-4A9E-9864-B2E74B3A2BD8}"/>
    <dgm:cxn modelId="{2B412014-0A0C-4764-91FA-895342B21924}" type="presOf" srcId="{728383FC-46FA-4D44-80E8-F50F191481DF}" destId="{E1AD890D-DB9C-406F-B286-B4D280BB017C}" srcOrd="0" destOrd="0" presId="urn:microsoft.com/office/officeart/2018/2/layout/IconVerticalSolidList"/>
    <dgm:cxn modelId="{D2C6BE19-C8AB-4034-BF88-CCF2C9A46E5A}" srcId="{EF01BE1C-A5D1-4D92-AAE3-AD9D57FE21D8}" destId="{1F69D613-7F2D-43EA-90A0-36694C8103D4}" srcOrd="1" destOrd="0" parTransId="{B3593006-CC1D-4B94-917D-16A3D21D9FEE}" sibTransId="{BB4D111C-F094-4892-8553-CA2F11929701}"/>
    <dgm:cxn modelId="{5F1B6626-FA06-49D0-AC8E-5E44A69496AA}" type="presOf" srcId="{1F69D613-7F2D-43EA-90A0-36694C8103D4}" destId="{38CEE48A-ADD8-45E2-A605-62BB23D1337C}" srcOrd="0" destOrd="1" presId="urn:microsoft.com/office/officeart/2018/2/layout/IconVerticalSolidList"/>
    <dgm:cxn modelId="{DA285829-53FF-4A86-A0D1-057C7103B4B5}" type="presOf" srcId="{9B33E3A9-DD10-4148-94A1-6CFD4367F4C0}" destId="{9B662239-5599-473D-9FFD-16469EE69B4D}" srcOrd="0" destOrd="0" presId="urn:microsoft.com/office/officeart/2018/2/layout/IconVerticalSolidList"/>
    <dgm:cxn modelId="{1241692A-4986-4A55-8272-48119E421122}" srcId="{10A7A1CF-46D8-468B-B618-B737C27CCF5C}" destId="{EF01BE1C-A5D1-4D92-AAE3-AD9D57FE21D8}" srcOrd="3" destOrd="0" parTransId="{56062E3C-C85D-45B2-A315-55627FA27102}" sibTransId="{D88CFCF6-209D-4458-BF24-63412FBF0B12}"/>
    <dgm:cxn modelId="{E91ABF6C-55D7-4F0C-93B3-ADBD3E80F878}" srcId="{D2828432-7569-47B5-BC85-0171A3050CB8}" destId="{728383FC-46FA-4D44-80E8-F50F191481DF}" srcOrd="0" destOrd="0" parTransId="{8FB77FE7-1415-4D0E-AC03-842F69273F8A}" sibTransId="{AF27BB80-92F0-4BA3-94DB-4B80AF230808}"/>
    <dgm:cxn modelId="{7A1A7450-4B70-422E-8B2D-78E1495AD46B}" srcId="{10A7A1CF-46D8-468B-B618-B737C27CCF5C}" destId="{D2828432-7569-47B5-BC85-0171A3050CB8}" srcOrd="2" destOrd="0" parTransId="{FB5239E0-5029-4437-9BFE-7F053DBDF87F}" sibTransId="{D675F895-E647-480C-97DF-C8CCFDB39CAF}"/>
    <dgm:cxn modelId="{E330475A-2B1A-4147-9951-5616F9C02ECD}" type="presOf" srcId="{632C932F-2DFD-4AC3-A225-156C36E849DC}" destId="{431061F6-24AA-4458-A972-D1B542CF0E5A}" srcOrd="0" destOrd="0" presId="urn:microsoft.com/office/officeart/2018/2/layout/IconVerticalSolidList"/>
    <dgm:cxn modelId="{F4287E7C-E660-4E1F-9257-03BEACC33182}" type="presOf" srcId="{ABDFFE17-697F-4D22-B348-F57D999C9AF0}" destId="{6E6681CA-AB9E-4837-B442-B118F871B4F5}" srcOrd="0" destOrd="0" presId="urn:microsoft.com/office/officeart/2018/2/layout/IconVerticalSolidList"/>
    <dgm:cxn modelId="{F10FEE87-2083-4AA2-B2A7-F8EF4700392B}" srcId="{10A7A1CF-46D8-468B-B618-B737C27CCF5C}" destId="{ABDFFE17-697F-4D22-B348-F57D999C9AF0}" srcOrd="0" destOrd="0" parTransId="{C5178F48-5501-40CE-829F-C7AD94AB121E}" sibTransId="{081DFB4D-7AD8-4F7A-9114-54174F08FA8E}"/>
    <dgm:cxn modelId="{C218C88B-3666-4382-AC4F-23C8EEE86032}" srcId="{632C932F-2DFD-4AC3-A225-156C36E849DC}" destId="{74875630-476B-4C79-A310-1E2524A03F43}" srcOrd="0" destOrd="0" parTransId="{367E8C1E-767D-4880-8522-098F589D7274}" sibTransId="{78498073-349F-4888-931C-D11B36EE36EB}"/>
    <dgm:cxn modelId="{3B9E9D97-B3A3-4DD4-B608-27017768BE0F}" srcId="{EF01BE1C-A5D1-4D92-AAE3-AD9D57FE21D8}" destId="{D05836B6-8015-4A58-96E2-EA9CEDE1E945}" srcOrd="0" destOrd="0" parTransId="{8000DC54-D95C-4824-8607-C4E3ED9CBAB7}" sibTransId="{F28388ED-DC63-4199-88CB-4BEC65179073}"/>
    <dgm:cxn modelId="{BACE7FA3-4916-4F8E-B599-3E77F69B73BC}" type="presOf" srcId="{EF01BE1C-A5D1-4D92-AAE3-AD9D57FE21D8}" destId="{E0C550CB-88E8-4363-A2EB-44A99555120E}" srcOrd="0" destOrd="0" presId="urn:microsoft.com/office/officeart/2018/2/layout/IconVerticalSolidList"/>
    <dgm:cxn modelId="{48B8FEA8-5BEF-44A4-BB68-F10989F2BA53}" type="presOf" srcId="{74875630-476B-4C79-A310-1E2524A03F43}" destId="{358E98FF-EB8F-41E9-9CE5-C805905AA33B}" srcOrd="0" destOrd="0" presId="urn:microsoft.com/office/officeart/2018/2/layout/IconVerticalSolidList"/>
    <dgm:cxn modelId="{150B87DD-CDEF-465E-802C-FC652D5B377B}" type="presOf" srcId="{10A7A1CF-46D8-468B-B618-B737C27CCF5C}" destId="{89E722B0-5BC9-45CC-B3EC-274C32794D76}" srcOrd="0" destOrd="0" presId="urn:microsoft.com/office/officeart/2018/2/layout/IconVerticalSolidList"/>
    <dgm:cxn modelId="{26AAAFDD-6D3F-4C06-8555-58519655293A}" type="presOf" srcId="{D05836B6-8015-4A58-96E2-EA9CEDE1E945}" destId="{38CEE48A-ADD8-45E2-A605-62BB23D1337C}" srcOrd="0" destOrd="0" presId="urn:microsoft.com/office/officeart/2018/2/layout/IconVerticalSolidList"/>
    <dgm:cxn modelId="{5C7A9FFB-CC64-4E3E-9F87-E88007D1E6A8}" type="presOf" srcId="{D2828432-7569-47B5-BC85-0171A3050CB8}" destId="{0B677DDE-7AA0-4D3B-88C9-7B29D09CD018}" srcOrd="0" destOrd="0" presId="urn:microsoft.com/office/officeart/2018/2/layout/IconVerticalSolidList"/>
    <dgm:cxn modelId="{2F40D2FD-AA77-42FE-8880-6E0481E02F46}" srcId="{10A7A1CF-46D8-468B-B618-B737C27CCF5C}" destId="{632C932F-2DFD-4AC3-A225-156C36E849DC}" srcOrd="4" destOrd="0" parTransId="{7FAE6003-45DF-4927-8558-5C7C8714402E}" sibTransId="{27FA6C94-B0AE-4511-B7E6-15FAB0F94446}"/>
    <dgm:cxn modelId="{D0209E27-4D83-4872-80B5-7FF0CCB3CE23}" type="presParOf" srcId="{89E722B0-5BC9-45CC-B3EC-274C32794D76}" destId="{12B99EEB-DBA2-4C09-9A24-DB4E094DEB67}" srcOrd="0" destOrd="0" presId="urn:microsoft.com/office/officeart/2018/2/layout/IconVerticalSolidList"/>
    <dgm:cxn modelId="{03A31952-66C7-417D-8B7A-385AFB67E21E}" type="presParOf" srcId="{12B99EEB-DBA2-4C09-9A24-DB4E094DEB67}" destId="{649B1A10-D35E-4A1A-B696-41A4E9383826}" srcOrd="0" destOrd="0" presId="urn:microsoft.com/office/officeart/2018/2/layout/IconVerticalSolidList"/>
    <dgm:cxn modelId="{F5FC5115-6363-4ACA-92BA-9565CDFBA00E}" type="presParOf" srcId="{12B99EEB-DBA2-4C09-9A24-DB4E094DEB67}" destId="{52B54A27-1595-4ADB-9119-FB4D87DD87B0}" srcOrd="1" destOrd="0" presId="urn:microsoft.com/office/officeart/2018/2/layout/IconVerticalSolidList"/>
    <dgm:cxn modelId="{D923138D-851B-4E11-AFD8-D3BD4D6371E2}" type="presParOf" srcId="{12B99EEB-DBA2-4C09-9A24-DB4E094DEB67}" destId="{8C168991-6436-4D6D-87A2-3BAEDD8339CE}" srcOrd="2" destOrd="0" presId="urn:microsoft.com/office/officeart/2018/2/layout/IconVerticalSolidList"/>
    <dgm:cxn modelId="{0EEDB7FE-4EE1-4430-B56E-C1A8987E2010}" type="presParOf" srcId="{12B99EEB-DBA2-4C09-9A24-DB4E094DEB67}" destId="{6E6681CA-AB9E-4837-B442-B118F871B4F5}" srcOrd="3" destOrd="0" presId="urn:microsoft.com/office/officeart/2018/2/layout/IconVerticalSolidList"/>
    <dgm:cxn modelId="{8686FBDF-22B0-492A-A85A-EB90D0C1D001}" type="presParOf" srcId="{89E722B0-5BC9-45CC-B3EC-274C32794D76}" destId="{4D75BB52-3C3E-4D16-9BBF-55FB2A3F6D89}" srcOrd="1" destOrd="0" presId="urn:microsoft.com/office/officeart/2018/2/layout/IconVerticalSolidList"/>
    <dgm:cxn modelId="{A2089BA0-1476-421B-8B3C-C29D3917BD63}" type="presParOf" srcId="{89E722B0-5BC9-45CC-B3EC-274C32794D76}" destId="{D968F408-8DBB-4475-99D8-D7734E8FDA54}" srcOrd="2" destOrd="0" presId="urn:microsoft.com/office/officeart/2018/2/layout/IconVerticalSolidList"/>
    <dgm:cxn modelId="{C831FB50-53E2-4AFE-8BBD-6DAFF0F16C62}" type="presParOf" srcId="{D968F408-8DBB-4475-99D8-D7734E8FDA54}" destId="{5E1E3866-C348-47EC-B63E-83B3A5A3CD53}" srcOrd="0" destOrd="0" presId="urn:microsoft.com/office/officeart/2018/2/layout/IconVerticalSolidList"/>
    <dgm:cxn modelId="{43B0D106-1D96-4F94-B94E-D1477DE5AD7A}" type="presParOf" srcId="{D968F408-8DBB-4475-99D8-D7734E8FDA54}" destId="{98CC0D4D-4B96-4D2D-873C-C684010AC42B}" srcOrd="1" destOrd="0" presId="urn:microsoft.com/office/officeart/2018/2/layout/IconVerticalSolidList"/>
    <dgm:cxn modelId="{E7DB7302-B280-4FC8-824F-AFBAA898F45A}" type="presParOf" srcId="{D968F408-8DBB-4475-99D8-D7734E8FDA54}" destId="{5762801D-1853-45B4-AD65-EC523EC32549}" srcOrd="2" destOrd="0" presId="urn:microsoft.com/office/officeart/2018/2/layout/IconVerticalSolidList"/>
    <dgm:cxn modelId="{CD7A9D49-141D-4D64-825F-A9137CF8AD78}" type="presParOf" srcId="{D968F408-8DBB-4475-99D8-D7734E8FDA54}" destId="{9B662239-5599-473D-9FFD-16469EE69B4D}" srcOrd="3" destOrd="0" presId="urn:microsoft.com/office/officeart/2018/2/layout/IconVerticalSolidList"/>
    <dgm:cxn modelId="{8C7E31E9-E0F0-4CE6-9F8F-6AECB411A35F}" type="presParOf" srcId="{89E722B0-5BC9-45CC-B3EC-274C32794D76}" destId="{DF0E265F-031B-4ECD-A6A0-BF73F60994F1}" srcOrd="3" destOrd="0" presId="urn:microsoft.com/office/officeart/2018/2/layout/IconVerticalSolidList"/>
    <dgm:cxn modelId="{3EE41C62-6DB4-4B2A-9473-921FB3A641C9}" type="presParOf" srcId="{89E722B0-5BC9-45CC-B3EC-274C32794D76}" destId="{EFC3B9F2-AD79-4755-B797-408820D10231}" srcOrd="4" destOrd="0" presId="urn:microsoft.com/office/officeart/2018/2/layout/IconVerticalSolidList"/>
    <dgm:cxn modelId="{515B0F5C-D976-4E9A-B840-B6827F6E9B27}" type="presParOf" srcId="{EFC3B9F2-AD79-4755-B797-408820D10231}" destId="{33939338-5106-4A51-A34E-528FF9DAB38B}" srcOrd="0" destOrd="0" presId="urn:microsoft.com/office/officeart/2018/2/layout/IconVerticalSolidList"/>
    <dgm:cxn modelId="{D36DB255-76D9-4A69-935F-1A2E51E7FB49}" type="presParOf" srcId="{EFC3B9F2-AD79-4755-B797-408820D10231}" destId="{79758836-350E-4BF1-990A-4AEE20357243}" srcOrd="1" destOrd="0" presId="urn:microsoft.com/office/officeart/2018/2/layout/IconVerticalSolidList"/>
    <dgm:cxn modelId="{765984E3-9B2F-4390-9A85-9EF52AED9A8F}" type="presParOf" srcId="{EFC3B9F2-AD79-4755-B797-408820D10231}" destId="{4A3699ED-318D-4F30-BEDC-EBF5CFF7DB1F}" srcOrd="2" destOrd="0" presId="urn:microsoft.com/office/officeart/2018/2/layout/IconVerticalSolidList"/>
    <dgm:cxn modelId="{6DD63996-0E72-4B46-9418-6B81F0514471}" type="presParOf" srcId="{EFC3B9F2-AD79-4755-B797-408820D10231}" destId="{0B677DDE-7AA0-4D3B-88C9-7B29D09CD018}" srcOrd="3" destOrd="0" presId="urn:microsoft.com/office/officeart/2018/2/layout/IconVerticalSolidList"/>
    <dgm:cxn modelId="{AD239FC9-0949-465A-9393-B0FA64C95DE9}" type="presParOf" srcId="{EFC3B9F2-AD79-4755-B797-408820D10231}" destId="{E1AD890D-DB9C-406F-B286-B4D280BB017C}" srcOrd="4" destOrd="0" presId="urn:microsoft.com/office/officeart/2018/2/layout/IconVerticalSolidList"/>
    <dgm:cxn modelId="{B5029D1E-2E39-4B56-AE70-7BFC36A6025D}" type="presParOf" srcId="{89E722B0-5BC9-45CC-B3EC-274C32794D76}" destId="{10121616-222A-4009-99F3-B7B96F708DE4}" srcOrd="5" destOrd="0" presId="urn:microsoft.com/office/officeart/2018/2/layout/IconVerticalSolidList"/>
    <dgm:cxn modelId="{9E49527F-0150-4A33-8DAE-0DD5FBA058BE}" type="presParOf" srcId="{89E722B0-5BC9-45CC-B3EC-274C32794D76}" destId="{4EB53904-7E65-4997-8B77-9BEC42277D86}" srcOrd="6" destOrd="0" presId="urn:microsoft.com/office/officeart/2018/2/layout/IconVerticalSolidList"/>
    <dgm:cxn modelId="{39914411-21A0-4CD5-BBFB-6961BEC18DD8}" type="presParOf" srcId="{4EB53904-7E65-4997-8B77-9BEC42277D86}" destId="{30F69CC1-F3BF-4E43-9A5D-A5E17470149A}" srcOrd="0" destOrd="0" presId="urn:microsoft.com/office/officeart/2018/2/layout/IconVerticalSolidList"/>
    <dgm:cxn modelId="{D4FCE712-C736-4D71-8E1F-6E3684B48DBC}" type="presParOf" srcId="{4EB53904-7E65-4997-8B77-9BEC42277D86}" destId="{CA931371-0DF3-4DC6-85CB-E6A0046186FE}" srcOrd="1" destOrd="0" presId="urn:microsoft.com/office/officeart/2018/2/layout/IconVerticalSolidList"/>
    <dgm:cxn modelId="{2B5A6911-E031-475E-8DCC-D32AE7AAB7DB}" type="presParOf" srcId="{4EB53904-7E65-4997-8B77-9BEC42277D86}" destId="{0F844A53-1D59-4E7D-8F47-424481D28A28}" srcOrd="2" destOrd="0" presId="urn:microsoft.com/office/officeart/2018/2/layout/IconVerticalSolidList"/>
    <dgm:cxn modelId="{7F5D664E-8C84-400D-B634-56DA7152EC49}" type="presParOf" srcId="{4EB53904-7E65-4997-8B77-9BEC42277D86}" destId="{E0C550CB-88E8-4363-A2EB-44A99555120E}" srcOrd="3" destOrd="0" presId="urn:microsoft.com/office/officeart/2018/2/layout/IconVerticalSolidList"/>
    <dgm:cxn modelId="{29B949DD-FA4D-4B5D-BE6F-FB71A2BAEAD7}" type="presParOf" srcId="{4EB53904-7E65-4997-8B77-9BEC42277D86}" destId="{38CEE48A-ADD8-45E2-A605-62BB23D1337C}" srcOrd="4" destOrd="0" presId="urn:microsoft.com/office/officeart/2018/2/layout/IconVerticalSolidList"/>
    <dgm:cxn modelId="{F2267896-C3A9-4425-BCBD-764EF6743783}" type="presParOf" srcId="{89E722B0-5BC9-45CC-B3EC-274C32794D76}" destId="{CD4F423E-C57D-4343-B392-C81225B9F66F}" srcOrd="7" destOrd="0" presId="urn:microsoft.com/office/officeart/2018/2/layout/IconVerticalSolidList"/>
    <dgm:cxn modelId="{B4D24945-D70B-48FF-9CA5-B0E2E335B4DA}" type="presParOf" srcId="{89E722B0-5BC9-45CC-B3EC-274C32794D76}" destId="{7101E73B-7EF9-4217-B413-CF57E056FE9D}" srcOrd="8" destOrd="0" presId="urn:microsoft.com/office/officeart/2018/2/layout/IconVerticalSolidList"/>
    <dgm:cxn modelId="{2907E782-2BA6-4A61-9CDF-93E7D4D7C88E}" type="presParOf" srcId="{7101E73B-7EF9-4217-B413-CF57E056FE9D}" destId="{A358B94E-9988-49FF-87E7-99B6D139359F}" srcOrd="0" destOrd="0" presId="urn:microsoft.com/office/officeart/2018/2/layout/IconVerticalSolidList"/>
    <dgm:cxn modelId="{695CD175-CE81-4A05-BC06-BC048C0E8C15}" type="presParOf" srcId="{7101E73B-7EF9-4217-B413-CF57E056FE9D}" destId="{9182FD59-341C-4E16-A026-61A18E72B42C}" srcOrd="1" destOrd="0" presId="urn:microsoft.com/office/officeart/2018/2/layout/IconVerticalSolidList"/>
    <dgm:cxn modelId="{B7ACC629-EECE-4B35-9105-9440B9117C41}" type="presParOf" srcId="{7101E73B-7EF9-4217-B413-CF57E056FE9D}" destId="{50890A01-24EA-433A-A83E-DFF4BA5EC3CE}" srcOrd="2" destOrd="0" presId="urn:microsoft.com/office/officeart/2018/2/layout/IconVerticalSolidList"/>
    <dgm:cxn modelId="{EF093C41-69EC-4F6F-A5F9-933CE18DF53A}" type="presParOf" srcId="{7101E73B-7EF9-4217-B413-CF57E056FE9D}" destId="{431061F6-24AA-4458-A972-D1B542CF0E5A}" srcOrd="3" destOrd="0" presId="urn:microsoft.com/office/officeart/2018/2/layout/IconVerticalSolidList"/>
    <dgm:cxn modelId="{0A018EB5-0580-4FD7-AE61-FAAF2AAA44E4}" type="presParOf" srcId="{7101E73B-7EF9-4217-B413-CF57E056FE9D}" destId="{358E98FF-EB8F-41E9-9CE5-C805905AA33B}"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CE0AA0D-C711-4BCB-9D35-871A59D2ED2E}" type="doc">
      <dgm:prSet loTypeId="urn:microsoft.com/office/officeart/2005/8/layout/hChevron3" loCatId="process" qsTypeId="urn:microsoft.com/office/officeart/2005/8/quickstyle/simple1" qsCatId="simple" csTypeId="urn:microsoft.com/office/officeart/2005/8/colors/accent1_2" csCatId="accent1" phldr="1"/>
      <dgm:spPr/>
      <dgm:t>
        <a:bodyPr/>
        <a:lstStyle/>
        <a:p>
          <a:endParaRPr lang="en-US"/>
        </a:p>
      </dgm:t>
    </dgm:pt>
    <dgm:pt modelId="{162E9643-E74B-46E6-9223-FEFC6AAF7082}">
      <dgm:prSet phldrT="[Text]" phldr="0" custT="1"/>
      <dgm:spPr/>
      <dgm:t>
        <a:bodyPr/>
        <a:lstStyle/>
        <a:p>
          <a:r>
            <a:rPr lang="en-US" sz="1200" b="1" dirty="0">
              <a:solidFill>
                <a:schemeClr val="bg1"/>
              </a:solidFill>
            </a:rPr>
            <a:t>May</a:t>
          </a:r>
        </a:p>
      </dgm:t>
    </dgm:pt>
    <dgm:pt modelId="{64DAEDFB-2B4F-40EE-99B7-6F2AD4D888F9}" type="parTrans" cxnId="{0A628858-B913-4CF2-AA61-1D9D3B16BFD7}">
      <dgm:prSet/>
      <dgm:spPr/>
      <dgm:t>
        <a:bodyPr/>
        <a:lstStyle/>
        <a:p>
          <a:endParaRPr lang="en-US" sz="2000" b="1">
            <a:solidFill>
              <a:schemeClr val="tx2">
                <a:lumMod val="50000"/>
              </a:schemeClr>
            </a:solidFill>
          </a:endParaRPr>
        </a:p>
      </dgm:t>
    </dgm:pt>
    <dgm:pt modelId="{753B4B96-DC5D-4DD3-849B-E39A3093C293}" type="sibTrans" cxnId="{0A628858-B913-4CF2-AA61-1D9D3B16BFD7}">
      <dgm:prSet/>
      <dgm:spPr/>
      <dgm:t>
        <a:bodyPr/>
        <a:lstStyle/>
        <a:p>
          <a:endParaRPr lang="en-US" sz="2000" b="1">
            <a:solidFill>
              <a:schemeClr val="tx2">
                <a:lumMod val="50000"/>
              </a:schemeClr>
            </a:solidFill>
          </a:endParaRPr>
        </a:p>
      </dgm:t>
    </dgm:pt>
    <dgm:pt modelId="{0C87C7BE-9567-452E-B152-36365AB37148}">
      <dgm:prSet phldrT="[Text]" phldr="0" custT="1"/>
      <dgm:spPr>
        <a:solidFill>
          <a:schemeClr val="accent6">
            <a:lumMod val="75000"/>
          </a:schemeClr>
        </a:solidFill>
      </dgm:spPr>
      <dgm:t>
        <a:bodyPr/>
        <a:lstStyle/>
        <a:p>
          <a:r>
            <a:rPr lang="en-US" sz="1200" b="1" dirty="0">
              <a:solidFill>
                <a:schemeClr val="bg1"/>
              </a:solidFill>
            </a:rPr>
            <a:t>June</a:t>
          </a:r>
        </a:p>
      </dgm:t>
    </dgm:pt>
    <dgm:pt modelId="{9F2261AD-4432-44CF-8B4E-5829D7931F31}" type="parTrans" cxnId="{CA250287-6C36-4E1A-A64C-07429402A35F}">
      <dgm:prSet/>
      <dgm:spPr/>
      <dgm:t>
        <a:bodyPr/>
        <a:lstStyle/>
        <a:p>
          <a:endParaRPr lang="en-US" sz="2000" b="1">
            <a:solidFill>
              <a:schemeClr val="tx2">
                <a:lumMod val="50000"/>
              </a:schemeClr>
            </a:solidFill>
          </a:endParaRPr>
        </a:p>
      </dgm:t>
    </dgm:pt>
    <dgm:pt modelId="{1CB1AABF-F45E-45EE-8B56-BC6BE5551097}" type="sibTrans" cxnId="{CA250287-6C36-4E1A-A64C-07429402A35F}">
      <dgm:prSet/>
      <dgm:spPr/>
      <dgm:t>
        <a:bodyPr/>
        <a:lstStyle/>
        <a:p>
          <a:endParaRPr lang="en-US" sz="2000" b="1">
            <a:solidFill>
              <a:schemeClr val="tx2">
                <a:lumMod val="50000"/>
              </a:schemeClr>
            </a:solidFill>
          </a:endParaRPr>
        </a:p>
      </dgm:t>
    </dgm:pt>
    <dgm:pt modelId="{16241A36-51B8-4249-B348-E886D625B068}">
      <dgm:prSet phldrT="[Text]" phldr="0" custT="1"/>
      <dgm:spPr>
        <a:solidFill>
          <a:schemeClr val="accent6">
            <a:lumMod val="75000"/>
          </a:schemeClr>
        </a:solidFill>
      </dgm:spPr>
      <dgm:t>
        <a:bodyPr/>
        <a:lstStyle/>
        <a:p>
          <a:r>
            <a:rPr lang="en-US" sz="1200" b="1">
              <a:solidFill>
                <a:schemeClr val="bg1"/>
              </a:solidFill>
            </a:rPr>
            <a:t>July</a:t>
          </a:r>
        </a:p>
      </dgm:t>
    </dgm:pt>
    <dgm:pt modelId="{1237B271-F525-4988-A7FF-7ADA7138582A}" type="parTrans" cxnId="{7CDCFB6C-3D42-4F9A-8443-A3B0DCA1BE6F}">
      <dgm:prSet/>
      <dgm:spPr/>
      <dgm:t>
        <a:bodyPr/>
        <a:lstStyle/>
        <a:p>
          <a:endParaRPr lang="en-US" sz="2000" b="1">
            <a:solidFill>
              <a:schemeClr val="tx2">
                <a:lumMod val="50000"/>
              </a:schemeClr>
            </a:solidFill>
          </a:endParaRPr>
        </a:p>
      </dgm:t>
    </dgm:pt>
    <dgm:pt modelId="{FFD406AD-00EA-4E5A-986B-45A138AFFBE8}" type="sibTrans" cxnId="{7CDCFB6C-3D42-4F9A-8443-A3B0DCA1BE6F}">
      <dgm:prSet/>
      <dgm:spPr/>
      <dgm:t>
        <a:bodyPr/>
        <a:lstStyle/>
        <a:p>
          <a:endParaRPr lang="en-US" sz="2000" b="1">
            <a:solidFill>
              <a:schemeClr val="tx2">
                <a:lumMod val="50000"/>
              </a:schemeClr>
            </a:solidFill>
          </a:endParaRPr>
        </a:p>
      </dgm:t>
    </dgm:pt>
    <dgm:pt modelId="{FB701128-9613-4AB3-9469-5601D7414C96}">
      <dgm:prSet custT="1"/>
      <dgm:spPr>
        <a:solidFill>
          <a:schemeClr val="accent6">
            <a:lumMod val="75000"/>
          </a:schemeClr>
        </a:solidFill>
      </dgm:spPr>
      <dgm:t>
        <a:bodyPr/>
        <a:lstStyle/>
        <a:p>
          <a:r>
            <a:rPr lang="en-US" sz="1200" b="1">
              <a:solidFill>
                <a:schemeClr val="bg1"/>
              </a:solidFill>
            </a:rPr>
            <a:t>August</a:t>
          </a:r>
        </a:p>
      </dgm:t>
    </dgm:pt>
    <dgm:pt modelId="{3A3FDB9C-1769-4730-A57E-66D4EE78B15C}" type="parTrans" cxnId="{BAEA1B12-90A2-4174-A825-09CDB23A3B46}">
      <dgm:prSet/>
      <dgm:spPr/>
      <dgm:t>
        <a:bodyPr/>
        <a:lstStyle/>
        <a:p>
          <a:endParaRPr lang="en-US" sz="2000" b="1">
            <a:solidFill>
              <a:schemeClr val="tx2">
                <a:lumMod val="50000"/>
              </a:schemeClr>
            </a:solidFill>
          </a:endParaRPr>
        </a:p>
      </dgm:t>
    </dgm:pt>
    <dgm:pt modelId="{2C3D2A02-C940-4694-9916-DB112E21E852}" type="sibTrans" cxnId="{BAEA1B12-90A2-4174-A825-09CDB23A3B46}">
      <dgm:prSet/>
      <dgm:spPr/>
      <dgm:t>
        <a:bodyPr/>
        <a:lstStyle/>
        <a:p>
          <a:endParaRPr lang="en-US" sz="2000" b="1">
            <a:solidFill>
              <a:schemeClr val="tx2">
                <a:lumMod val="50000"/>
              </a:schemeClr>
            </a:solidFill>
          </a:endParaRPr>
        </a:p>
      </dgm:t>
    </dgm:pt>
    <dgm:pt modelId="{0505D141-EEC2-4E72-8C37-62FEF4B50E40}">
      <dgm:prSet custT="1"/>
      <dgm:spPr>
        <a:solidFill>
          <a:srgbClr val="E28700"/>
        </a:solidFill>
      </dgm:spPr>
      <dgm:t>
        <a:bodyPr/>
        <a:lstStyle/>
        <a:p>
          <a:r>
            <a:rPr lang="en-US" sz="1100" b="1">
              <a:solidFill>
                <a:schemeClr val="tx2">
                  <a:lumMod val="50000"/>
                </a:schemeClr>
              </a:solidFill>
            </a:rPr>
            <a:t>September</a:t>
          </a:r>
        </a:p>
      </dgm:t>
    </dgm:pt>
    <dgm:pt modelId="{46720247-D2B4-4A6C-94CD-A0F5EB71E0BD}" type="parTrans" cxnId="{12CF078A-E9AE-42EA-877A-311A5111EABE}">
      <dgm:prSet/>
      <dgm:spPr/>
      <dgm:t>
        <a:bodyPr/>
        <a:lstStyle/>
        <a:p>
          <a:endParaRPr lang="en-US" sz="2000" b="1">
            <a:solidFill>
              <a:schemeClr val="tx2">
                <a:lumMod val="50000"/>
              </a:schemeClr>
            </a:solidFill>
          </a:endParaRPr>
        </a:p>
      </dgm:t>
    </dgm:pt>
    <dgm:pt modelId="{3860A53B-90B0-4954-B016-28787BE19996}" type="sibTrans" cxnId="{12CF078A-E9AE-42EA-877A-311A5111EABE}">
      <dgm:prSet/>
      <dgm:spPr/>
      <dgm:t>
        <a:bodyPr/>
        <a:lstStyle/>
        <a:p>
          <a:endParaRPr lang="en-US" sz="2000" b="1">
            <a:solidFill>
              <a:schemeClr val="tx2">
                <a:lumMod val="50000"/>
              </a:schemeClr>
            </a:solidFill>
          </a:endParaRPr>
        </a:p>
      </dgm:t>
    </dgm:pt>
    <dgm:pt modelId="{14E088FC-9B45-4B1E-BA84-565AF598C482}">
      <dgm:prSet custT="1"/>
      <dgm:spPr>
        <a:solidFill>
          <a:srgbClr val="E28700"/>
        </a:solidFill>
      </dgm:spPr>
      <dgm:t>
        <a:bodyPr/>
        <a:lstStyle/>
        <a:p>
          <a:r>
            <a:rPr lang="en-US" sz="1200" b="1">
              <a:solidFill>
                <a:schemeClr val="tx2">
                  <a:lumMod val="50000"/>
                </a:schemeClr>
              </a:solidFill>
            </a:rPr>
            <a:t>October</a:t>
          </a:r>
        </a:p>
      </dgm:t>
    </dgm:pt>
    <dgm:pt modelId="{7FB52A54-18CB-4675-876C-47060ABC94B1}" type="parTrans" cxnId="{3E36AFDA-6B09-490F-BD3A-8C8F76D2027F}">
      <dgm:prSet/>
      <dgm:spPr/>
      <dgm:t>
        <a:bodyPr/>
        <a:lstStyle/>
        <a:p>
          <a:endParaRPr lang="en-US" sz="2000" b="1">
            <a:solidFill>
              <a:schemeClr val="tx2">
                <a:lumMod val="50000"/>
              </a:schemeClr>
            </a:solidFill>
          </a:endParaRPr>
        </a:p>
      </dgm:t>
    </dgm:pt>
    <dgm:pt modelId="{B30BA0EA-DD8A-4B1D-8284-9159D108786B}" type="sibTrans" cxnId="{3E36AFDA-6B09-490F-BD3A-8C8F76D2027F}">
      <dgm:prSet/>
      <dgm:spPr/>
      <dgm:t>
        <a:bodyPr/>
        <a:lstStyle/>
        <a:p>
          <a:endParaRPr lang="en-US" sz="2000" b="1">
            <a:solidFill>
              <a:schemeClr val="tx2">
                <a:lumMod val="50000"/>
              </a:schemeClr>
            </a:solidFill>
          </a:endParaRPr>
        </a:p>
      </dgm:t>
    </dgm:pt>
    <dgm:pt modelId="{03F6594F-7E4B-42D4-871E-9CFE902FC6CD}">
      <dgm:prSet custT="1"/>
      <dgm:spPr>
        <a:solidFill>
          <a:srgbClr val="E28700"/>
        </a:solidFill>
      </dgm:spPr>
      <dgm:t>
        <a:bodyPr/>
        <a:lstStyle/>
        <a:p>
          <a:r>
            <a:rPr lang="en-US" sz="1200" b="1">
              <a:solidFill>
                <a:schemeClr val="tx2">
                  <a:lumMod val="50000"/>
                </a:schemeClr>
              </a:solidFill>
            </a:rPr>
            <a:t>November</a:t>
          </a:r>
          <a:endParaRPr lang="en-US" sz="1200" b="1" dirty="0">
            <a:solidFill>
              <a:schemeClr val="tx2">
                <a:lumMod val="50000"/>
              </a:schemeClr>
            </a:solidFill>
          </a:endParaRPr>
        </a:p>
      </dgm:t>
      <dgm:extLst>
        <a:ext uri="{E40237B7-FDA0-4F09-8148-C483321AD2D9}">
          <dgm14:cNvPr xmlns:dgm14="http://schemas.microsoft.com/office/drawing/2010/diagram" id="0" name="" descr="SmartArt graphic with a monthly timeline of the year in blue, green, orange, red, and purple colors representing the Implementation Plan, Open Period, Review Period, Spending Plan, and Cooperative Agreement phases of the PPA 7721 program cycle, respectively."/>
        </a:ext>
      </dgm:extLst>
    </dgm:pt>
    <dgm:pt modelId="{2A2899B2-149B-4FC4-AE19-1F19B0B203B7}" type="parTrans" cxnId="{C32F4259-24A8-45F3-B2AD-110475B75DEC}">
      <dgm:prSet/>
      <dgm:spPr/>
      <dgm:t>
        <a:bodyPr/>
        <a:lstStyle/>
        <a:p>
          <a:endParaRPr lang="en-US" sz="2000" b="1">
            <a:solidFill>
              <a:schemeClr val="tx2">
                <a:lumMod val="50000"/>
              </a:schemeClr>
            </a:solidFill>
          </a:endParaRPr>
        </a:p>
      </dgm:t>
    </dgm:pt>
    <dgm:pt modelId="{784392B5-8E4E-40AA-9BFC-F92D6E2A82CA}" type="sibTrans" cxnId="{C32F4259-24A8-45F3-B2AD-110475B75DEC}">
      <dgm:prSet/>
      <dgm:spPr/>
      <dgm:t>
        <a:bodyPr/>
        <a:lstStyle/>
        <a:p>
          <a:endParaRPr lang="en-US" sz="2000" b="1">
            <a:solidFill>
              <a:schemeClr val="tx2">
                <a:lumMod val="50000"/>
              </a:schemeClr>
            </a:solidFill>
          </a:endParaRPr>
        </a:p>
      </dgm:t>
    </dgm:pt>
    <dgm:pt modelId="{DB12884B-F4AA-464B-B33B-82EF40F6A520}">
      <dgm:prSet custT="1"/>
      <dgm:spPr>
        <a:solidFill>
          <a:srgbClr val="C00000"/>
        </a:solidFill>
      </dgm:spPr>
      <dgm:t>
        <a:bodyPr/>
        <a:lstStyle/>
        <a:p>
          <a:r>
            <a:rPr lang="en-US" sz="1200" b="1" dirty="0">
              <a:solidFill>
                <a:schemeClr val="bg1"/>
              </a:solidFill>
            </a:rPr>
            <a:t>December</a:t>
          </a:r>
        </a:p>
      </dgm:t>
    </dgm:pt>
    <dgm:pt modelId="{D5F8E888-7013-458C-8820-4892CA611C91}" type="parTrans" cxnId="{D3D2645B-219E-4582-89DF-18A4A5840C0E}">
      <dgm:prSet/>
      <dgm:spPr/>
      <dgm:t>
        <a:bodyPr/>
        <a:lstStyle/>
        <a:p>
          <a:endParaRPr lang="en-US" sz="2000" b="1">
            <a:solidFill>
              <a:schemeClr val="tx2">
                <a:lumMod val="50000"/>
              </a:schemeClr>
            </a:solidFill>
          </a:endParaRPr>
        </a:p>
      </dgm:t>
    </dgm:pt>
    <dgm:pt modelId="{C0F523ED-CE3B-45DD-A3E3-FFB007852F2A}" type="sibTrans" cxnId="{D3D2645B-219E-4582-89DF-18A4A5840C0E}">
      <dgm:prSet/>
      <dgm:spPr/>
      <dgm:t>
        <a:bodyPr/>
        <a:lstStyle/>
        <a:p>
          <a:endParaRPr lang="en-US" sz="2000" b="1">
            <a:solidFill>
              <a:schemeClr val="tx2">
                <a:lumMod val="50000"/>
              </a:schemeClr>
            </a:solidFill>
          </a:endParaRPr>
        </a:p>
      </dgm:t>
    </dgm:pt>
    <dgm:pt modelId="{E0E222B4-3F8D-481B-B607-93C86E6CAE6F}">
      <dgm:prSet custT="1"/>
      <dgm:spPr>
        <a:solidFill>
          <a:srgbClr val="C00000"/>
        </a:solidFill>
      </dgm:spPr>
      <dgm:t>
        <a:bodyPr/>
        <a:lstStyle/>
        <a:p>
          <a:r>
            <a:rPr lang="en-US" sz="1200" b="1" dirty="0">
              <a:solidFill>
                <a:schemeClr val="bg1"/>
              </a:solidFill>
            </a:rPr>
            <a:t>January</a:t>
          </a:r>
        </a:p>
      </dgm:t>
    </dgm:pt>
    <dgm:pt modelId="{BF17D3D3-7196-407F-9658-9CF0D0AC317A}" type="parTrans" cxnId="{96C5A50D-1A01-4657-BE1D-503757EF6A05}">
      <dgm:prSet/>
      <dgm:spPr/>
      <dgm:t>
        <a:bodyPr/>
        <a:lstStyle/>
        <a:p>
          <a:endParaRPr lang="en-US" sz="2000" b="1">
            <a:solidFill>
              <a:schemeClr val="tx2">
                <a:lumMod val="50000"/>
              </a:schemeClr>
            </a:solidFill>
          </a:endParaRPr>
        </a:p>
      </dgm:t>
    </dgm:pt>
    <dgm:pt modelId="{88BEF577-B5CB-4919-9E1F-F2921DBBD095}" type="sibTrans" cxnId="{96C5A50D-1A01-4657-BE1D-503757EF6A05}">
      <dgm:prSet/>
      <dgm:spPr/>
      <dgm:t>
        <a:bodyPr/>
        <a:lstStyle/>
        <a:p>
          <a:endParaRPr lang="en-US" sz="2000" b="1">
            <a:solidFill>
              <a:schemeClr val="tx2">
                <a:lumMod val="50000"/>
              </a:schemeClr>
            </a:solidFill>
          </a:endParaRPr>
        </a:p>
      </dgm:t>
    </dgm:pt>
    <dgm:pt modelId="{B8AD2654-3392-4B22-B42E-6764FCAB2917}">
      <dgm:prSet custT="1"/>
      <dgm:spPr>
        <a:solidFill>
          <a:srgbClr val="C00000"/>
        </a:solidFill>
      </dgm:spPr>
      <dgm:t>
        <a:bodyPr/>
        <a:lstStyle/>
        <a:p>
          <a:r>
            <a:rPr lang="en-US" sz="1200" b="1">
              <a:solidFill>
                <a:schemeClr val="bg1"/>
              </a:solidFill>
            </a:rPr>
            <a:t>February</a:t>
          </a:r>
        </a:p>
      </dgm:t>
    </dgm:pt>
    <dgm:pt modelId="{2EA88582-BE1D-4D55-A891-35F3CA6D4DCB}" type="parTrans" cxnId="{80F81A8D-A5A2-4AC3-9BC4-94764A5868EE}">
      <dgm:prSet/>
      <dgm:spPr/>
      <dgm:t>
        <a:bodyPr/>
        <a:lstStyle/>
        <a:p>
          <a:endParaRPr lang="en-US" sz="2000" b="1">
            <a:solidFill>
              <a:schemeClr val="tx2">
                <a:lumMod val="50000"/>
              </a:schemeClr>
            </a:solidFill>
          </a:endParaRPr>
        </a:p>
      </dgm:t>
    </dgm:pt>
    <dgm:pt modelId="{F0E7E503-1058-4049-8A7B-571E7865E5C9}" type="sibTrans" cxnId="{80F81A8D-A5A2-4AC3-9BC4-94764A5868EE}">
      <dgm:prSet/>
      <dgm:spPr/>
      <dgm:t>
        <a:bodyPr/>
        <a:lstStyle/>
        <a:p>
          <a:endParaRPr lang="en-US" sz="2000" b="1">
            <a:solidFill>
              <a:schemeClr val="tx2">
                <a:lumMod val="50000"/>
              </a:schemeClr>
            </a:solidFill>
          </a:endParaRPr>
        </a:p>
      </dgm:t>
    </dgm:pt>
    <dgm:pt modelId="{D084AA1C-9394-4FA2-B3CB-BF997ABBBDEF}">
      <dgm:prSet custT="1"/>
      <dgm:spPr>
        <a:solidFill>
          <a:srgbClr val="7030A0"/>
        </a:solidFill>
      </dgm:spPr>
      <dgm:t>
        <a:bodyPr/>
        <a:lstStyle/>
        <a:p>
          <a:r>
            <a:rPr lang="en-US" sz="1200" b="1" dirty="0">
              <a:solidFill>
                <a:schemeClr val="bg1">
                  <a:lumMod val="95000"/>
                </a:schemeClr>
              </a:solidFill>
            </a:rPr>
            <a:t>March</a:t>
          </a:r>
        </a:p>
      </dgm:t>
    </dgm:pt>
    <dgm:pt modelId="{BF0BDBC5-5F52-442D-B780-D40CCFF5C9B4}" type="parTrans" cxnId="{33DC1B7C-8E42-4970-AAC2-2A0F48D86791}">
      <dgm:prSet/>
      <dgm:spPr/>
      <dgm:t>
        <a:bodyPr/>
        <a:lstStyle/>
        <a:p>
          <a:endParaRPr lang="en-US" sz="2000" b="1">
            <a:solidFill>
              <a:schemeClr val="tx2">
                <a:lumMod val="50000"/>
              </a:schemeClr>
            </a:solidFill>
          </a:endParaRPr>
        </a:p>
      </dgm:t>
    </dgm:pt>
    <dgm:pt modelId="{BBAFF1C4-CBBB-477B-8EE2-B4C411F935ED}" type="sibTrans" cxnId="{33DC1B7C-8E42-4970-AAC2-2A0F48D86791}">
      <dgm:prSet/>
      <dgm:spPr/>
      <dgm:t>
        <a:bodyPr/>
        <a:lstStyle/>
        <a:p>
          <a:endParaRPr lang="en-US" sz="2000" b="1">
            <a:solidFill>
              <a:schemeClr val="tx2">
                <a:lumMod val="50000"/>
              </a:schemeClr>
            </a:solidFill>
          </a:endParaRPr>
        </a:p>
      </dgm:t>
    </dgm:pt>
    <dgm:pt modelId="{09F38627-7BAF-4024-BAC0-C3606C8D016D}" type="pres">
      <dgm:prSet presAssocID="{ACE0AA0D-C711-4BCB-9D35-871A59D2ED2E}" presName="Name0" presStyleCnt="0">
        <dgm:presLayoutVars>
          <dgm:dir/>
          <dgm:resizeHandles val="exact"/>
        </dgm:presLayoutVars>
      </dgm:prSet>
      <dgm:spPr/>
    </dgm:pt>
    <dgm:pt modelId="{C8831604-884F-4808-8443-B822534434DF}" type="pres">
      <dgm:prSet presAssocID="{162E9643-E74B-46E6-9223-FEFC6AAF7082}" presName="parTxOnly" presStyleLbl="node1" presStyleIdx="0" presStyleCnt="11">
        <dgm:presLayoutVars>
          <dgm:bulletEnabled val="1"/>
        </dgm:presLayoutVars>
      </dgm:prSet>
      <dgm:spPr/>
    </dgm:pt>
    <dgm:pt modelId="{F8997D0E-8DA7-4FCD-AC43-D3A2004E0D15}" type="pres">
      <dgm:prSet presAssocID="{753B4B96-DC5D-4DD3-849B-E39A3093C293}" presName="parSpace" presStyleCnt="0"/>
      <dgm:spPr/>
    </dgm:pt>
    <dgm:pt modelId="{5345677A-8662-4E9F-859D-B8D1EC36DE6B}" type="pres">
      <dgm:prSet presAssocID="{0C87C7BE-9567-452E-B152-36365AB37148}" presName="parTxOnly" presStyleLbl="node1" presStyleIdx="1" presStyleCnt="11">
        <dgm:presLayoutVars>
          <dgm:bulletEnabled val="1"/>
        </dgm:presLayoutVars>
      </dgm:prSet>
      <dgm:spPr/>
    </dgm:pt>
    <dgm:pt modelId="{CFFF8F87-B409-4751-8341-D982F7882053}" type="pres">
      <dgm:prSet presAssocID="{1CB1AABF-F45E-45EE-8B56-BC6BE5551097}" presName="parSpace" presStyleCnt="0"/>
      <dgm:spPr/>
    </dgm:pt>
    <dgm:pt modelId="{0DB67830-9FBE-4B15-9226-9647F1CE19E9}" type="pres">
      <dgm:prSet presAssocID="{16241A36-51B8-4249-B348-E886D625B068}" presName="parTxOnly" presStyleLbl="node1" presStyleIdx="2" presStyleCnt="11">
        <dgm:presLayoutVars>
          <dgm:bulletEnabled val="1"/>
        </dgm:presLayoutVars>
      </dgm:prSet>
      <dgm:spPr/>
    </dgm:pt>
    <dgm:pt modelId="{34A00664-BA31-4B74-ADE9-15931D2743E0}" type="pres">
      <dgm:prSet presAssocID="{FFD406AD-00EA-4E5A-986B-45A138AFFBE8}" presName="parSpace" presStyleCnt="0"/>
      <dgm:spPr/>
    </dgm:pt>
    <dgm:pt modelId="{C850EEFB-3E02-4985-B98E-BF6E5032AC3B}" type="pres">
      <dgm:prSet presAssocID="{FB701128-9613-4AB3-9469-5601D7414C96}" presName="parTxOnly" presStyleLbl="node1" presStyleIdx="3" presStyleCnt="11">
        <dgm:presLayoutVars>
          <dgm:bulletEnabled val="1"/>
        </dgm:presLayoutVars>
      </dgm:prSet>
      <dgm:spPr/>
    </dgm:pt>
    <dgm:pt modelId="{38797930-1AF4-4A9A-B063-2515FD5F40CD}" type="pres">
      <dgm:prSet presAssocID="{2C3D2A02-C940-4694-9916-DB112E21E852}" presName="parSpace" presStyleCnt="0"/>
      <dgm:spPr/>
    </dgm:pt>
    <dgm:pt modelId="{1B43881F-4545-484A-B20F-673C0AAC5D11}" type="pres">
      <dgm:prSet presAssocID="{0505D141-EEC2-4E72-8C37-62FEF4B50E40}" presName="parTxOnly" presStyleLbl="node1" presStyleIdx="4" presStyleCnt="11">
        <dgm:presLayoutVars>
          <dgm:bulletEnabled val="1"/>
        </dgm:presLayoutVars>
      </dgm:prSet>
      <dgm:spPr/>
    </dgm:pt>
    <dgm:pt modelId="{E3F21FBF-3893-4608-B23A-719210CB101F}" type="pres">
      <dgm:prSet presAssocID="{3860A53B-90B0-4954-B016-28787BE19996}" presName="parSpace" presStyleCnt="0"/>
      <dgm:spPr/>
    </dgm:pt>
    <dgm:pt modelId="{B20412DB-EF40-4DE7-B29D-F763C72F1CD2}" type="pres">
      <dgm:prSet presAssocID="{14E088FC-9B45-4B1E-BA84-565AF598C482}" presName="parTxOnly" presStyleLbl="node1" presStyleIdx="5" presStyleCnt="11">
        <dgm:presLayoutVars>
          <dgm:bulletEnabled val="1"/>
        </dgm:presLayoutVars>
      </dgm:prSet>
      <dgm:spPr/>
    </dgm:pt>
    <dgm:pt modelId="{A8AA6BEB-5D04-4B4C-B10B-E5574306B504}" type="pres">
      <dgm:prSet presAssocID="{B30BA0EA-DD8A-4B1D-8284-9159D108786B}" presName="parSpace" presStyleCnt="0"/>
      <dgm:spPr/>
    </dgm:pt>
    <dgm:pt modelId="{AB0F07E8-1E25-4238-8B57-26FD69BE8F3F}" type="pres">
      <dgm:prSet presAssocID="{03F6594F-7E4B-42D4-871E-9CFE902FC6CD}" presName="parTxOnly" presStyleLbl="node1" presStyleIdx="6" presStyleCnt="11">
        <dgm:presLayoutVars>
          <dgm:bulletEnabled val="1"/>
        </dgm:presLayoutVars>
      </dgm:prSet>
      <dgm:spPr/>
    </dgm:pt>
    <dgm:pt modelId="{0A699160-91AD-4F46-A702-1AB93C67DECE}" type="pres">
      <dgm:prSet presAssocID="{784392B5-8E4E-40AA-9BFC-F92D6E2A82CA}" presName="parSpace" presStyleCnt="0"/>
      <dgm:spPr/>
    </dgm:pt>
    <dgm:pt modelId="{526C05B0-A175-43CF-AF9C-41813A1F75AD}" type="pres">
      <dgm:prSet presAssocID="{DB12884B-F4AA-464B-B33B-82EF40F6A520}" presName="parTxOnly" presStyleLbl="node1" presStyleIdx="7" presStyleCnt="11">
        <dgm:presLayoutVars>
          <dgm:bulletEnabled val="1"/>
        </dgm:presLayoutVars>
      </dgm:prSet>
      <dgm:spPr/>
    </dgm:pt>
    <dgm:pt modelId="{EA1E904B-89E5-4032-9B61-D91657478C58}" type="pres">
      <dgm:prSet presAssocID="{C0F523ED-CE3B-45DD-A3E3-FFB007852F2A}" presName="parSpace" presStyleCnt="0"/>
      <dgm:spPr/>
    </dgm:pt>
    <dgm:pt modelId="{4CEEC683-109F-4786-A447-ECABDBB494CC}" type="pres">
      <dgm:prSet presAssocID="{E0E222B4-3F8D-481B-B607-93C86E6CAE6F}" presName="parTxOnly" presStyleLbl="node1" presStyleIdx="8" presStyleCnt="11">
        <dgm:presLayoutVars>
          <dgm:bulletEnabled val="1"/>
        </dgm:presLayoutVars>
      </dgm:prSet>
      <dgm:spPr/>
    </dgm:pt>
    <dgm:pt modelId="{285918E8-1185-49DC-B753-5C52150D5C6A}" type="pres">
      <dgm:prSet presAssocID="{88BEF577-B5CB-4919-9E1F-F2921DBBD095}" presName="parSpace" presStyleCnt="0"/>
      <dgm:spPr/>
    </dgm:pt>
    <dgm:pt modelId="{0B6145E5-E4E9-47E7-BCA7-58D1B6DB63A9}" type="pres">
      <dgm:prSet presAssocID="{B8AD2654-3392-4B22-B42E-6764FCAB2917}" presName="parTxOnly" presStyleLbl="node1" presStyleIdx="9" presStyleCnt="11">
        <dgm:presLayoutVars>
          <dgm:bulletEnabled val="1"/>
        </dgm:presLayoutVars>
      </dgm:prSet>
      <dgm:spPr/>
    </dgm:pt>
    <dgm:pt modelId="{7D1C3A87-99A8-4BEA-B08B-19F0F3B72DB8}" type="pres">
      <dgm:prSet presAssocID="{F0E7E503-1058-4049-8A7B-571E7865E5C9}" presName="parSpace" presStyleCnt="0"/>
      <dgm:spPr/>
    </dgm:pt>
    <dgm:pt modelId="{8A7B255D-EBEB-44F5-A971-A7E825168862}" type="pres">
      <dgm:prSet presAssocID="{D084AA1C-9394-4FA2-B3CB-BF997ABBBDEF}" presName="parTxOnly" presStyleLbl="node1" presStyleIdx="10" presStyleCnt="11">
        <dgm:presLayoutVars>
          <dgm:bulletEnabled val="1"/>
        </dgm:presLayoutVars>
      </dgm:prSet>
      <dgm:spPr/>
    </dgm:pt>
  </dgm:ptLst>
  <dgm:cxnLst>
    <dgm:cxn modelId="{96C5A50D-1A01-4657-BE1D-503757EF6A05}" srcId="{ACE0AA0D-C711-4BCB-9D35-871A59D2ED2E}" destId="{E0E222B4-3F8D-481B-B607-93C86E6CAE6F}" srcOrd="8" destOrd="0" parTransId="{BF17D3D3-7196-407F-9658-9CF0D0AC317A}" sibTransId="{88BEF577-B5CB-4919-9E1F-F2921DBBD095}"/>
    <dgm:cxn modelId="{BAEA1B12-90A2-4174-A825-09CDB23A3B46}" srcId="{ACE0AA0D-C711-4BCB-9D35-871A59D2ED2E}" destId="{FB701128-9613-4AB3-9469-5601D7414C96}" srcOrd="3" destOrd="0" parTransId="{3A3FDB9C-1769-4730-A57E-66D4EE78B15C}" sibTransId="{2C3D2A02-C940-4694-9916-DB112E21E852}"/>
    <dgm:cxn modelId="{65804C31-722C-4A04-BF34-73FEFAE965C0}" type="presOf" srcId="{03F6594F-7E4B-42D4-871E-9CFE902FC6CD}" destId="{AB0F07E8-1E25-4238-8B57-26FD69BE8F3F}" srcOrd="0" destOrd="0" presId="urn:microsoft.com/office/officeart/2005/8/layout/hChevron3"/>
    <dgm:cxn modelId="{D3D2645B-219E-4582-89DF-18A4A5840C0E}" srcId="{ACE0AA0D-C711-4BCB-9D35-871A59D2ED2E}" destId="{DB12884B-F4AA-464B-B33B-82EF40F6A520}" srcOrd="7" destOrd="0" parTransId="{D5F8E888-7013-458C-8820-4892CA611C91}" sibTransId="{C0F523ED-CE3B-45DD-A3E3-FFB007852F2A}"/>
    <dgm:cxn modelId="{0F8AB263-7517-47E7-B6B7-7F54FCC9FCAE}" type="presOf" srcId="{0C87C7BE-9567-452E-B152-36365AB37148}" destId="{5345677A-8662-4E9F-859D-B8D1EC36DE6B}" srcOrd="0" destOrd="0" presId="urn:microsoft.com/office/officeart/2005/8/layout/hChevron3"/>
    <dgm:cxn modelId="{3C04FD47-68AD-49B6-B9FC-A2684511CE08}" type="presOf" srcId="{B8AD2654-3392-4B22-B42E-6764FCAB2917}" destId="{0B6145E5-E4E9-47E7-BCA7-58D1B6DB63A9}" srcOrd="0" destOrd="0" presId="urn:microsoft.com/office/officeart/2005/8/layout/hChevron3"/>
    <dgm:cxn modelId="{7CDCFB6C-3D42-4F9A-8443-A3B0DCA1BE6F}" srcId="{ACE0AA0D-C711-4BCB-9D35-871A59D2ED2E}" destId="{16241A36-51B8-4249-B348-E886D625B068}" srcOrd="2" destOrd="0" parTransId="{1237B271-F525-4988-A7FF-7ADA7138582A}" sibTransId="{FFD406AD-00EA-4E5A-986B-45A138AFFBE8}"/>
    <dgm:cxn modelId="{F360F370-B12A-4717-9243-1CBCA88E9FEF}" type="presOf" srcId="{ACE0AA0D-C711-4BCB-9D35-871A59D2ED2E}" destId="{09F38627-7BAF-4024-BAC0-C3606C8D016D}" srcOrd="0" destOrd="0" presId="urn:microsoft.com/office/officeart/2005/8/layout/hChevron3"/>
    <dgm:cxn modelId="{0A628858-B913-4CF2-AA61-1D9D3B16BFD7}" srcId="{ACE0AA0D-C711-4BCB-9D35-871A59D2ED2E}" destId="{162E9643-E74B-46E6-9223-FEFC6AAF7082}" srcOrd="0" destOrd="0" parTransId="{64DAEDFB-2B4F-40EE-99B7-6F2AD4D888F9}" sibTransId="{753B4B96-DC5D-4DD3-849B-E39A3093C293}"/>
    <dgm:cxn modelId="{C32F4259-24A8-45F3-B2AD-110475B75DEC}" srcId="{ACE0AA0D-C711-4BCB-9D35-871A59D2ED2E}" destId="{03F6594F-7E4B-42D4-871E-9CFE902FC6CD}" srcOrd="6" destOrd="0" parTransId="{2A2899B2-149B-4FC4-AE19-1F19B0B203B7}" sibTransId="{784392B5-8E4E-40AA-9BFC-F92D6E2A82CA}"/>
    <dgm:cxn modelId="{0B26B07B-6C71-4403-B557-A3B9B5E4439A}" type="presOf" srcId="{16241A36-51B8-4249-B348-E886D625B068}" destId="{0DB67830-9FBE-4B15-9226-9647F1CE19E9}" srcOrd="0" destOrd="0" presId="urn:microsoft.com/office/officeart/2005/8/layout/hChevron3"/>
    <dgm:cxn modelId="{33DC1B7C-8E42-4970-AAC2-2A0F48D86791}" srcId="{ACE0AA0D-C711-4BCB-9D35-871A59D2ED2E}" destId="{D084AA1C-9394-4FA2-B3CB-BF997ABBBDEF}" srcOrd="10" destOrd="0" parTransId="{BF0BDBC5-5F52-442D-B780-D40CCFF5C9B4}" sibTransId="{BBAFF1C4-CBBB-477B-8EE2-B4C411F935ED}"/>
    <dgm:cxn modelId="{105B667F-F725-4A5A-AC2E-720EB2B03BCB}" type="presOf" srcId="{162E9643-E74B-46E6-9223-FEFC6AAF7082}" destId="{C8831604-884F-4808-8443-B822534434DF}" srcOrd="0" destOrd="0" presId="urn:microsoft.com/office/officeart/2005/8/layout/hChevron3"/>
    <dgm:cxn modelId="{3CE1A981-5A4A-4E9C-A8EB-6A2F0F09A1E9}" type="presOf" srcId="{0505D141-EEC2-4E72-8C37-62FEF4B50E40}" destId="{1B43881F-4545-484A-B20F-673C0AAC5D11}" srcOrd="0" destOrd="0" presId="urn:microsoft.com/office/officeart/2005/8/layout/hChevron3"/>
    <dgm:cxn modelId="{CA250287-6C36-4E1A-A64C-07429402A35F}" srcId="{ACE0AA0D-C711-4BCB-9D35-871A59D2ED2E}" destId="{0C87C7BE-9567-452E-B152-36365AB37148}" srcOrd="1" destOrd="0" parTransId="{9F2261AD-4432-44CF-8B4E-5829D7931F31}" sibTransId="{1CB1AABF-F45E-45EE-8B56-BC6BE5551097}"/>
    <dgm:cxn modelId="{12CF078A-E9AE-42EA-877A-311A5111EABE}" srcId="{ACE0AA0D-C711-4BCB-9D35-871A59D2ED2E}" destId="{0505D141-EEC2-4E72-8C37-62FEF4B50E40}" srcOrd="4" destOrd="0" parTransId="{46720247-D2B4-4A6C-94CD-A0F5EB71E0BD}" sibTransId="{3860A53B-90B0-4954-B016-28787BE19996}"/>
    <dgm:cxn modelId="{80F81A8D-A5A2-4AC3-9BC4-94764A5868EE}" srcId="{ACE0AA0D-C711-4BCB-9D35-871A59D2ED2E}" destId="{B8AD2654-3392-4B22-B42E-6764FCAB2917}" srcOrd="9" destOrd="0" parTransId="{2EA88582-BE1D-4D55-A891-35F3CA6D4DCB}" sibTransId="{F0E7E503-1058-4049-8A7B-571E7865E5C9}"/>
    <dgm:cxn modelId="{D3302193-8AD0-4299-93D6-E1CB4EC84676}" type="presOf" srcId="{14E088FC-9B45-4B1E-BA84-565AF598C482}" destId="{B20412DB-EF40-4DE7-B29D-F763C72F1CD2}" srcOrd="0" destOrd="0" presId="urn:microsoft.com/office/officeart/2005/8/layout/hChevron3"/>
    <dgm:cxn modelId="{208B7AAC-02B6-444B-A66F-D926D150C4D9}" type="presOf" srcId="{E0E222B4-3F8D-481B-B607-93C86E6CAE6F}" destId="{4CEEC683-109F-4786-A447-ECABDBB494CC}" srcOrd="0" destOrd="0" presId="urn:microsoft.com/office/officeart/2005/8/layout/hChevron3"/>
    <dgm:cxn modelId="{276FB4CD-19CA-4F31-85FC-70707DB35799}" type="presOf" srcId="{D084AA1C-9394-4FA2-B3CB-BF997ABBBDEF}" destId="{8A7B255D-EBEB-44F5-A971-A7E825168862}" srcOrd="0" destOrd="0" presId="urn:microsoft.com/office/officeart/2005/8/layout/hChevron3"/>
    <dgm:cxn modelId="{3E36AFDA-6B09-490F-BD3A-8C8F76D2027F}" srcId="{ACE0AA0D-C711-4BCB-9D35-871A59D2ED2E}" destId="{14E088FC-9B45-4B1E-BA84-565AF598C482}" srcOrd="5" destOrd="0" parTransId="{7FB52A54-18CB-4675-876C-47060ABC94B1}" sibTransId="{B30BA0EA-DD8A-4B1D-8284-9159D108786B}"/>
    <dgm:cxn modelId="{E8CF88EC-1F80-42FB-8EE6-85C02B5EB65B}" type="presOf" srcId="{DB12884B-F4AA-464B-B33B-82EF40F6A520}" destId="{526C05B0-A175-43CF-AF9C-41813A1F75AD}" srcOrd="0" destOrd="0" presId="urn:microsoft.com/office/officeart/2005/8/layout/hChevron3"/>
    <dgm:cxn modelId="{4324B7EF-7AC0-407B-A399-822827D5B148}" type="presOf" srcId="{FB701128-9613-4AB3-9469-5601D7414C96}" destId="{C850EEFB-3E02-4985-B98E-BF6E5032AC3B}" srcOrd="0" destOrd="0" presId="urn:microsoft.com/office/officeart/2005/8/layout/hChevron3"/>
    <dgm:cxn modelId="{54D0DCAE-85AE-41A3-A4BE-4039A800B1C2}" type="presParOf" srcId="{09F38627-7BAF-4024-BAC0-C3606C8D016D}" destId="{C8831604-884F-4808-8443-B822534434DF}" srcOrd="0" destOrd="0" presId="urn:microsoft.com/office/officeart/2005/8/layout/hChevron3"/>
    <dgm:cxn modelId="{518C8287-13D7-4CD0-80BE-72600E5969FF}" type="presParOf" srcId="{09F38627-7BAF-4024-BAC0-C3606C8D016D}" destId="{F8997D0E-8DA7-4FCD-AC43-D3A2004E0D15}" srcOrd="1" destOrd="0" presId="urn:microsoft.com/office/officeart/2005/8/layout/hChevron3"/>
    <dgm:cxn modelId="{7D455EDF-641B-4AEF-9F47-0584DCE23B08}" type="presParOf" srcId="{09F38627-7BAF-4024-BAC0-C3606C8D016D}" destId="{5345677A-8662-4E9F-859D-B8D1EC36DE6B}" srcOrd="2" destOrd="0" presId="urn:microsoft.com/office/officeart/2005/8/layout/hChevron3"/>
    <dgm:cxn modelId="{348D7928-AFAF-44BB-B68C-CC59371E08A1}" type="presParOf" srcId="{09F38627-7BAF-4024-BAC0-C3606C8D016D}" destId="{CFFF8F87-B409-4751-8341-D982F7882053}" srcOrd="3" destOrd="0" presId="urn:microsoft.com/office/officeart/2005/8/layout/hChevron3"/>
    <dgm:cxn modelId="{0C542447-046F-44EB-91DC-3D490D88EC22}" type="presParOf" srcId="{09F38627-7BAF-4024-BAC0-C3606C8D016D}" destId="{0DB67830-9FBE-4B15-9226-9647F1CE19E9}" srcOrd="4" destOrd="0" presId="urn:microsoft.com/office/officeart/2005/8/layout/hChevron3"/>
    <dgm:cxn modelId="{13B409A8-85F7-42F3-A0D7-6CDD78876163}" type="presParOf" srcId="{09F38627-7BAF-4024-BAC0-C3606C8D016D}" destId="{34A00664-BA31-4B74-ADE9-15931D2743E0}" srcOrd="5" destOrd="0" presId="urn:microsoft.com/office/officeart/2005/8/layout/hChevron3"/>
    <dgm:cxn modelId="{942F8569-E657-43E9-AF01-E0E7473876AF}" type="presParOf" srcId="{09F38627-7BAF-4024-BAC0-C3606C8D016D}" destId="{C850EEFB-3E02-4985-B98E-BF6E5032AC3B}" srcOrd="6" destOrd="0" presId="urn:microsoft.com/office/officeart/2005/8/layout/hChevron3"/>
    <dgm:cxn modelId="{4885A3B0-74A9-46AD-BAC6-50084A7A3C2F}" type="presParOf" srcId="{09F38627-7BAF-4024-BAC0-C3606C8D016D}" destId="{38797930-1AF4-4A9A-B063-2515FD5F40CD}" srcOrd="7" destOrd="0" presId="urn:microsoft.com/office/officeart/2005/8/layout/hChevron3"/>
    <dgm:cxn modelId="{3267A0C7-ECFF-4FEA-90B6-2E4C60459F59}" type="presParOf" srcId="{09F38627-7BAF-4024-BAC0-C3606C8D016D}" destId="{1B43881F-4545-484A-B20F-673C0AAC5D11}" srcOrd="8" destOrd="0" presId="urn:microsoft.com/office/officeart/2005/8/layout/hChevron3"/>
    <dgm:cxn modelId="{134DD5EC-B893-4329-A8F4-84B488C05DFE}" type="presParOf" srcId="{09F38627-7BAF-4024-BAC0-C3606C8D016D}" destId="{E3F21FBF-3893-4608-B23A-719210CB101F}" srcOrd="9" destOrd="0" presId="urn:microsoft.com/office/officeart/2005/8/layout/hChevron3"/>
    <dgm:cxn modelId="{158FC9A4-5C30-40D9-A194-245B018F04AE}" type="presParOf" srcId="{09F38627-7BAF-4024-BAC0-C3606C8D016D}" destId="{B20412DB-EF40-4DE7-B29D-F763C72F1CD2}" srcOrd="10" destOrd="0" presId="urn:microsoft.com/office/officeart/2005/8/layout/hChevron3"/>
    <dgm:cxn modelId="{B25BA91E-79F3-4F37-9057-C7DD055D006F}" type="presParOf" srcId="{09F38627-7BAF-4024-BAC0-C3606C8D016D}" destId="{A8AA6BEB-5D04-4B4C-B10B-E5574306B504}" srcOrd="11" destOrd="0" presId="urn:microsoft.com/office/officeart/2005/8/layout/hChevron3"/>
    <dgm:cxn modelId="{F15205A1-F731-4292-983F-0C16C68FBC38}" type="presParOf" srcId="{09F38627-7BAF-4024-BAC0-C3606C8D016D}" destId="{AB0F07E8-1E25-4238-8B57-26FD69BE8F3F}" srcOrd="12" destOrd="0" presId="urn:microsoft.com/office/officeart/2005/8/layout/hChevron3"/>
    <dgm:cxn modelId="{F619FFD0-66F1-4D3C-B8DA-CC2D58FEEEB5}" type="presParOf" srcId="{09F38627-7BAF-4024-BAC0-C3606C8D016D}" destId="{0A699160-91AD-4F46-A702-1AB93C67DECE}" srcOrd="13" destOrd="0" presId="urn:microsoft.com/office/officeart/2005/8/layout/hChevron3"/>
    <dgm:cxn modelId="{5BC121E3-243C-4942-9554-7FC3317A5706}" type="presParOf" srcId="{09F38627-7BAF-4024-BAC0-C3606C8D016D}" destId="{526C05B0-A175-43CF-AF9C-41813A1F75AD}" srcOrd="14" destOrd="0" presId="urn:microsoft.com/office/officeart/2005/8/layout/hChevron3"/>
    <dgm:cxn modelId="{62DF53DA-9827-45A7-9B59-D456BC39B882}" type="presParOf" srcId="{09F38627-7BAF-4024-BAC0-C3606C8D016D}" destId="{EA1E904B-89E5-4032-9B61-D91657478C58}" srcOrd="15" destOrd="0" presId="urn:microsoft.com/office/officeart/2005/8/layout/hChevron3"/>
    <dgm:cxn modelId="{2B1CE080-0D71-4711-9B8B-8AFEB172C257}" type="presParOf" srcId="{09F38627-7BAF-4024-BAC0-C3606C8D016D}" destId="{4CEEC683-109F-4786-A447-ECABDBB494CC}" srcOrd="16" destOrd="0" presId="urn:microsoft.com/office/officeart/2005/8/layout/hChevron3"/>
    <dgm:cxn modelId="{DF2BA63E-AF29-4FD3-8AD3-78D082CEA910}" type="presParOf" srcId="{09F38627-7BAF-4024-BAC0-C3606C8D016D}" destId="{285918E8-1185-49DC-B753-5C52150D5C6A}" srcOrd="17" destOrd="0" presId="urn:microsoft.com/office/officeart/2005/8/layout/hChevron3"/>
    <dgm:cxn modelId="{15F2DB80-50AC-4C44-A4D4-7F54A354BE7E}" type="presParOf" srcId="{09F38627-7BAF-4024-BAC0-C3606C8D016D}" destId="{0B6145E5-E4E9-47E7-BCA7-58D1B6DB63A9}" srcOrd="18" destOrd="0" presId="urn:microsoft.com/office/officeart/2005/8/layout/hChevron3"/>
    <dgm:cxn modelId="{099F4CC7-1722-43E5-9C2B-7F9E36ACA69A}" type="presParOf" srcId="{09F38627-7BAF-4024-BAC0-C3606C8D016D}" destId="{7D1C3A87-99A8-4BEA-B08B-19F0F3B72DB8}" srcOrd="19" destOrd="0" presId="urn:microsoft.com/office/officeart/2005/8/layout/hChevron3"/>
    <dgm:cxn modelId="{C0CF5F67-57DD-4340-AD88-912D46A8375E}" type="presParOf" srcId="{09F38627-7BAF-4024-BAC0-C3606C8D016D}" destId="{8A7B255D-EBEB-44F5-A971-A7E825168862}" srcOrd="20"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A12020-F72B-41AC-8561-ED96B2936A03}">
      <dsp:nvSpPr>
        <dsp:cNvPr id="0" name=""/>
        <dsp:cNvSpPr/>
      </dsp:nvSpPr>
      <dsp:spPr>
        <a:xfrm>
          <a:off x="4721091" y="2670730"/>
          <a:ext cx="664459" cy="1315331"/>
        </a:xfrm>
        <a:custGeom>
          <a:avLst/>
          <a:gdLst/>
          <a:ahLst/>
          <a:cxnLst/>
          <a:rect l="0" t="0" r="0" b="0"/>
          <a:pathLst>
            <a:path>
              <a:moveTo>
                <a:pt x="0" y="0"/>
              </a:moveTo>
              <a:lnTo>
                <a:pt x="332229" y="0"/>
              </a:lnTo>
              <a:lnTo>
                <a:pt x="332229" y="1315331"/>
              </a:lnTo>
              <a:lnTo>
                <a:pt x="664459" y="1315331"/>
              </a:lnTo>
            </a:path>
          </a:pathLst>
        </a:custGeom>
        <a:noFill/>
        <a:ln w="254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16480" y="3291554"/>
        <a:ext cx="73681" cy="73681"/>
      </dsp:txXfrm>
    </dsp:sp>
    <dsp:sp modelId="{73918F51-DEC5-452D-AE8B-96BDDE8E6E1A}">
      <dsp:nvSpPr>
        <dsp:cNvPr id="0" name=""/>
        <dsp:cNvSpPr/>
      </dsp:nvSpPr>
      <dsp:spPr>
        <a:xfrm>
          <a:off x="4721091" y="1355398"/>
          <a:ext cx="664459" cy="1315331"/>
        </a:xfrm>
        <a:custGeom>
          <a:avLst/>
          <a:gdLst/>
          <a:ahLst/>
          <a:cxnLst/>
          <a:rect l="0" t="0" r="0" b="0"/>
          <a:pathLst>
            <a:path>
              <a:moveTo>
                <a:pt x="0" y="1315331"/>
              </a:moveTo>
              <a:lnTo>
                <a:pt x="332229" y="1315331"/>
              </a:lnTo>
              <a:lnTo>
                <a:pt x="332229" y="0"/>
              </a:lnTo>
              <a:lnTo>
                <a:pt x="664459" y="0"/>
              </a:lnTo>
            </a:path>
          </a:pathLst>
        </a:custGeom>
        <a:noFill/>
        <a:ln w="254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16480" y="1976223"/>
        <a:ext cx="73681" cy="73681"/>
      </dsp:txXfrm>
    </dsp:sp>
    <dsp:sp modelId="{1BBBECA0-9112-4AF5-A60A-85CD973E5884}">
      <dsp:nvSpPr>
        <dsp:cNvPr id="0" name=""/>
        <dsp:cNvSpPr/>
      </dsp:nvSpPr>
      <dsp:spPr>
        <a:xfrm>
          <a:off x="369700" y="537449"/>
          <a:ext cx="4436218" cy="4266561"/>
        </a:xfrm>
        <a:prstGeom prst="rect">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15240" rIns="914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masis MT Pro Black" panose="02040A04050005020304" pitchFamily="18" charset="0"/>
            </a:rPr>
            <a:t>Plant Protection Act Section 7721 (PPA 7721)</a:t>
          </a:r>
        </a:p>
        <a:p>
          <a:pPr marL="0" lvl="0" indent="0" algn="ctr" defTabSz="1066800">
            <a:lnSpc>
              <a:spcPct val="90000"/>
            </a:lnSpc>
            <a:spcBef>
              <a:spcPct val="0"/>
            </a:spcBef>
            <a:spcAft>
              <a:spcPct val="35000"/>
            </a:spcAft>
            <a:buNone/>
          </a:pPr>
          <a:r>
            <a:rPr lang="en-US" sz="2000" kern="1200" dirty="0">
              <a:latin typeface="Amasis MT Pro Light" panose="02040304050005020304" pitchFamily="18" charset="0"/>
            </a:rPr>
            <a:t>Provides funding for projects that </a:t>
          </a:r>
          <a:r>
            <a:rPr lang="en-US" sz="2000" u="sng" kern="1200" dirty="0">
              <a:latin typeface="Amasis MT Pro Light" panose="02040304050005020304" pitchFamily="18" charset="0"/>
            </a:rPr>
            <a:t>enhance our ability to safeguard agriculture and facilitate safe agricultural trade</a:t>
          </a:r>
          <a:r>
            <a:rPr lang="en-US" sz="2000" kern="1200" dirty="0">
              <a:latin typeface="Amasis MT Pro Light" panose="02040304050005020304" pitchFamily="18" charset="0"/>
            </a:rPr>
            <a:t>.</a:t>
          </a:r>
        </a:p>
      </dsp:txBody>
      <dsp:txXfrm>
        <a:off x="369700" y="537449"/>
        <a:ext cx="4436218" cy="4266561"/>
      </dsp:txXfrm>
    </dsp:sp>
    <dsp:sp modelId="{ECB5349A-1D82-488D-A017-958A016F789F}">
      <dsp:nvSpPr>
        <dsp:cNvPr id="0" name=""/>
        <dsp:cNvSpPr/>
      </dsp:nvSpPr>
      <dsp:spPr>
        <a:xfrm>
          <a:off x="5385551" y="166678"/>
          <a:ext cx="3322299" cy="2377439"/>
        </a:xfrm>
        <a:prstGeom prst="rect">
          <a:avLst/>
        </a:prstGeom>
        <a:solidFill>
          <a:schemeClr val="lt1">
            <a:hueOff val="0"/>
            <a:satOff val="0"/>
            <a:lumOff val="0"/>
            <a:alphaOff val="0"/>
          </a:schemeClr>
        </a:solidFill>
        <a:ln w="25400" cap="flat" cmpd="sng" algn="ctr">
          <a:solidFill>
            <a:schemeClr val="tx1">
              <a:lumMod val="50000"/>
              <a:lumOff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12700" rIns="91440" bIns="127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masis MT Pro Black" panose="02040A04050005020304" pitchFamily="18" charset="0"/>
            </a:rPr>
            <a:t>Plant Pest and Disease Management and Disaster Prevention Program (PPDMDPP):</a:t>
          </a:r>
        </a:p>
        <a:p>
          <a:pPr marL="0" lvl="0" indent="0" algn="ctr" defTabSz="889000">
            <a:lnSpc>
              <a:spcPct val="90000"/>
            </a:lnSpc>
            <a:spcBef>
              <a:spcPct val="0"/>
            </a:spcBef>
            <a:spcAft>
              <a:spcPct val="35000"/>
            </a:spcAft>
            <a:buNone/>
          </a:pPr>
          <a:r>
            <a:rPr lang="en-US" sz="1800" kern="1200" dirty="0">
              <a:latin typeface="Amasis MT Pro Light" panose="02040304050005020304" pitchFamily="18" charset="0"/>
            </a:rPr>
            <a:t>focuses on critical needs to prevent, detect, and mitigate plant pests and diseases. </a:t>
          </a:r>
        </a:p>
      </dsp:txBody>
      <dsp:txXfrm>
        <a:off x="5385551" y="166678"/>
        <a:ext cx="3322299" cy="2377439"/>
      </dsp:txXfrm>
    </dsp:sp>
    <dsp:sp modelId="{5A59A89C-90B2-494A-8CE0-37250294FA3C}">
      <dsp:nvSpPr>
        <dsp:cNvPr id="0" name=""/>
        <dsp:cNvSpPr/>
      </dsp:nvSpPr>
      <dsp:spPr>
        <a:xfrm>
          <a:off x="5385551" y="2797342"/>
          <a:ext cx="3322299" cy="2377439"/>
        </a:xfrm>
        <a:prstGeom prst="rect">
          <a:avLst/>
        </a:prstGeom>
        <a:solidFill>
          <a:schemeClr val="lt1">
            <a:hueOff val="0"/>
            <a:satOff val="0"/>
            <a:lumOff val="0"/>
            <a:alphaOff val="0"/>
          </a:schemeClr>
        </a:solidFill>
        <a:ln w="25400" cap="flat" cmpd="sng" algn="ctr">
          <a:solidFill>
            <a:schemeClr val="tx1">
              <a:lumMod val="50000"/>
              <a:lumOff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12700" rIns="91440" bIns="127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masis MT Pro Black" panose="02040A04050005020304" pitchFamily="18" charset="0"/>
            </a:rPr>
            <a:t>National Clean Plant Network (NCPN):</a:t>
          </a:r>
        </a:p>
        <a:p>
          <a:pPr marL="0" lvl="0" indent="0" algn="ctr" defTabSz="889000">
            <a:lnSpc>
              <a:spcPct val="90000"/>
            </a:lnSpc>
            <a:spcBef>
              <a:spcPct val="0"/>
            </a:spcBef>
            <a:spcAft>
              <a:spcPct val="35000"/>
            </a:spcAft>
            <a:buNone/>
          </a:pPr>
          <a:r>
            <a:rPr lang="en-US" sz="1700" kern="1200" dirty="0">
              <a:latin typeface="Amasis MT Pro Light" panose="02040304050005020304" pitchFamily="18" charset="0"/>
            </a:rPr>
            <a:t>conducts diagnostic and pathogen elimination services and establishes foundation collections to provide pathogen-tested, clean plant materials to nurseries, growers, and to state certification programs.</a:t>
          </a:r>
        </a:p>
      </dsp:txBody>
      <dsp:txXfrm>
        <a:off x="5385551" y="2797342"/>
        <a:ext cx="3322299" cy="23774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BC3F46-49E8-45E7-BAC5-484C22C2FE6A}">
      <dsp:nvSpPr>
        <dsp:cNvPr id="0" name=""/>
        <dsp:cNvSpPr/>
      </dsp:nvSpPr>
      <dsp:spPr>
        <a:xfrm>
          <a:off x="3125644" y="169702"/>
          <a:ext cx="3724449" cy="372474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a:t>Developing Suggestions</a:t>
          </a:r>
        </a:p>
      </dsp:txBody>
      <dsp:txXfrm>
        <a:off x="3671077" y="715178"/>
        <a:ext cx="2633583" cy="2633793"/>
      </dsp:txXfrm>
    </dsp:sp>
    <dsp:sp modelId="{D5B0FF43-9E78-4E23-BBD7-08BEC04F73B7}">
      <dsp:nvSpPr>
        <dsp:cNvPr id="0" name=""/>
        <dsp:cNvSpPr/>
      </dsp:nvSpPr>
      <dsp:spPr>
        <a:xfrm>
          <a:off x="5250977" y="0"/>
          <a:ext cx="414491" cy="41424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2EA9A89-2447-4A70-8A66-BA1BFEEB25C3}">
      <dsp:nvSpPr>
        <dsp:cNvPr id="0" name=""/>
        <dsp:cNvSpPr/>
      </dsp:nvSpPr>
      <dsp:spPr>
        <a:xfrm>
          <a:off x="4270185" y="3617702"/>
          <a:ext cx="300207" cy="30024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BBD8312-3C74-4995-95DC-157DAA24B963}">
      <dsp:nvSpPr>
        <dsp:cNvPr id="0" name=""/>
        <dsp:cNvSpPr/>
      </dsp:nvSpPr>
      <dsp:spPr>
        <a:xfrm>
          <a:off x="7089748" y="1681357"/>
          <a:ext cx="300207" cy="30024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52055A-8A4C-4251-A9CF-48B3EDFA727C}">
      <dsp:nvSpPr>
        <dsp:cNvPr id="0" name=""/>
        <dsp:cNvSpPr/>
      </dsp:nvSpPr>
      <dsp:spPr>
        <a:xfrm>
          <a:off x="5654807" y="3937090"/>
          <a:ext cx="414491" cy="41424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1990091-0110-4E70-8519-11A1BC39EA95}">
      <dsp:nvSpPr>
        <dsp:cNvPr id="0" name=""/>
        <dsp:cNvSpPr/>
      </dsp:nvSpPr>
      <dsp:spPr>
        <a:xfrm>
          <a:off x="4355045" y="588736"/>
          <a:ext cx="300207" cy="30024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9B97BD2-4AB5-4F4F-9AC6-FFDB344B88AB}">
      <dsp:nvSpPr>
        <dsp:cNvPr id="0" name=""/>
        <dsp:cNvSpPr/>
      </dsp:nvSpPr>
      <dsp:spPr>
        <a:xfrm>
          <a:off x="3409647" y="2306209"/>
          <a:ext cx="300207" cy="30024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E78E3F-04D9-486C-A38A-3E7B056C1072}">
      <dsp:nvSpPr>
        <dsp:cNvPr id="0" name=""/>
        <dsp:cNvSpPr/>
      </dsp:nvSpPr>
      <dsp:spPr>
        <a:xfrm>
          <a:off x="1853819" y="554186"/>
          <a:ext cx="3695835" cy="3695835"/>
        </a:xfrm>
        <a:prstGeom prst="blockArc">
          <a:avLst>
            <a:gd name="adj1" fmla="val 10800000"/>
            <a:gd name="adj2" fmla="val 16200000"/>
            <a:gd name="adj3" fmla="val 4644"/>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3F9D3C7E-95AC-4677-BA16-E6A34D80DD16}">
      <dsp:nvSpPr>
        <dsp:cNvPr id="0" name=""/>
        <dsp:cNvSpPr/>
      </dsp:nvSpPr>
      <dsp:spPr>
        <a:xfrm>
          <a:off x="1853819" y="554186"/>
          <a:ext cx="3695835" cy="3695835"/>
        </a:xfrm>
        <a:prstGeom prst="blockArc">
          <a:avLst>
            <a:gd name="adj1" fmla="val 5400000"/>
            <a:gd name="adj2" fmla="val 10800000"/>
            <a:gd name="adj3" fmla="val 4644"/>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0D21DC80-A08F-4980-9E5C-963B99B03DDF}">
      <dsp:nvSpPr>
        <dsp:cNvPr id="0" name=""/>
        <dsp:cNvSpPr/>
      </dsp:nvSpPr>
      <dsp:spPr>
        <a:xfrm>
          <a:off x="1853819" y="554186"/>
          <a:ext cx="3695835" cy="3695835"/>
        </a:xfrm>
        <a:prstGeom prst="blockArc">
          <a:avLst>
            <a:gd name="adj1" fmla="val 0"/>
            <a:gd name="adj2" fmla="val 5400000"/>
            <a:gd name="adj3" fmla="val 4644"/>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B1AB12BE-CEE5-4414-ABBF-909B5694E7D0}">
      <dsp:nvSpPr>
        <dsp:cNvPr id="0" name=""/>
        <dsp:cNvSpPr/>
      </dsp:nvSpPr>
      <dsp:spPr>
        <a:xfrm>
          <a:off x="1853819" y="554186"/>
          <a:ext cx="3695835" cy="3695835"/>
        </a:xfrm>
        <a:prstGeom prst="blockArc">
          <a:avLst>
            <a:gd name="adj1" fmla="val 16200000"/>
            <a:gd name="adj2" fmla="val 0"/>
            <a:gd name="adj3" fmla="val 4644"/>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81D5291A-CA9A-462C-9AFE-43F79DDC37F2}">
      <dsp:nvSpPr>
        <dsp:cNvPr id="0" name=""/>
        <dsp:cNvSpPr/>
      </dsp:nvSpPr>
      <dsp:spPr>
        <a:xfrm>
          <a:off x="2850410" y="1550777"/>
          <a:ext cx="1702654" cy="1702654"/>
        </a:xfrm>
        <a:prstGeom prst="ellipse">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masis MT Pro Black" panose="02040A04050005020304" pitchFamily="18" charset="0"/>
            </a:rPr>
            <a:t>Tribal First Detectors Network</a:t>
          </a:r>
        </a:p>
      </dsp:txBody>
      <dsp:txXfrm>
        <a:off x="3099758" y="1800125"/>
        <a:ext cx="1203958" cy="1203958"/>
      </dsp:txXfrm>
    </dsp:sp>
    <dsp:sp modelId="{7965BA08-9630-43A0-8450-2195C6F73894}">
      <dsp:nvSpPr>
        <dsp:cNvPr id="0" name=""/>
        <dsp:cNvSpPr/>
      </dsp:nvSpPr>
      <dsp:spPr>
        <a:xfrm>
          <a:off x="3105808" y="1164"/>
          <a:ext cx="1191858" cy="1191858"/>
        </a:xfrm>
        <a:prstGeom prst="ellipse">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b="1" kern="1200" dirty="0">
              <a:latin typeface="Amasis MT Pro" panose="02040504050005020304" pitchFamily="18" charset="0"/>
            </a:rPr>
            <a:t>APHIS-PPQ</a:t>
          </a:r>
        </a:p>
      </dsp:txBody>
      <dsp:txXfrm>
        <a:off x="3280352" y="175708"/>
        <a:ext cx="842770" cy="842770"/>
      </dsp:txXfrm>
    </dsp:sp>
    <dsp:sp modelId="{9D13657A-E324-4B8A-8C16-66E431B491FD}">
      <dsp:nvSpPr>
        <dsp:cNvPr id="0" name=""/>
        <dsp:cNvSpPr/>
      </dsp:nvSpPr>
      <dsp:spPr>
        <a:xfrm>
          <a:off x="4910819" y="1806175"/>
          <a:ext cx="1191858" cy="1191858"/>
        </a:xfrm>
        <a:prstGeom prst="ellipse">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b="1" kern="1200" dirty="0">
              <a:latin typeface="Amasis MT Pro" panose="02040504050005020304" pitchFamily="18" charset="0"/>
            </a:rPr>
            <a:t>State Departments of Agriculture</a:t>
          </a:r>
        </a:p>
      </dsp:txBody>
      <dsp:txXfrm>
        <a:off x="5085363" y="1980719"/>
        <a:ext cx="842770" cy="842770"/>
      </dsp:txXfrm>
    </dsp:sp>
    <dsp:sp modelId="{B5635AB2-9267-4A22-A1CE-2CAB1037B84E}">
      <dsp:nvSpPr>
        <dsp:cNvPr id="0" name=""/>
        <dsp:cNvSpPr/>
      </dsp:nvSpPr>
      <dsp:spPr>
        <a:xfrm>
          <a:off x="3105808" y="3611186"/>
          <a:ext cx="1191858" cy="1191858"/>
        </a:xfrm>
        <a:prstGeom prst="ellipse">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b="1" kern="1200" dirty="0">
              <a:latin typeface="Amasis MT Pro" panose="02040504050005020304" pitchFamily="18" charset="0"/>
            </a:rPr>
            <a:t>Tribal Colleges and Universities</a:t>
          </a:r>
        </a:p>
      </dsp:txBody>
      <dsp:txXfrm>
        <a:off x="3280352" y="3785730"/>
        <a:ext cx="842770" cy="842770"/>
      </dsp:txXfrm>
    </dsp:sp>
    <dsp:sp modelId="{733E28CF-46A8-4EA7-A831-EEDF7638329C}">
      <dsp:nvSpPr>
        <dsp:cNvPr id="0" name=""/>
        <dsp:cNvSpPr/>
      </dsp:nvSpPr>
      <dsp:spPr>
        <a:xfrm>
          <a:off x="1300797" y="1806175"/>
          <a:ext cx="1191858" cy="1191858"/>
        </a:xfrm>
        <a:prstGeom prst="ellipse">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b="1" kern="1200" dirty="0">
              <a:latin typeface="Amasis MT Pro" panose="02040504050005020304" pitchFamily="18" charset="0"/>
            </a:rPr>
            <a:t>Intertribal Organizations</a:t>
          </a:r>
        </a:p>
      </dsp:txBody>
      <dsp:txXfrm>
        <a:off x="1475341" y="1980719"/>
        <a:ext cx="842770" cy="84277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9B1A10-D35E-4A1A-B696-41A4E9383826}">
      <dsp:nvSpPr>
        <dsp:cNvPr id="0" name=""/>
        <dsp:cNvSpPr/>
      </dsp:nvSpPr>
      <dsp:spPr>
        <a:xfrm>
          <a:off x="0" y="4592"/>
          <a:ext cx="6301601" cy="97827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2B54A27-1595-4ADB-9119-FB4D87DD87B0}">
      <dsp:nvSpPr>
        <dsp:cNvPr id="0" name=""/>
        <dsp:cNvSpPr/>
      </dsp:nvSpPr>
      <dsp:spPr>
        <a:xfrm>
          <a:off x="295926" y="224703"/>
          <a:ext cx="538048" cy="53804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E6681CA-AB9E-4837-B442-B118F871B4F5}">
      <dsp:nvSpPr>
        <dsp:cNvPr id="0" name=""/>
        <dsp:cNvSpPr/>
      </dsp:nvSpPr>
      <dsp:spPr>
        <a:xfrm>
          <a:off x="1129902" y="4592"/>
          <a:ext cx="2835720"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44550">
            <a:lnSpc>
              <a:spcPct val="100000"/>
            </a:lnSpc>
            <a:spcBef>
              <a:spcPct val="0"/>
            </a:spcBef>
            <a:spcAft>
              <a:spcPct val="35000"/>
            </a:spcAft>
            <a:buNone/>
          </a:pPr>
          <a:r>
            <a:rPr lang="en-US" sz="1900" b="1" kern="1200"/>
            <a:t>Strategic Alignment </a:t>
          </a:r>
          <a:endParaRPr lang="en-US" sz="1900" kern="1200"/>
        </a:p>
      </dsp:txBody>
      <dsp:txXfrm>
        <a:off x="1129902" y="4592"/>
        <a:ext cx="2835720" cy="978270"/>
      </dsp:txXfrm>
    </dsp:sp>
    <dsp:sp modelId="{74E7ADD7-3718-48BA-BDCC-EA4B1E300679}">
      <dsp:nvSpPr>
        <dsp:cNvPr id="0" name=""/>
        <dsp:cNvSpPr/>
      </dsp:nvSpPr>
      <dsp:spPr>
        <a:xfrm>
          <a:off x="3965622" y="4592"/>
          <a:ext cx="2335978"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666750">
            <a:lnSpc>
              <a:spcPct val="100000"/>
            </a:lnSpc>
            <a:spcBef>
              <a:spcPct val="0"/>
            </a:spcBef>
            <a:spcAft>
              <a:spcPct val="35000"/>
            </a:spcAft>
            <a:buNone/>
          </a:pPr>
          <a:r>
            <a:rPr lang="en-US" sz="1500" kern="1200"/>
            <a:t>Plant Protection Act Section 7721</a:t>
          </a:r>
        </a:p>
      </dsp:txBody>
      <dsp:txXfrm>
        <a:off x="3965622" y="4592"/>
        <a:ext cx="2335978" cy="978270"/>
      </dsp:txXfrm>
    </dsp:sp>
    <dsp:sp modelId="{30F69CC1-F3BF-4E43-9A5D-A5E17470149A}">
      <dsp:nvSpPr>
        <dsp:cNvPr id="0" name=""/>
        <dsp:cNvSpPr/>
      </dsp:nvSpPr>
      <dsp:spPr>
        <a:xfrm>
          <a:off x="0" y="1227431"/>
          <a:ext cx="6301601" cy="97827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931371-0DF3-4DC6-85CB-E6A0046186FE}">
      <dsp:nvSpPr>
        <dsp:cNvPr id="0" name=""/>
        <dsp:cNvSpPr/>
      </dsp:nvSpPr>
      <dsp:spPr>
        <a:xfrm>
          <a:off x="295926" y="1447541"/>
          <a:ext cx="538048" cy="53804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0C550CB-88E8-4363-A2EB-44A99555120E}">
      <dsp:nvSpPr>
        <dsp:cNvPr id="0" name=""/>
        <dsp:cNvSpPr/>
      </dsp:nvSpPr>
      <dsp:spPr>
        <a:xfrm>
          <a:off x="1129902" y="1227431"/>
          <a:ext cx="2835720"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44550">
            <a:lnSpc>
              <a:spcPct val="100000"/>
            </a:lnSpc>
            <a:spcBef>
              <a:spcPct val="0"/>
            </a:spcBef>
            <a:spcAft>
              <a:spcPct val="35000"/>
            </a:spcAft>
            <a:buNone/>
          </a:pPr>
          <a:r>
            <a:rPr lang="en-US" sz="1900" b="1" kern="1200"/>
            <a:t>Impact/Outcome</a:t>
          </a:r>
          <a:endParaRPr lang="en-US" sz="1900" kern="1200"/>
        </a:p>
      </dsp:txBody>
      <dsp:txXfrm>
        <a:off x="1129902" y="1227431"/>
        <a:ext cx="2835720" cy="978270"/>
      </dsp:txXfrm>
    </dsp:sp>
    <dsp:sp modelId="{6610D35F-00DC-445E-AFC1-6676A9FA1229}">
      <dsp:nvSpPr>
        <dsp:cNvPr id="0" name=""/>
        <dsp:cNvSpPr/>
      </dsp:nvSpPr>
      <dsp:spPr>
        <a:xfrm>
          <a:off x="3965622" y="1227431"/>
          <a:ext cx="2335978"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666750">
            <a:lnSpc>
              <a:spcPct val="100000"/>
            </a:lnSpc>
            <a:spcBef>
              <a:spcPct val="0"/>
            </a:spcBef>
            <a:spcAft>
              <a:spcPct val="35000"/>
            </a:spcAft>
            <a:buNone/>
          </a:pPr>
          <a:r>
            <a:rPr lang="en-US" sz="1500" kern="1200"/>
            <a:t>Project Results</a:t>
          </a:r>
        </a:p>
      </dsp:txBody>
      <dsp:txXfrm>
        <a:off x="3965622" y="1227431"/>
        <a:ext cx="2335978" cy="978270"/>
      </dsp:txXfrm>
    </dsp:sp>
    <dsp:sp modelId="{C80B33E6-7BF3-498D-BD57-9D156B9BEF3B}">
      <dsp:nvSpPr>
        <dsp:cNvPr id="0" name=""/>
        <dsp:cNvSpPr/>
      </dsp:nvSpPr>
      <dsp:spPr>
        <a:xfrm>
          <a:off x="0" y="2450269"/>
          <a:ext cx="6301601" cy="97827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9B3E3B-F3C2-49F5-A47B-9A0744B941AD}">
      <dsp:nvSpPr>
        <dsp:cNvPr id="0" name=""/>
        <dsp:cNvSpPr/>
      </dsp:nvSpPr>
      <dsp:spPr>
        <a:xfrm>
          <a:off x="295926" y="2670380"/>
          <a:ext cx="538048" cy="53804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07FF52B-D17C-410F-A775-45250FF82DF3}">
      <dsp:nvSpPr>
        <dsp:cNvPr id="0" name=""/>
        <dsp:cNvSpPr/>
      </dsp:nvSpPr>
      <dsp:spPr>
        <a:xfrm>
          <a:off x="1129902" y="2450269"/>
          <a:ext cx="2835720"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44550">
            <a:lnSpc>
              <a:spcPct val="100000"/>
            </a:lnSpc>
            <a:spcBef>
              <a:spcPct val="0"/>
            </a:spcBef>
            <a:spcAft>
              <a:spcPct val="35000"/>
            </a:spcAft>
            <a:buNone/>
          </a:pPr>
          <a:r>
            <a:rPr lang="en-US" sz="1900" b="1" kern="1200"/>
            <a:t>Feasibility</a:t>
          </a:r>
          <a:endParaRPr lang="en-US" sz="1900" kern="1200"/>
        </a:p>
      </dsp:txBody>
      <dsp:txXfrm>
        <a:off x="1129902" y="2450269"/>
        <a:ext cx="2835720" cy="978270"/>
      </dsp:txXfrm>
    </dsp:sp>
    <dsp:sp modelId="{573A5FDE-4B34-4E89-A740-0DB120D43B67}">
      <dsp:nvSpPr>
        <dsp:cNvPr id="0" name=""/>
        <dsp:cNvSpPr/>
      </dsp:nvSpPr>
      <dsp:spPr>
        <a:xfrm>
          <a:off x="3965622" y="2450269"/>
          <a:ext cx="2335978"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666750">
            <a:lnSpc>
              <a:spcPct val="100000"/>
            </a:lnSpc>
            <a:spcBef>
              <a:spcPct val="0"/>
            </a:spcBef>
            <a:spcAft>
              <a:spcPct val="35000"/>
            </a:spcAft>
            <a:buNone/>
          </a:pPr>
          <a:r>
            <a:rPr lang="en-US" sz="1500" kern="1200"/>
            <a:t>Resources, partnerships, process</a:t>
          </a:r>
        </a:p>
      </dsp:txBody>
      <dsp:txXfrm>
        <a:off x="3965622" y="2450269"/>
        <a:ext cx="2335978" cy="978270"/>
      </dsp:txXfrm>
    </dsp:sp>
    <dsp:sp modelId="{74F61A3E-E292-4A65-8742-64B74569CBFF}">
      <dsp:nvSpPr>
        <dsp:cNvPr id="0" name=""/>
        <dsp:cNvSpPr/>
      </dsp:nvSpPr>
      <dsp:spPr>
        <a:xfrm>
          <a:off x="0" y="3673107"/>
          <a:ext cx="6301601" cy="97827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9167D9-68DB-48F5-9E47-164D5FF4B194}">
      <dsp:nvSpPr>
        <dsp:cNvPr id="0" name=""/>
        <dsp:cNvSpPr/>
      </dsp:nvSpPr>
      <dsp:spPr>
        <a:xfrm>
          <a:off x="295926" y="3893218"/>
          <a:ext cx="538048" cy="53804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DDE1438-F9B9-44EF-B0BD-E64899279962}">
      <dsp:nvSpPr>
        <dsp:cNvPr id="0" name=""/>
        <dsp:cNvSpPr/>
      </dsp:nvSpPr>
      <dsp:spPr>
        <a:xfrm>
          <a:off x="1129902" y="3673107"/>
          <a:ext cx="5171698"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44550">
            <a:lnSpc>
              <a:spcPct val="100000"/>
            </a:lnSpc>
            <a:spcBef>
              <a:spcPct val="0"/>
            </a:spcBef>
            <a:spcAft>
              <a:spcPct val="35000"/>
            </a:spcAft>
            <a:buNone/>
          </a:pPr>
          <a:r>
            <a:rPr lang="en-US" sz="1900" b="1" kern="1200"/>
            <a:t>Past Performance, Best Practices and Innovation</a:t>
          </a:r>
          <a:endParaRPr lang="en-US" sz="1900" kern="1200"/>
        </a:p>
      </dsp:txBody>
      <dsp:txXfrm>
        <a:off x="1129902" y="3673107"/>
        <a:ext cx="5171698" cy="978270"/>
      </dsp:txXfrm>
    </dsp:sp>
    <dsp:sp modelId="{26594FA8-9B20-4354-A028-7C262A0EAE46}">
      <dsp:nvSpPr>
        <dsp:cNvPr id="0" name=""/>
        <dsp:cNvSpPr/>
      </dsp:nvSpPr>
      <dsp:spPr>
        <a:xfrm>
          <a:off x="0" y="4895945"/>
          <a:ext cx="6301601" cy="97827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C658F7-C0F5-418D-8694-50680D11A972}">
      <dsp:nvSpPr>
        <dsp:cNvPr id="0" name=""/>
        <dsp:cNvSpPr/>
      </dsp:nvSpPr>
      <dsp:spPr>
        <a:xfrm>
          <a:off x="295926" y="5116056"/>
          <a:ext cx="538048" cy="53804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6F3F717-F9DC-40A1-8B8C-04EFCEAB0688}">
      <dsp:nvSpPr>
        <dsp:cNvPr id="0" name=""/>
        <dsp:cNvSpPr/>
      </dsp:nvSpPr>
      <dsp:spPr>
        <a:xfrm>
          <a:off x="1129902" y="4895945"/>
          <a:ext cx="5171698"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44550">
            <a:lnSpc>
              <a:spcPct val="100000"/>
            </a:lnSpc>
            <a:spcBef>
              <a:spcPct val="0"/>
            </a:spcBef>
            <a:spcAft>
              <a:spcPct val="35000"/>
            </a:spcAft>
            <a:buNone/>
          </a:pPr>
          <a:r>
            <a:rPr lang="en-US" sz="1900" b="1" kern="1200"/>
            <a:t>Budget</a:t>
          </a:r>
          <a:endParaRPr lang="en-US" sz="1900" kern="1200"/>
        </a:p>
      </dsp:txBody>
      <dsp:txXfrm>
        <a:off x="1129902" y="4895945"/>
        <a:ext cx="5171698" cy="97827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9B1A10-D35E-4A1A-B696-41A4E9383826}">
      <dsp:nvSpPr>
        <dsp:cNvPr id="0" name=""/>
        <dsp:cNvSpPr/>
      </dsp:nvSpPr>
      <dsp:spPr>
        <a:xfrm>
          <a:off x="0" y="4592"/>
          <a:ext cx="6301601" cy="978270"/>
        </a:xfrm>
        <a:prstGeom prst="roundRect">
          <a:avLst>
            <a:gd name="adj" fmla="val 10000"/>
          </a:avLst>
        </a:prstGeom>
        <a:solidFill>
          <a:schemeClr val="bg1">
            <a:lumMod val="95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52B54A27-1595-4ADB-9119-FB4D87DD87B0}">
      <dsp:nvSpPr>
        <dsp:cNvPr id="0" name=""/>
        <dsp:cNvSpPr/>
      </dsp:nvSpPr>
      <dsp:spPr>
        <a:xfrm>
          <a:off x="272080" y="209692"/>
          <a:ext cx="538048" cy="538048"/>
        </a:xfrm>
        <a:prstGeom prst="noSmoking">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6E6681CA-AB9E-4837-B442-B118F871B4F5}">
      <dsp:nvSpPr>
        <dsp:cNvPr id="0" name=""/>
        <dsp:cNvSpPr/>
      </dsp:nvSpPr>
      <dsp:spPr>
        <a:xfrm>
          <a:off x="1129902" y="4592"/>
          <a:ext cx="5171698"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44550">
            <a:lnSpc>
              <a:spcPct val="100000"/>
            </a:lnSpc>
            <a:spcBef>
              <a:spcPct val="0"/>
            </a:spcBef>
            <a:spcAft>
              <a:spcPct val="35000"/>
            </a:spcAft>
            <a:buNone/>
          </a:pPr>
          <a:r>
            <a:rPr lang="en-US" sz="1900" b="1" kern="1200">
              <a:latin typeface="Calibri Light" panose="020F0302020204030204"/>
            </a:rPr>
            <a:t>Does not address an invasive plant pest issue</a:t>
          </a:r>
          <a:endParaRPr lang="en-US" sz="1900" kern="1200"/>
        </a:p>
      </dsp:txBody>
      <dsp:txXfrm>
        <a:off x="1129902" y="4592"/>
        <a:ext cx="5171698" cy="978270"/>
      </dsp:txXfrm>
    </dsp:sp>
    <dsp:sp modelId="{5E1E3866-C348-47EC-B63E-83B3A5A3CD53}">
      <dsp:nvSpPr>
        <dsp:cNvPr id="0" name=""/>
        <dsp:cNvSpPr/>
      </dsp:nvSpPr>
      <dsp:spPr>
        <a:xfrm>
          <a:off x="0" y="1227431"/>
          <a:ext cx="6301601" cy="978270"/>
        </a:xfrm>
        <a:prstGeom prst="roundRect">
          <a:avLst>
            <a:gd name="adj" fmla="val 10000"/>
          </a:avLst>
        </a:prstGeom>
        <a:solidFill>
          <a:schemeClr val="bg1">
            <a:lumMod val="95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98CC0D4D-4B96-4D2D-873C-C684010AC42B}">
      <dsp:nvSpPr>
        <dsp:cNvPr id="0" name=""/>
        <dsp:cNvSpPr/>
      </dsp:nvSpPr>
      <dsp:spPr>
        <a:xfrm>
          <a:off x="274534" y="1507130"/>
          <a:ext cx="538048" cy="538048"/>
        </a:xfrm>
        <a:prstGeom prst="noSmoking">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9B662239-5599-473D-9FFD-16469EE69B4D}">
      <dsp:nvSpPr>
        <dsp:cNvPr id="0" name=""/>
        <dsp:cNvSpPr/>
      </dsp:nvSpPr>
      <dsp:spPr>
        <a:xfrm>
          <a:off x="1129902" y="1227431"/>
          <a:ext cx="5171698"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44550">
            <a:lnSpc>
              <a:spcPct val="100000"/>
            </a:lnSpc>
            <a:spcBef>
              <a:spcPct val="0"/>
            </a:spcBef>
            <a:spcAft>
              <a:spcPct val="35000"/>
            </a:spcAft>
            <a:buNone/>
          </a:pPr>
          <a:r>
            <a:rPr lang="en-US" sz="1900" b="1" kern="1200">
              <a:latin typeface="Calibri Light"/>
              <a:ea typeface="Calibri Light"/>
              <a:cs typeface="Calibri Light"/>
            </a:rPr>
            <a:t>Submitted under the wrong goal area</a:t>
          </a:r>
        </a:p>
      </dsp:txBody>
      <dsp:txXfrm>
        <a:off x="1129902" y="1227431"/>
        <a:ext cx="5171698" cy="978270"/>
      </dsp:txXfrm>
    </dsp:sp>
    <dsp:sp modelId="{33939338-5106-4A51-A34E-528FF9DAB38B}">
      <dsp:nvSpPr>
        <dsp:cNvPr id="0" name=""/>
        <dsp:cNvSpPr/>
      </dsp:nvSpPr>
      <dsp:spPr>
        <a:xfrm>
          <a:off x="0" y="2450269"/>
          <a:ext cx="6301601" cy="978270"/>
        </a:xfrm>
        <a:prstGeom prst="roundRect">
          <a:avLst>
            <a:gd name="adj" fmla="val 10000"/>
          </a:avLst>
        </a:prstGeom>
        <a:solidFill>
          <a:schemeClr val="bg1">
            <a:lumMod val="95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79758836-350E-4BF1-990A-4AEE20357243}">
      <dsp:nvSpPr>
        <dsp:cNvPr id="0" name=""/>
        <dsp:cNvSpPr/>
      </dsp:nvSpPr>
      <dsp:spPr>
        <a:xfrm>
          <a:off x="295926" y="2670380"/>
          <a:ext cx="538048" cy="538048"/>
        </a:xfrm>
        <a:prstGeom prst="noSmoking">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0B677DDE-7AA0-4D3B-88C9-7B29D09CD018}">
      <dsp:nvSpPr>
        <dsp:cNvPr id="0" name=""/>
        <dsp:cNvSpPr/>
      </dsp:nvSpPr>
      <dsp:spPr>
        <a:xfrm>
          <a:off x="1129902" y="2450269"/>
          <a:ext cx="2835720"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44550">
            <a:lnSpc>
              <a:spcPct val="100000"/>
            </a:lnSpc>
            <a:spcBef>
              <a:spcPct val="0"/>
            </a:spcBef>
            <a:spcAft>
              <a:spcPct val="35000"/>
            </a:spcAft>
            <a:buNone/>
          </a:pPr>
          <a:r>
            <a:rPr lang="en-US" sz="1900" b="1" kern="1200" dirty="0">
              <a:latin typeface="Calibri (light)"/>
              <a:ea typeface="Calibri"/>
              <a:cs typeface="Calibri"/>
            </a:rPr>
            <a:t>Fails to use the most current templates(s)</a:t>
          </a:r>
        </a:p>
      </dsp:txBody>
      <dsp:txXfrm>
        <a:off x="1129902" y="2450269"/>
        <a:ext cx="2835720" cy="978270"/>
      </dsp:txXfrm>
    </dsp:sp>
    <dsp:sp modelId="{E1AD890D-DB9C-406F-B286-B4D280BB017C}">
      <dsp:nvSpPr>
        <dsp:cNvPr id="0" name=""/>
        <dsp:cNvSpPr/>
      </dsp:nvSpPr>
      <dsp:spPr>
        <a:xfrm>
          <a:off x="3965622" y="2450269"/>
          <a:ext cx="2335978"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00100">
            <a:lnSpc>
              <a:spcPct val="100000"/>
            </a:lnSpc>
            <a:spcBef>
              <a:spcPct val="0"/>
            </a:spcBef>
            <a:spcAft>
              <a:spcPct val="35000"/>
            </a:spcAft>
            <a:buNone/>
          </a:pPr>
          <a:r>
            <a:rPr lang="en-US" sz="1800" b="1" kern="1200" dirty="0">
              <a:latin typeface="Aptos Display" panose="020B0004020202020204" pitchFamily="34" charset="0"/>
              <a:ea typeface="Calibri"/>
              <a:cs typeface="Calibri"/>
            </a:rPr>
            <a:t>Goal 1S</a:t>
          </a:r>
        </a:p>
        <a:p>
          <a:pPr marL="0" lvl="0" indent="0" algn="l" defTabSz="800100">
            <a:lnSpc>
              <a:spcPct val="100000"/>
            </a:lnSpc>
            <a:spcBef>
              <a:spcPct val="0"/>
            </a:spcBef>
            <a:spcAft>
              <a:spcPct val="35000"/>
            </a:spcAft>
            <a:buNone/>
          </a:pPr>
          <a:r>
            <a:rPr lang="en-US" sz="1800" b="1" kern="1200" dirty="0">
              <a:latin typeface="Aptos Display" panose="020B0004020202020204" pitchFamily="34" charset="0"/>
              <a:ea typeface="Calibri"/>
              <a:cs typeface="Calibri"/>
            </a:rPr>
            <a:t>Budget</a:t>
          </a:r>
        </a:p>
      </dsp:txBody>
      <dsp:txXfrm>
        <a:off x="3965622" y="2450269"/>
        <a:ext cx="2335978" cy="978270"/>
      </dsp:txXfrm>
    </dsp:sp>
    <dsp:sp modelId="{30F69CC1-F3BF-4E43-9A5D-A5E17470149A}">
      <dsp:nvSpPr>
        <dsp:cNvPr id="0" name=""/>
        <dsp:cNvSpPr/>
      </dsp:nvSpPr>
      <dsp:spPr>
        <a:xfrm>
          <a:off x="0" y="3673107"/>
          <a:ext cx="6301601" cy="978270"/>
        </a:xfrm>
        <a:prstGeom prst="roundRect">
          <a:avLst>
            <a:gd name="adj" fmla="val 10000"/>
          </a:avLst>
        </a:prstGeom>
        <a:solidFill>
          <a:schemeClr val="bg1">
            <a:lumMod val="95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CA931371-0DF3-4DC6-85CB-E6A0046186FE}">
      <dsp:nvSpPr>
        <dsp:cNvPr id="0" name=""/>
        <dsp:cNvSpPr/>
      </dsp:nvSpPr>
      <dsp:spPr>
        <a:xfrm>
          <a:off x="295926" y="3893218"/>
          <a:ext cx="538048" cy="538048"/>
        </a:xfrm>
        <a:prstGeom prst="noSmoking">
          <a:avLst/>
        </a:prstGeom>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E0C550CB-88E8-4363-A2EB-44A99555120E}">
      <dsp:nvSpPr>
        <dsp:cNvPr id="0" name=""/>
        <dsp:cNvSpPr/>
      </dsp:nvSpPr>
      <dsp:spPr>
        <a:xfrm>
          <a:off x="1129902" y="3673107"/>
          <a:ext cx="2835720"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44550">
            <a:lnSpc>
              <a:spcPct val="100000"/>
            </a:lnSpc>
            <a:spcBef>
              <a:spcPct val="0"/>
            </a:spcBef>
            <a:spcAft>
              <a:spcPct val="35000"/>
            </a:spcAft>
            <a:buNone/>
          </a:pPr>
          <a:r>
            <a:rPr lang="en-US" sz="1900" b="1" kern="1200">
              <a:latin typeface="Calibri Light" panose="020F0302020204030204"/>
            </a:rPr>
            <a:t>Missing required documentation</a:t>
          </a:r>
          <a:endParaRPr lang="en-US" sz="1900" b="1" kern="1200"/>
        </a:p>
      </dsp:txBody>
      <dsp:txXfrm>
        <a:off x="1129902" y="3673107"/>
        <a:ext cx="2835720" cy="978270"/>
      </dsp:txXfrm>
    </dsp:sp>
    <dsp:sp modelId="{38CEE48A-ADD8-45E2-A605-62BB23D1337C}">
      <dsp:nvSpPr>
        <dsp:cNvPr id="0" name=""/>
        <dsp:cNvSpPr/>
      </dsp:nvSpPr>
      <dsp:spPr>
        <a:xfrm>
          <a:off x="3965622" y="3673107"/>
          <a:ext cx="2335978"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00100">
            <a:lnSpc>
              <a:spcPct val="100000"/>
            </a:lnSpc>
            <a:spcBef>
              <a:spcPct val="0"/>
            </a:spcBef>
            <a:spcAft>
              <a:spcPct val="35000"/>
            </a:spcAft>
            <a:buNone/>
          </a:pPr>
          <a:r>
            <a:rPr lang="en-US" sz="1800" b="1" kern="1200">
              <a:latin typeface="Calibri Light" panose="020F0302020204030204"/>
            </a:rPr>
            <a:t>• Templates</a:t>
          </a:r>
          <a:endParaRPr lang="en-US" sz="1800" b="1" kern="1200"/>
        </a:p>
        <a:p>
          <a:pPr marL="0" lvl="0" indent="0" algn="l" defTabSz="800100">
            <a:lnSpc>
              <a:spcPct val="100000"/>
            </a:lnSpc>
            <a:spcBef>
              <a:spcPct val="0"/>
            </a:spcBef>
            <a:spcAft>
              <a:spcPct val="35000"/>
            </a:spcAft>
            <a:buNone/>
          </a:pPr>
          <a:r>
            <a:rPr lang="en-US" sz="1800" b="1" kern="1200">
              <a:latin typeface="Calibri Light" panose="020F0302020204030204"/>
            </a:rPr>
            <a:t>• Progress Report</a:t>
          </a:r>
        </a:p>
      </dsp:txBody>
      <dsp:txXfrm>
        <a:off x="3965622" y="3673107"/>
        <a:ext cx="2335978" cy="978270"/>
      </dsp:txXfrm>
    </dsp:sp>
    <dsp:sp modelId="{A358B94E-9988-49FF-87E7-99B6D139359F}">
      <dsp:nvSpPr>
        <dsp:cNvPr id="0" name=""/>
        <dsp:cNvSpPr/>
      </dsp:nvSpPr>
      <dsp:spPr>
        <a:xfrm>
          <a:off x="0" y="4900538"/>
          <a:ext cx="6301601" cy="978270"/>
        </a:xfrm>
        <a:prstGeom prst="roundRect">
          <a:avLst>
            <a:gd name="adj" fmla="val 10000"/>
          </a:avLst>
        </a:prstGeom>
        <a:solidFill>
          <a:schemeClr val="bg1">
            <a:lumMod val="95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9182FD59-341C-4E16-A026-61A18E72B42C}">
      <dsp:nvSpPr>
        <dsp:cNvPr id="0" name=""/>
        <dsp:cNvSpPr/>
      </dsp:nvSpPr>
      <dsp:spPr>
        <a:xfrm>
          <a:off x="295926" y="5116056"/>
          <a:ext cx="538048" cy="538048"/>
        </a:xfrm>
        <a:prstGeom prst="noSmoking">
          <a:avLst/>
        </a:prstGeom>
        <a:blipFill>
          <a:blip xmlns:r="http://schemas.openxmlformats.org/officeDocument/2006/relationships">
            <a:extLst>
              <a:ext uri="{96DAC541-7B7A-43D3-8B79-37D633B846F1}">
                <asvg:svgBlip xmlns:asvg="http://schemas.microsoft.com/office/drawing/2016/SVG/main" r:embed="rId5"/>
              </a:ext>
            </a:extLst>
          </a:blip>
          <a:srcRect/>
          <a:stretch>
            <a:fillRect/>
          </a:stretch>
        </a:blip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431061F6-24AA-4458-A972-D1B542CF0E5A}">
      <dsp:nvSpPr>
        <dsp:cNvPr id="0" name=""/>
        <dsp:cNvSpPr/>
      </dsp:nvSpPr>
      <dsp:spPr>
        <a:xfrm>
          <a:off x="1129902" y="4895945"/>
          <a:ext cx="2835720"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44550">
            <a:lnSpc>
              <a:spcPct val="100000"/>
            </a:lnSpc>
            <a:spcBef>
              <a:spcPct val="0"/>
            </a:spcBef>
            <a:spcAft>
              <a:spcPct val="35000"/>
            </a:spcAft>
            <a:buNone/>
          </a:pPr>
          <a:r>
            <a:rPr lang="en-US" sz="1900" b="1" kern="1200" dirty="0">
              <a:latin typeface="Aptos Display" panose="020B0004020202020204" pitchFamily="34" charset="0"/>
              <a:ea typeface="Calibri"/>
              <a:cs typeface="Calibri"/>
            </a:rPr>
            <a:t>Incomplete suggestions</a:t>
          </a:r>
        </a:p>
      </dsp:txBody>
      <dsp:txXfrm>
        <a:off x="1129902" y="4895945"/>
        <a:ext cx="2835720" cy="978270"/>
      </dsp:txXfrm>
    </dsp:sp>
    <dsp:sp modelId="{358E98FF-EB8F-41E9-9CE5-C805905AA33B}">
      <dsp:nvSpPr>
        <dsp:cNvPr id="0" name=""/>
        <dsp:cNvSpPr/>
      </dsp:nvSpPr>
      <dsp:spPr>
        <a:xfrm>
          <a:off x="3965622" y="4895945"/>
          <a:ext cx="2335978" cy="978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534" tIns="103534" rIns="103534" bIns="103534" numCol="1" spcCol="1270" anchor="ctr" anchorCtr="0">
          <a:noAutofit/>
        </a:bodyPr>
        <a:lstStyle/>
        <a:p>
          <a:pPr marL="0" lvl="0" indent="0" algn="l" defTabSz="800100">
            <a:lnSpc>
              <a:spcPct val="100000"/>
            </a:lnSpc>
            <a:spcBef>
              <a:spcPct val="0"/>
            </a:spcBef>
            <a:spcAft>
              <a:spcPct val="35000"/>
            </a:spcAft>
            <a:buNone/>
          </a:pPr>
          <a:r>
            <a:rPr lang="en-US" sz="1800" b="1" kern="1200" dirty="0">
              <a:latin typeface="Aptos Display" panose="020B0004020202020204" pitchFamily="34" charset="0"/>
              <a:ea typeface="Calibri"/>
              <a:cs typeface="Calibri"/>
            </a:rPr>
            <a:t>Not all questions answered</a:t>
          </a:r>
          <a:endParaRPr lang="en-US" sz="1800" b="1" kern="1200" dirty="0">
            <a:latin typeface="Aptos Display" panose="020B0004020202020204" pitchFamily="34" charset="0"/>
          </a:endParaRPr>
        </a:p>
      </dsp:txBody>
      <dsp:txXfrm>
        <a:off x="3965622" y="4895945"/>
        <a:ext cx="2335978" cy="97827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831604-884F-4808-8443-B822534434DF}">
      <dsp:nvSpPr>
        <dsp:cNvPr id="0" name=""/>
        <dsp:cNvSpPr/>
      </dsp:nvSpPr>
      <dsp:spPr>
        <a:xfrm>
          <a:off x="1462" y="2738925"/>
          <a:ext cx="1331058" cy="532423"/>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bg1"/>
              </a:solidFill>
            </a:rPr>
            <a:t>May</a:t>
          </a:r>
        </a:p>
      </dsp:txBody>
      <dsp:txXfrm>
        <a:off x="1462" y="2738925"/>
        <a:ext cx="1197952" cy="532423"/>
      </dsp:txXfrm>
    </dsp:sp>
    <dsp:sp modelId="{5345677A-8662-4E9F-859D-B8D1EC36DE6B}">
      <dsp:nvSpPr>
        <dsp:cNvPr id="0" name=""/>
        <dsp:cNvSpPr/>
      </dsp:nvSpPr>
      <dsp:spPr>
        <a:xfrm>
          <a:off x="1066309" y="2738925"/>
          <a:ext cx="1331058" cy="532423"/>
        </a:xfrm>
        <a:prstGeom prst="chevron">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bg1"/>
              </a:solidFill>
            </a:rPr>
            <a:t>June</a:t>
          </a:r>
        </a:p>
      </dsp:txBody>
      <dsp:txXfrm>
        <a:off x="1332521" y="2738925"/>
        <a:ext cx="798635" cy="532423"/>
      </dsp:txXfrm>
    </dsp:sp>
    <dsp:sp modelId="{0DB67830-9FBE-4B15-9226-9647F1CE19E9}">
      <dsp:nvSpPr>
        <dsp:cNvPr id="0" name=""/>
        <dsp:cNvSpPr/>
      </dsp:nvSpPr>
      <dsp:spPr>
        <a:xfrm>
          <a:off x="2131155" y="2738925"/>
          <a:ext cx="1331058" cy="532423"/>
        </a:xfrm>
        <a:prstGeom prst="chevron">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b="1" kern="1200">
              <a:solidFill>
                <a:schemeClr val="bg1"/>
              </a:solidFill>
            </a:rPr>
            <a:t>July</a:t>
          </a:r>
        </a:p>
      </dsp:txBody>
      <dsp:txXfrm>
        <a:off x="2397367" y="2738925"/>
        <a:ext cx="798635" cy="532423"/>
      </dsp:txXfrm>
    </dsp:sp>
    <dsp:sp modelId="{C850EEFB-3E02-4985-B98E-BF6E5032AC3B}">
      <dsp:nvSpPr>
        <dsp:cNvPr id="0" name=""/>
        <dsp:cNvSpPr/>
      </dsp:nvSpPr>
      <dsp:spPr>
        <a:xfrm>
          <a:off x="3196002" y="2738925"/>
          <a:ext cx="1331058" cy="532423"/>
        </a:xfrm>
        <a:prstGeom prst="chevron">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b="1" kern="1200">
              <a:solidFill>
                <a:schemeClr val="bg1"/>
              </a:solidFill>
            </a:rPr>
            <a:t>August</a:t>
          </a:r>
        </a:p>
      </dsp:txBody>
      <dsp:txXfrm>
        <a:off x="3462214" y="2738925"/>
        <a:ext cx="798635" cy="532423"/>
      </dsp:txXfrm>
    </dsp:sp>
    <dsp:sp modelId="{1B43881F-4545-484A-B20F-673C0AAC5D11}">
      <dsp:nvSpPr>
        <dsp:cNvPr id="0" name=""/>
        <dsp:cNvSpPr/>
      </dsp:nvSpPr>
      <dsp:spPr>
        <a:xfrm>
          <a:off x="4260849" y="2738925"/>
          <a:ext cx="1331058" cy="532423"/>
        </a:xfrm>
        <a:prstGeom prst="chevron">
          <a:avLst/>
        </a:prstGeom>
        <a:solidFill>
          <a:srgbClr val="E287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a:solidFill>
                <a:schemeClr val="tx2">
                  <a:lumMod val="50000"/>
                </a:schemeClr>
              </a:solidFill>
            </a:rPr>
            <a:t>September</a:t>
          </a:r>
        </a:p>
      </dsp:txBody>
      <dsp:txXfrm>
        <a:off x="4527061" y="2738925"/>
        <a:ext cx="798635" cy="532423"/>
      </dsp:txXfrm>
    </dsp:sp>
    <dsp:sp modelId="{B20412DB-EF40-4DE7-B29D-F763C72F1CD2}">
      <dsp:nvSpPr>
        <dsp:cNvPr id="0" name=""/>
        <dsp:cNvSpPr/>
      </dsp:nvSpPr>
      <dsp:spPr>
        <a:xfrm>
          <a:off x="5325695" y="2738925"/>
          <a:ext cx="1331058" cy="532423"/>
        </a:xfrm>
        <a:prstGeom prst="chevron">
          <a:avLst/>
        </a:prstGeom>
        <a:solidFill>
          <a:srgbClr val="E287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b="1" kern="1200">
              <a:solidFill>
                <a:schemeClr val="tx2">
                  <a:lumMod val="50000"/>
                </a:schemeClr>
              </a:solidFill>
            </a:rPr>
            <a:t>October</a:t>
          </a:r>
        </a:p>
      </dsp:txBody>
      <dsp:txXfrm>
        <a:off x="5591907" y="2738925"/>
        <a:ext cx="798635" cy="532423"/>
      </dsp:txXfrm>
    </dsp:sp>
    <dsp:sp modelId="{AB0F07E8-1E25-4238-8B57-26FD69BE8F3F}">
      <dsp:nvSpPr>
        <dsp:cNvPr id="0" name=""/>
        <dsp:cNvSpPr/>
      </dsp:nvSpPr>
      <dsp:spPr>
        <a:xfrm>
          <a:off x="6390542" y="2738925"/>
          <a:ext cx="1331058" cy="532423"/>
        </a:xfrm>
        <a:prstGeom prst="chevron">
          <a:avLst/>
        </a:prstGeom>
        <a:solidFill>
          <a:srgbClr val="E287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b="1" kern="1200">
              <a:solidFill>
                <a:schemeClr val="tx2">
                  <a:lumMod val="50000"/>
                </a:schemeClr>
              </a:solidFill>
            </a:rPr>
            <a:t>November</a:t>
          </a:r>
          <a:endParaRPr lang="en-US" sz="1200" b="1" kern="1200" dirty="0">
            <a:solidFill>
              <a:schemeClr val="tx2">
                <a:lumMod val="50000"/>
              </a:schemeClr>
            </a:solidFill>
          </a:endParaRPr>
        </a:p>
      </dsp:txBody>
      <dsp:txXfrm>
        <a:off x="6656754" y="2738925"/>
        <a:ext cx="798635" cy="532423"/>
      </dsp:txXfrm>
    </dsp:sp>
    <dsp:sp modelId="{526C05B0-A175-43CF-AF9C-41813A1F75AD}">
      <dsp:nvSpPr>
        <dsp:cNvPr id="0" name=""/>
        <dsp:cNvSpPr/>
      </dsp:nvSpPr>
      <dsp:spPr>
        <a:xfrm>
          <a:off x="7455389" y="2738925"/>
          <a:ext cx="1331058" cy="532423"/>
        </a:xfrm>
        <a:prstGeom prst="chevron">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bg1"/>
              </a:solidFill>
            </a:rPr>
            <a:t>December</a:t>
          </a:r>
        </a:p>
      </dsp:txBody>
      <dsp:txXfrm>
        <a:off x="7721601" y="2738925"/>
        <a:ext cx="798635" cy="532423"/>
      </dsp:txXfrm>
    </dsp:sp>
    <dsp:sp modelId="{4CEEC683-109F-4786-A447-ECABDBB494CC}">
      <dsp:nvSpPr>
        <dsp:cNvPr id="0" name=""/>
        <dsp:cNvSpPr/>
      </dsp:nvSpPr>
      <dsp:spPr>
        <a:xfrm>
          <a:off x="8520235" y="2738925"/>
          <a:ext cx="1331058" cy="532423"/>
        </a:xfrm>
        <a:prstGeom prst="chevron">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bg1"/>
              </a:solidFill>
            </a:rPr>
            <a:t>January</a:t>
          </a:r>
        </a:p>
      </dsp:txBody>
      <dsp:txXfrm>
        <a:off x="8786447" y="2738925"/>
        <a:ext cx="798635" cy="532423"/>
      </dsp:txXfrm>
    </dsp:sp>
    <dsp:sp modelId="{0B6145E5-E4E9-47E7-BCA7-58D1B6DB63A9}">
      <dsp:nvSpPr>
        <dsp:cNvPr id="0" name=""/>
        <dsp:cNvSpPr/>
      </dsp:nvSpPr>
      <dsp:spPr>
        <a:xfrm>
          <a:off x="9585082" y="2738925"/>
          <a:ext cx="1331058" cy="532423"/>
        </a:xfrm>
        <a:prstGeom prst="chevron">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b="1" kern="1200">
              <a:solidFill>
                <a:schemeClr val="bg1"/>
              </a:solidFill>
            </a:rPr>
            <a:t>February</a:t>
          </a:r>
        </a:p>
      </dsp:txBody>
      <dsp:txXfrm>
        <a:off x="9851294" y="2738925"/>
        <a:ext cx="798635" cy="532423"/>
      </dsp:txXfrm>
    </dsp:sp>
    <dsp:sp modelId="{8A7B255D-EBEB-44F5-A971-A7E825168862}">
      <dsp:nvSpPr>
        <dsp:cNvPr id="0" name=""/>
        <dsp:cNvSpPr/>
      </dsp:nvSpPr>
      <dsp:spPr>
        <a:xfrm>
          <a:off x="10649929" y="2738925"/>
          <a:ext cx="1331058" cy="532423"/>
        </a:xfrm>
        <a:prstGeom prst="chevron">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bg1">
                  <a:lumMod val="95000"/>
                </a:schemeClr>
              </a:solidFill>
            </a:rPr>
            <a:t>March</a:t>
          </a:r>
        </a:p>
      </dsp:txBody>
      <dsp:txXfrm>
        <a:off x="10916141" y="2738925"/>
        <a:ext cx="798635" cy="532423"/>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3157" tIns="46578" rIns="93157" bIns="46578" rtlCol="0"/>
          <a:lstStyle>
            <a:lvl1pPr algn="l">
              <a:defRPr sz="1300"/>
            </a:lvl1pPr>
          </a:lstStyle>
          <a:p>
            <a:endParaRPr lang="en-US" dirty="0">
              <a:latin typeface="Aptos Display" panose="020B0004020202020204" pitchFamily="34" charset="0"/>
            </a:endParaRPr>
          </a:p>
        </p:txBody>
      </p:sp>
      <p:sp>
        <p:nvSpPr>
          <p:cNvPr id="3" name="Date Placeholder 2"/>
          <p:cNvSpPr>
            <a:spLocks noGrp="1"/>
          </p:cNvSpPr>
          <p:nvPr>
            <p:ph type="dt" sz="quarter" idx="1"/>
          </p:nvPr>
        </p:nvSpPr>
        <p:spPr>
          <a:xfrm>
            <a:off x="3970939" y="0"/>
            <a:ext cx="3037840" cy="464820"/>
          </a:xfrm>
          <a:prstGeom prst="rect">
            <a:avLst/>
          </a:prstGeom>
        </p:spPr>
        <p:txBody>
          <a:bodyPr vert="horz" lIns="93157" tIns="46578" rIns="93157" bIns="46578" rtlCol="0"/>
          <a:lstStyle>
            <a:lvl1pPr algn="r">
              <a:defRPr sz="1300"/>
            </a:lvl1pPr>
          </a:lstStyle>
          <a:p>
            <a:fld id="{5317318D-79DF-4B43-AE65-2FAB768F133D}" type="datetimeFigureOut">
              <a:rPr lang="en-US" smtClean="0">
                <a:latin typeface="Aptos Display" panose="020B0004020202020204" pitchFamily="34" charset="0"/>
              </a:rPr>
              <a:pPr/>
              <a:t>7/24/26</a:t>
            </a:fld>
            <a:endParaRPr lang="en-US" dirty="0">
              <a:latin typeface="Aptos Display" panose="020B0004020202020204" pitchFamily="34" charset="0"/>
            </a:endParaRPr>
          </a:p>
        </p:txBody>
      </p:sp>
      <p:sp>
        <p:nvSpPr>
          <p:cNvPr id="4" name="Footer Placeholder 3"/>
          <p:cNvSpPr>
            <a:spLocks noGrp="1"/>
          </p:cNvSpPr>
          <p:nvPr>
            <p:ph type="ftr" sz="quarter" idx="2"/>
          </p:nvPr>
        </p:nvSpPr>
        <p:spPr>
          <a:xfrm>
            <a:off x="1" y="8829967"/>
            <a:ext cx="3037840" cy="464820"/>
          </a:xfrm>
          <a:prstGeom prst="rect">
            <a:avLst/>
          </a:prstGeom>
        </p:spPr>
        <p:txBody>
          <a:bodyPr vert="horz" lIns="93157" tIns="46578" rIns="93157" bIns="46578" rtlCol="0" anchor="b"/>
          <a:lstStyle>
            <a:lvl1pPr algn="l">
              <a:defRPr sz="1300"/>
            </a:lvl1pPr>
          </a:lstStyle>
          <a:p>
            <a:endParaRPr lang="en-US" dirty="0">
              <a:latin typeface="Aptos Display" panose="020B0004020202020204" pitchFamily="34" charset="0"/>
            </a:endParaRPr>
          </a:p>
        </p:txBody>
      </p:sp>
      <p:sp>
        <p:nvSpPr>
          <p:cNvPr id="5" name="Slide Number Placeholder 4"/>
          <p:cNvSpPr>
            <a:spLocks noGrp="1"/>
          </p:cNvSpPr>
          <p:nvPr>
            <p:ph type="sldNum" sz="quarter" idx="3"/>
          </p:nvPr>
        </p:nvSpPr>
        <p:spPr>
          <a:xfrm>
            <a:off x="3970939" y="8829967"/>
            <a:ext cx="3037840" cy="464820"/>
          </a:xfrm>
          <a:prstGeom prst="rect">
            <a:avLst/>
          </a:prstGeom>
        </p:spPr>
        <p:txBody>
          <a:bodyPr vert="horz" lIns="93157" tIns="46578" rIns="93157" bIns="46578" rtlCol="0" anchor="b"/>
          <a:lstStyle>
            <a:lvl1pPr algn="r">
              <a:defRPr sz="1300"/>
            </a:lvl1pPr>
          </a:lstStyle>
          <a:p>
            <a:fld id="{8B5EE394-2EC6-442F-AD5E-A6454198C181}" type="slidenum">
              <a:rPr lang="en-US" smtClean="0">
                <a:latin typeface="Aptos Display" panose="020B0004020202020204" pitchFamily="34" charset="0"/>
              </a:rPr>
              <a:pPr/>
              <a:t>‹#›</a:t>
            </a:fld>
            <a:endParaRPr lang="en-US" dirty="0">
              <a:latin typeface="Aptos Display" panose="020B0004020202020204" pitchFamily="34" charset="0"/>
            </a:endParaRPr>
          </a:p>
        </p:txBody>
      </p:sp>
    </p:spTree>
    <p:extLst>
      <p:ext uri="{BB962C8B-B14F-4D97-AF65-F5344CB8AC3E}">
        <p14:creationId xmlns:p14="http://schemas.microsoft.com/office/powerpoint/2010/main" val="18088056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3038145" cy="464205"/>
          </a:xfrm>
          <a:prstGeom prst="rect">
            <a:avLst/>
          </a:prstGeom>
        </p:spPr>
        <p:txBody>
          <a:bodyPr vert="horz" lIns="88124" tIns="44063" rIns="88124" bIns="44063" rtlCol="0"/>
          <a:lstStyle>
            <a:lvl1pPr algn="l">
              <a:defRPr sz="1200">
                <a:latin typeface="Aptos Display" panose="020B0004020202020204" pitchFamily="34" charset="0"/>
              </a:defRPr>
            </a:lvl1pPr>
          </a:lstStyle>
          <a:p>
            <a:endParaRPr lang="en-US" dirty="0"/>
          </a:p>
        </p:txBody>
      </p:sp>
      <p:sp>
        <p:nvSpPr>
          <p:cNvPr id="3" name="Date Placeholder 2"/>
          <p:cNvSpPr>
            <a:spLocks noGrp="1"/>
          </p:cNvSpPr>
          <p:nvPr>
            <p:ph type="dt" idx="1"/>
          </p:nvPr>
        </p:nvSpPr>
        <p:spPr>
          <a:xfrm>
            <a:off x="3970735" y="2"/>
            <a:ext cx="3038145" cy="464205"/>
          </a:xfrm>
          <a:prstGeom prst="rect">
            <a:avLst/>
          </a:prstGeom>
        </p:spPr>
        <p:txBody>
          <a:bodyPr vert="horz" lIns="88124" tIns="44063" rIns="88124" bIns="44063" rtlCol="0"/>
          <a:lstStyle>
            <a:lvl1pPr algn="r">
              <a:defRPr sz="1200">
                <a:latin typeface="Aptos Display" panose="020B0004020202020204" pitchFamily="34" charset="0"/>
              </a:defRPr>
            </a:lvl1pPr>
          </a:lstStyle>
          <a:p>
            <a:fld id="{76DAAE42-91FB-4E57-8EC3-EE1E30EAC237}" type="datetimeFigureOut">
              <a:rPr lang="en-US" smtClean="0"/>
              <a:pPr/>
              <a:t>7/24/26</a:t>
            </a:fld>
            <a:endParaRPr lang="en-US" dirty="0"/>
          </a:p>
        </p:txBody>
      </p:sp>
      <p:sp>
        <p:nvSpPr>
          <p:cNvPr id="4" name="Slide Image Placeholder 3"/>
          <p:cNvSpPr>
            <a:spLocks noGrp="1" noRot="1" noChangeAspect="1"/>
          </p:cNvSpPr>
          <p:nvPr>
            <p:ph type="sldImg" idx="2"/>
          </p:nvPr>
        </p:nvSpPr>
        <p:spPr>
          <a:xfrm>
            <a:off x="406400" y="698500"/>
            <a:ext cx="6197600" cy="3486150"/>
          </a:xfrm>
          <a:prstGeom prst="rect">
            <a:avLst/>
          </a:prstGeom>
          <a:noFill/>
          <a:ln w="12700">
            <a:solidFill>
              <a:prstClr val="black"/>
            </a:solidFill>
          </a:ln>
        </p:spPr>
        <p:txBody>
          <a:bodyPr vert="horz" lIns="88124" tIns="44063" rIns="88124" bIns="44063" rtlCol="0" anchor="ctr"/>
          <a:lstStyle/>
          <a:p>
            <a:endParaRPr lang="en-US" dirty="0"/>
          </a:p>
        </p:txBody>
      </p:sp>
      <p:sp>
        <p:nvSpPr>
          <p:cNvPr id="5" name="Notes Placeholder 4"/>
          <p:cNvSpPr>
            <a:spLocks noGrp="1"/>
          </p:cNvSpPr>
          <p:nvPr>
            <p:ph type="body" sz="quarter" idx="3"/>
          </p:nvPr>
        </p:nvSpPr>
        <p:spPr>
          <a:xfrm>
            <a:off x="701346" y="4416099"/>
            <a:ext cx="5607711" cy="4182457"/>
          </a:xfrm>
          <a:prstGeom prst="rect">
            <a:avLst/>
          </a:prstGeom>
        </p:spPr>
        <p:txBody>
          <a:bodyPr vert="horz" lIns="88124" tIns="44063" rIns="88124" bIns="4406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30659"/>
            <a:ext cx="3038145" cy="464205"/>
          </a:xfrm>
          <a:prstGeom prst="rect">
            <a:avLst/>
          </a:prstGeom>
        </p:spPr>
        <p:txBody>
          <a:bodyPr vert="horz" lIns="88124" tIns="44063" rIns="88124" bIns="44063" rtlCol="0" anchor="b"/>
          <a:lstStyle>
            <a:lvl1pPr algn="l">
              <a:defRPr sz="1200">
                <a:latin typeface="Aptos Display" panose="020B0004020202020204" pitchFamily="34" charset="0"/>
              </a:defRPr>
            </a:lvl1pPr>
          </a:lstStyle>
          <a:p>
            <a:endParaRPr lang="en-US" dirty="0"/>
          </a:p>
        </p:txBody>
      </p:sp>
      <p:sp>
        <p:nvSpPr>
          <p:cNvPr id="7" name="Slide Number Placeholder 6"/>
          <p:cNvSpPr>
            <a:spLocks noGrp="1"/>
          </p:cNvSpPr>
          <p:nvPr>
            <p:ph type="sldNum" sz="quarter" idx="5"/>
          </p:nvPr>
        </p:nvSpPr>
        <p:spPr>
          <a:xfrm>
            <a:off x="3970735" y="8830659"/>
            <a:ext cx="3038145" cy="464205"/>
          </a:xfrm>
          <a:prstGeom prst="rect">
            <a:avLst/>
          </a:prstGeom>
        </p:spPr>
        <p:txBody>
          <a:bodyPr vert="horz" lIns="88124" tIns="44063" rIns="88124" bIns="44063" rtlCol="0" anchor="b"/>
          <a:lstStyle>
            <a:lvl1pPr algn="r">
              <a:defRPr sz="1200">
                <a:latin typeface="Aptos Display" panose="020B0004020202020204" pitchFamily="34" charset="0"/>
              </a:defRPr>
            </a:lvl1pPr>
          </a:lstStyle>
          <a:p>
            <a:fld id="{E54C7B4C-F1FE-4B80-B932-A0FF040B5C48}" type="slidenum">
              <a:rPr lang="en-US" smtClean="0"/>
              <a:pPr/>
              <a:t>‹#›</a:t>
            </a:fld>
            <a:endParaRPr lang="en-US" dirty="0"/>
          </a:p>
        </p:txBody>
      </p:sp>
    </p:spTree>
    <p:extLst>
      <p:ext uri="{BB962C8B-B14F-4D97-AF65-F5344CB8AC3E}">
        <p14:creationId xmlns:p14="http://schemas.microsoft.com/office/powerpoint/2010/main" val="40977539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ptos Display" panose="020B0004020202020204"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4" name="Slide Number Placeholder 3"/>
          <p:cNvSpPr>
            <a:spLocks noGrp="1"/>
          </p:cNvSpPr>
          <p:nvPr>
            <p:ph type="sldNum" sz="quarter" idx="10"/>
          </p:nvPr>
        </p:nvSpPr>
        <p:spPr/>
        <p:txBody>
          <a:bodyPr/>
          <a:lstStyle/>
          <a:p>
            <a:fld id="{E54C7B4C-F1FE-4B80-B932-A0FF040B5C48}" type="slidenum">
              <a:rPr lang="en-US" smtClean="0"/>
              <a:pPr/>
              <a:t>1</a:t>
            </a:fld>
            <a:endParaRPr lang="en-US"/>
          </a:p>
        </p:txBody>
      </p:sp>
      <p:sp>
        <p:nvSpPr>
          <p:cNvPr id="6" name="Notes Placeholder 5">
            <a:extLst>
              <a:ext uri="{FF2B5EF4-FFF2-40B4-BE49-F238E27FC236}">
                <a16:creationId xmlns:a16="http://schemas.microsoft.com/office/drawing/2014/main" id="{A78E3211-5DE5-6480-28BF-CCF8AE7D0EEF}"/>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41682781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E54C7B4C-F1FE-4B80-B932-A0FF040B5C48}" type="slidenum">
              <a:rPr lang="en-US" smtClean="0"/>
              <a:pPr/>
              <a:t>10</a:t>
            </a:fld>
            <a:endParaRPr lang="en-US"/>
          </a:p>
        </p:txBody>
      </p:sp>
      <p:sp>
        <p:nvSpPr>
          <p:cNvPr id="6" name="Notes Placeholder 5">
            <a:extLst>
              <a:ext uri="{FF2B5EF4-FFF2-40B4-BE49-F238E27FC236}">
                <a16:creationId xmlns:a16="http://schemas.microsoft.com/office/drawing/2014/main" id="{AB86C6AC-533C-9820-0C05-1C6432EA62E5}"/>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4268490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E54C7B4C-F1FE-4B80-B932-A0FF040B5C48}" type="slidenum">
              <a:rPr lang="en-US" smtClean="0"/>
              <a:pPr/>
              <a:t>11</a:t>
            </a:fld>
            <a:endParaRPr lang="en-US"/>
          </a:p>
        </p:txBody>
      </p:sp>
      <p:sp>
        <p:nvSpPr>
          <p:cNvPr id="6" name="Notes Placeholder 5">
            <a:extLst>
              <a:ext uri="{FF2B5EF4-FFF2-40B4-BE49-F238E27FC236}">
                <a16:creationId xmlns:a16="http://schemas.microsoft.com/office/drawing/2014/main" id="{DAB681C5-ED0B-D1AC-CE5C-0B8C258E691B}"/>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19724220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E54C7B4C-F1FE-4B80-B932-A0FF040B5C48}" type="slidenum">
              <a:rPr lang="en-US" smtClean="0"/>
              <a:pPr/>
              <a:t>12</a:t>
            </a:fld>
            <a:endParaRPr lang="en-US"/>
          </a:p>
        </p:txBody>
      </p:sp>
      <p:sp>
        <p:nvSpPr>
          <p:cNvPr id="6" name="Notes Placeholder 5">
            <a:extLst>
              <a:ext uri="{FF2B5EF4-FFF2-40B4-BE49-F238E27FC236}">
                <a16:creationId xmlns:a16="http://schemas.microsoft.com/office/drawing/2014/main" id="{CB59B9C3-CACA-2AC9-1BB0-83A94D394701}"/>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3556101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E54C7B4C-F1FE-4B80-B932-A0FF040B5C48}" type="slidenum">
              <a:rPr lang="en-US" smtClean="0"/>
              <a:pPr/>
              <a:t>13</a:t>
            </a:fld>
            <a:endParaRPr lang="en-US"/>
          </a:p>
        </p:txBody>
      </p:sp>
      <p:sp>
        <p:nvSpPr>
          <p:cNvPr id="6" name="Notes Placeholder 5">
            <a:extLst>
              <a:ext uri="{FF2B5EF4-FFF2-40B4-BE49-F238E27FC236}">
                <a16:creationId xmlns:a16="http://schemas.microsoft.com/office/drawing/2014/main" id="{EBD1C459-BEB1-C2EC-E0D9-28A791BE9377}"/>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18906098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E54C7B4C-F1FE-4B80-B932-A0FF040B5C48}" type="slidenum">
              <a:rPr lang="en-US" smtClean="0"/>
              <a:pPr/>
              <a:t>14</a:t>
            </a:fld>
            <a:endParaRPr lang="en-US"/>
          </a:p>
        </p:txBody>
      </p:sp>
      <p:sp>
        <p:nvSpPr>
          <p:cNvPr id="6" name="Notes Placeholder 5">
            <a:extLst>
              <a:ext uri="{FF2B5EF4-FFF2-40B4-BE49-F238E27FC236}">
                <a16:creationId xmlns:a16="http://schemas.microsoft.com/office/drawing/2014/main" id="{38377895-08D0-9116-7CE1-10389A32AADC}"/>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8470157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E54C7B4C-F1FE-4B80-B932-A0FF040B5C48}" type="slidenum">
              <a:rPr lang="en-US" smtClean="0"/>
              <a:pPr/>
              <a:t>15</a:t>
            </a:fld>
            <a:endParaRPr lang="en-US"/>
          </a:p>
        </p:txBody>
      </p:sp>
      <p:sp>
        <p:nvSpPr>
          <p:cNvPr id="6" name="Notes Placeholder 5">
            <a:extLst>
              <a:ext uri="{FF2B5EF4-FFF2-40B4-BE49-F238E27FC236}">
                <a16:creationId xmlns:a16="http://schemas.microsoft.com/office/drawing/2014/main" id="{C3C8DBC3-0E98-1DE6-3339-80422D7D7B03}"/>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841377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E54C7B4C-F1FE-4B80-B932-A0FF040B5C48}" type="slidenum">
              <a:rPr lang="en-US" smtClean="0"/>
              <a:pPr/>
              <a:t>16</a:t>
            </a:fld>
            <a:endParaRPr lang="en-US"/>
          </a:p>
        </p:txBody>
      </p:sp>
      <p:sp>
        <p:nvSpPr>
          <p:cNvPr id="6" name="Notes Placeholder 5">
            <a:extLst>
              <a:ext uri="{FF2B5EF4-FFF2-40B4-BE49-F238E27FC236}">
                <a16:creationId xmlns:a16="http://schemas.microsoft.com/office/drawing/2014/main" id="{2DE2C5F0-5B5D-5F9C-3854-4935088A0D49}"/>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18584253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E54C7B4C-F1FE-4B80-B932-A0FF040B5C48}" type="slidenum">
              <a:rPr lang="en-US" smtClean="0"/>
              <a:pPr/>
              <a:t>17</a:t>
            </a:fld>
            <a:endParaRPr lang="en-US"/>
          </a:p>
        </p:txBody>
      </p:sp>
      <p:sp>
        <p:nvSpPr>
          <p:cNvPr id="6" name="Notes Placeholder 5">
            <a:extLst>
              <a:ext uri="{FF2B5EF4-FFF2-40B4-BE49-F238E27FC236}">
                <a16:creationId xmlns:a16="http://schemas.microsoft.com/office/drawing/2014/main" id="{2FC08F5F-F4D0-939D-E234-511DCF35ED75}"/>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6181772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E54C7B4C-F1FE-4B80-B932-A0FF040B5C48}" type="slidenum">
              <a:rPr lang="en-US" smtClean="0"/>
              <a:pPr/>
              <a:t>18</a:t>
            </a:fld>
            <a:endParaRPr lang="en-US"/>
          </a:p>
        </p:txBody>
      </p:sp>
      <p:sp>
        <p:nvSpPr>
          <p:cNvPr id="6" name="Notes Placeholder 5">
            <a:extLst>
              <a:ext uri="{FF2B5EF4-FFF2-40B4-BE49-F238E27FC236}">
                <a16:creationId xmlns:a16="http://schemas.microsoft.com/office/drawing/2014/main" id="{AE1956FD-3822-28A5-DED8-A66E138B4A50}"/>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0611658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E54C7B4C-F1FE-4B80-B932-A0FF040B5C48}" type="slidenum">
              <a:rPr lang="en-US" smtClean="0"/>
              <a:pPr/>
              <a:t>19</a:t>
            </a:fld>
            <a:endParaRPr lang="en-US"/>
          </a:p>
        </p:txBody>
      </p:sp>
      <p:sp>
        <p:nvSpPr>
          <p:cNvPr id="6" name="Notes Placeholder 5">
            <a:extLst>
              <a:ext uri="{FF2B5EF4-FFF2-40B4-BE49-F238E27FC236}">
                <a16:creationId xmlns:a16="http://schemas.microsoft.com/office/drawing/2014/main" id="{4403FCDB-09B9-F1D6-7E5F-E7C8F1966D76}"/>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4232453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pPr/>
              <a:t>2</a:t>
            </a:fld>
            <a:endParaRPr lang="en-US"/>
          </a:p>
        </p:txBody>
      </p:sp>
      <p:sp>
        <p:nvSpPr>
          <p:cNvPr id="6" name="Notes Placeholder 5">
            <a:extLst>
              <a:ext uri="{FF2B5EF4-FFF2-40B4-BE49-F238E27FC236}">
                <a16:creationId xmlns:a16="http://schemas.microsoft.com/office/drawing/2014/main" id="{2318FD4E-BBB3-58A1-8C77-8A1A56153403}"/>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4877970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E54C7B4C-F1FE-4B80-B932-A0FF040B5C48}" type="slidenum">
              <a:rPr lang="en-US" smtClean="0"/>
              <a:pPr/>
              <a:t>20</a:t>
            </a:fld>
            <a:endParaRPr lang="en-US"/>
          </a:p>
        </p:txBody>
      </p:sp>
      <p:sp>
        <p:nvSpPr>
          <p:cNvPr id="6" name="Notes Placeholder 5">
            <a:extLst>
              <a:ext uri="{FF2B5EF4-FFF2-40B4-BE49-F238E27FC236}">
                <a16:creationId xmlns:a16="http://schemas.microsoft.com/office/drawing/2014/main" id="{F6EEA36D-5D0E-8F61-4BF2-736C87EAEFC0}"/>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614263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E54C7B4C-F1FE-4B80-B932-A0FF040B5C48}" type="slidenum">
              <a:rPr lang="en-US" smtClean="0"/>
              <a:pPr/>
              <a:t>21</a:t>
            </a:fld>
            <a:endParaRPr lang="en-US"/>
          </a:p>
        </p:txBody>
      </p:sp>
      <p:sp>
        <p:nvSpPr>
          <p:cNvPr id="6" name="Notes Placeholder 5">
            <a:extLst>
              <a:ext uri="{FF2B5EF4-FFF2-40B4-BE49-F238E27FC236}">
                <a16:creationId xmlns:a16="http://schemas.microsoft.com/office/drawing/2014/main" id="{3AC8BF5E-F1EE-9B7A-FA96-44FB9BC53751}"/>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2591507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E54C7B4C-F1FE-4B80-B932-A0FF040B5C48}" type="slidenum">
              <a:rPr lang="en-US" smtClean="0"/>
              <a:pPr/>
              <a:t>22</a:t>
            </a:fld>
            <a:endParaRPr lang="en-US"/>
          </a:p>
        </p:txBody>
      </p:sp>
      <p:sp>
        <p:nvSpPr>
          <p:cNvPr id="6" name="Notes Placeholder 5">
            <a:extLst>
              <a:ext uri="{FF2B5EF4-FFF2-40B4-BE49-F238E27FC236}">
                <a16:creationId xmlns:a16="http://schemas.microsoft.com/office/drawing/2014/main" id="{95653305-6AA5-A7E5-F109-8D79EBACE055}"/>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8575733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E54C7B4C-F1FE-4B80-B932-A0FF040B5C48}" type="slidenum">
              <a:rPr lang="en-US" smtClean="0"/>
              <a:pPr/>
              <a:t>23</a:t>
            </a:fld>
            <a:endParaRPr lang="en-US"/>
          </a:p>
        </p:txBody>
      </p:sp>
      <p:sp>
        <p:nvSpPr>
          <p:cNvPr id="6" name="Notes Placeholder 5">
            <a:extLst>
              <a:ext uri="{FF2B5EF4-FFF2-40B4-BE49-F238E27FC236}">
                <a16:creationId xmlns:a16="http://schemas.microsoft.com/office/drawing/2014/main" id="{05E7B0CC-FAA4-3E66-DF7A-D4FC2BD31644}"/>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4552274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E54C7B4C-F1FE-4B80-B932-A0FF040B5C48}" type="slidenum">
              <a:rPr lang="en-US" smtClean="0"/>
              <a:pPr/>
              <a:t>24</a:t>
            </a:fld>
            <a:endParaRPr lang="en-US"/>
          </a:p>
        </p:txBody>
      </p:sp>
      <p:sp>
        <p:nvSpPr>
          <p:cNvPr id="6" name="Notes Placeholder 5">
            <a:extLst>
              <a:ext uri="{FF2B5EF4-FFF2-40B4-BE49-F238E27FC236}">
                <a16:creationId xmlns:a16="http://schemas.microsoft.com/office/drawing/2014/main" id="{53121E96-CDB7-87F0-9B1C-E047F8E2FE41}"/>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6503645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E54C7B4C-F1FE-4B80-B932-A0FF040B5C48}" type="slidenum">
              <a:rPr lang="en-US" smtClean="0"/>
              <a:pPr/>
              <a:t>25</a:t>
            </a:fld>
            <a:endParaRPr lang="en-US" dirty="0"/>
          </a:p>
        </p:txBody>
      </p:sp>
      <p:sp>
        <p:nvSpPr>
          <p:cNvPr id="6" name="Notes Placeholder 5">
            <a:extLst>
              <a:ext uri="{FF2B5EF4-FFF2-40B4-BE49-F238E27FC236}">
                <a16:creationId xmlns:a16="http://schemas.microsoft.com/office/drawing/2014/main" id="{3E0C068D-DB66-C49B-2C85-0D8D616A4D7D}"/>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5185431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E54C7B4C-F1FE-4B80-B932-A0FF040B5C48}" type="slidenum">
              <a:rPr lang="en-US" smtClean="0"/>
              <a:pPr/>
              <a:t>26</a:t>
            </a:fld>
            <a:endParaRPr lang="en-US" dirty="0"/>
          </a:p>
        </p:txBody>
      </p:sp>
      <p:sp>
        <p:nvSpPr>
          <p:cNvPr id="6" name="Notes Placeholder 5">
            <a:extLst>
              <a:ext uri="{FF2B5EF4-FFF2-40B4-BE49-F238E27FC236}">
                <a16:creationId xmlns:a16="http://schemas.microsoft.com/office/drawing/2014/main" id="{DECA9E79-2986-8A3E-D405-1F192D115106}"/>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1532716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E54C7B4C-F1FE-4B80-B932-A0FF040B5C48}" type="slidenum">
              <a:rPr lang="en-US" smtClean="0"/>
              <a:pPr/>
              <a:t>27</a:t>
            </a:fld>
            <a:endParaRPr lang="en-US" dirty="0"/>
          </a:p>
        </p:txBody>
      </p:sp>
      <p:sp>
        <p:nvSpPr>
          <p:cNvPr id="6" name="Notes Placeholder 5">
            <a:extLst>
              <a:ext uri="{FF2B5EF4-FFF2-40B4-BE49-F238E27FC236}">
                <a16:creationId xmlns:a16="http://schemas.microsoft.com/office/drawing/2014/main" id="{D768F4A2-FD1A-F903-C95F-B5AF8440995F}"/>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0925184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E54C7B4C-F1FE-4B80-B932-A0FF040B5C48}" type="slidenum">
              <a:rPr lang="en-US" smtClean="0"/>
              <a:pPr/>
              <a:t>28</a:t>
            </a:fld>
            <a:endParaRPr lang="en-US" dirty="0"/>
          </a:p>
        </p:txBody>
      </p:sp>
      <p:sp>
        <p:nvSpPr>
          <p:cNvPr id="6" name="Notes Placeholder 5">
            <a:extLst>
              <a:ext uri="{FF2B5EF4-FFF2-40B4-BE49-F238E27FC236}">
                <a16:creationId xmlns:a16="http://schemas.microsoft.com/office/drawing/2014/main" id="{A1A9C818-53F1-1751-8CB8-5F82805F8985}"/>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7968822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E54C7B4C-F1FE-4B80-B932-A0FF040B5C48}" type="slidenum">
              <a:rPr lang="en-US" smtClean="0"/>
              <a:pPr/>
              <a:t>29</a:t>
            </a:fld>
            <a:endParaRPr lang="en-US"/>
          </a:p>
        </p:txBody>
      </p:sp>
      <p:sp>
        <p:nvSpPr>
          <p:cNvPr id="6" name="Notes Placeholder 5">
            <a:extLst>
              <a:ext uri="{FF2B5EF4-FFF2-40B4-BE49-F238E27FC236}">
                <a16:creationId xmlns:a16="http://schemas.microsoft.com/office/drawing/2014/main" id="{EBC49DAA-C37B-9307-55EF-CFA279A60148}"/>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349067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0454AD-AC89-B119-5A98-8FF747B60A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F8AB0A-A522-4E90-053C-18AE045679F8}"/>
              </a:ext>
            </a:extLst>
          </p:cNvPr>
          <p:cNvSpPr>
            <a:spLocks noGrp="1" noRot="1" noChangeAspect="1"/>
          </p:cNvSpPr>
          <p:nvPr>
            <p:ph type="sldImg"/>
          </p:nvPr>
        </p:nvSpPr>
        <p:spPr>
          <a:xfrm>
            <a:off x="406400" y="698500"/>
            <a:ext cx="6197600" cy="3486150"/>
          </a:xfrm>
        </p:spPr>
      </p:sp>
      <p:sp>
        <p:nvSpPr>
          <p:cNvPr id="4" name="Slide Number Placeholder 3">
            <a:extLst>
              <a:ext uri="{FF2B5EF4-FFF2-40B4-BE49-F238E27FC236}">
                <a16:creationId xmlns:a16="http://schemas.microsoft.com/office/drawing/2014/main" id="{BB4D3059-986E-B454-91D6-9BD1BD68E54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4C7B4C-F1FE-4B80-B932-A0FF040B5C48}" type="slidenum">
              <a:rPr kumimoji="0" lang="en-US" sz="25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2500" b="0" i="0" u="none" strike="noStrike" kern="1200" cap="none" spc="0" normalizeH="0" baseline="0" noProof="0" dirty="0">
              <a:ln>
                <a:noFill/>
              </a:ln>
              <a:solidFill>
                <a:prstClr val="black"/>
              </a:solidFill>
              <a:effectLst/>
              <a:uLnTx/>
              <a:uFillTx/>
              <a:ea typeface="+mn-ea"/>
              <a:cs typeface="+mn-cs"/>
            </a:endParaRPr>
          </a:p>
        </p:txBody>
      </p:sp>
      <p:sp>
        <p:nvSpPr>
          <p:cNvPr id="6" name="Notes Placeholder 5">
            <a:extLst>
              <a:ext uri="{FF2B5EF4-FFF2-40B4-BE49-F238E27FC236}">
                <a16:creationId xmlns:a16="http://schemas.microsoft.com/office/drawing/2014/main" id="{49B3C3BC-CB15-100A-D6E1-2E9F52BFEDE6}"/>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16534854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E54C7B4C-F1FE-4B80-B932-A0FF040B5C48}" type="slidenum">
              <a:rPr lang="en-US" smtClean="0"/>
              <a:pPr/>
              <a:t>30</a:t>
            </a:fld>
            <a:endParaRPr lang="en-US"/>
          </a:p>
        </p:txBody>
      </p:sp>
      <p:sp>
        <p:nvSpPr>
          <p:cNvPr id="6" name="Notes Placeholder 5">
            <a:extLst>
              <a:ext uri="{FF2B5EF4-FFF2-40B4-BE49-F238E27FC236}">
                <a16:creationId xmlns:a16="http://schemas.microsoft.com/office/drawing/2014/main" id="{E90DE47E-4536-18A1-D788-1E2F0332DF77}"/>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135656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E54C7B4C-F1FE-4B80-B932-A0FF040B5C48}" type="slidenum">
              <a:rPr lang="en-US" smtClean="0"/>
              <a:pPr/>
              <a:t>31</a:t>
            </a:fld>
            <a:endParaRPr lang="en-US"/>
          </a:p>
        </p:txBody>
      </p:sp>
      <p:sp>
        <p:nvSpPr>
          <p:cNvPr id="6" name="Notes Placeholder 5">
            <a:extLst>
              <a:ext uri="{FF2B5EF4-FFF2-40B4-BE49-F238E27FC236}">
                <a16:creationId xmlns:a16="http://schemas.microsoft.com/office/drawing/2014/main" id="{B4B99876-1AEE-4197-9D16-AA48B7858F57}"/>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743618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E54C7B4C-F1FE-4B80-B932-A0FF040B5C48}" type="slidenum">
              <a:rPr lang="en-US" smtClean="0"/>
              <a:pPr/>
              <a:t>32</a:t>
            </a:fld>
            <a:endParaRPr lang="en-US" dirty="0"/>
          </a:p>
        </p:txBody>
      </p:sp>
      <p:sp>
        <p:nvSpPr>
          <p:cNvPr id="6" name="Notes Placeholder 5">
            <a:extLst>
              <a:ext uri="{FF2B5EF4-FFF2-40B4-BE49-F238E27FC236}">
                <a16:creationId xmlns:a16="http://schemas.microsoft.com/office/drawing/2014/main" id="{BC1A147C-85FD-07EE-C76B-9A21F9608421}"/>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7868739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E54C7B4C-F1FE-4B80-B932-A0FF040B5C48}" type="slidenum">
              <a:rPr lang="en-US" smtClean="0"/>
              <a:pPr/>
              <a:t>33</a:t>
            </a:fld>
            <a:endParaRPr lang="en-US" dirty="0"/>
          </a:p>
        </p:txBody>
      </p:sp>
      <p:sp>
        <p:nvSpPr>
          <p:cNvPr id="6" name="Notes Placeholder 5">
            <a:extLst>
              <a:ext uri="{FF2B5EF4-FFF2-40B4-BE49-F238E27FC236}">
                <a16:creationId xmlns:a16="http://schemas.microsoft.com/office/drawing/2014/main" id="{6EBC0C0C-9411-2A68-0796-DBB405C87CC4}"/>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11259623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E54C7B4C-F1FE-4B80-B932-A0FF040B5C48}" type="slidenum">
              <a:rPr lang="en-US" smtClean="0"/>
              <a:pPr/>
              <a:t>34</a:t>
            </a:fld>
            <a:endParaRPr lang="en-US" dirty="0"/>
          </a:p>
        </p:txBody>
      </p:sp>
      <p:sp>
        <p:nvSpPr>
          <p:cNvPr id="6" name="Notes Placeholder 5">
            <a:extLst>
              <a:ext uri="{FF2B5EF4-FFF2-40B4-BE49-F238E27FC236}">
                <a16:creationId xmlns:a16="http://schemas.microsoft.com/office/drawing/2014/main" id="{91650CF3-243A-893D-A341-15FD1A42C9F5}"/>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6443613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E54C7B4C-F1FE-4B80-B932-A0FF040B5C48}" type="slidenum">
              <a:rPr lang="en-US" smtClean="0"/>
              <a:pPr/>
              <a:t>35</a:t>
            </a:fld>
            <a:endParaRPr lang="en-US" dirty="0"/>
          </a:p>
        </p:txBody>
      </p:sp>
      <p:sp>
        <p:nvSpPr>
          <p:cNvPr id="6" name="Notes Placeholder 5">
            <a:extLst>
              <a:ext uri="{FF2B5EF4-FFF2-40B4-BE49-F238E27FC236}">
                <a16:creationId xmlns:a16="http://schemas.microsoft.com/office/drawing/2014/main" id="{10F2B9B4-CDC9-E40A-4485-BF6765EE2645}"/>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39394192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E54C7B4C-F1FE-4B80-B932-A0FF040B5C48}" type="slidenum">
              <a:rPr lang="en-US" smtClean="0"/>
              <a:pPr/>
              <a:t>36</a:t>
            </a:fld>
            <a:endParaRPr lang="en-US" dirty="0"/>
          </a:p>
        </p:txBody>
      </p:sp>
      <p:sp>
        <p:nvSpPr>
          <p:cNvPr id="6" name="Notes Placeholder 5">
            <a:extLst>
              <a:ext uri="{FF2B5EF4-FFF2-40B4-BE49-F238E27FC236}">
                <a16:creationId xmlns:a16="http://schemas.microsoft.com/office/drawing/2014/main" id="{FC4CD2C6-8D00-5B44-E918-B87537480158}"/>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12960540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E54C7B4C-F1FE-4B80-B932-A0FF040B5C48}" type="slidenum">
              <a:rPr lang="en-US" smtClean="0"/>
              <a:pPr/>
              <a:t>37</a:t>
            </a:fld>
            <a:endParaRPr lang="en-US" dirty="0"/>
          </a:p>
        </p:txBody>
      </p:sp>
      <p:sp>
        <p:nvSpPr>
          <p:cNvPr id="6" name="Notes Placeholder 5">
            <a:extLst>
              <a:ext uri="{FF2B5EF4-FFF2-40B4-BE49-F238E27FC236}">
                <a16:creationId xmlns:a16="http://schemas.microsoft.com/office/drawing/2014/main" id="{95CCB9D1-E582-DE2D-F570-C39AB4B2F419}"/>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01373673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E54C7B4C-F1FE-4B80-B932-A0FF040B5C48}" type="slidenum">
              <a:rPr lang="en-US" smtClean="0"/>
              <a:pPr/>
              <a:t>38</a:t>
            </a:fld>
            <a:endParaRPr lang="en-US" dirty="0"/>
          </a:p>
        </p:txBody>
      </p:sp>
      <p:sp>
        <p:nvSpPr>
          <p:cNvPr id="6" name="Notes Placeholder 5">
            <a:extLst>
              <a:ext uri="{FF2B5EF4-FFF2-40B4-BE49-F238E27FC236}">
                <a16:creationId xmlns:a16="http://schemas.microsoft.com/office/drawing/2014/main" id="{65BFFA66-AF9E-763B-BBCF-7FFA4DDEFF22}"/>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56353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E54C7B4C-F1FE-4B80-B932-A0FF040B5C48}" type="slidenum">
              <a:rPr lang="en-US" smtClean="0"/>
              <a:pPr/>
              <a:t>39</a:t>
            </a:fld>
            <a:endParaRPr lang="en-US" dirty="0"/>
          </a:p>
        </p:txBody>
      </p:sp>
      <p:sp>
        <p:nvSpPr>
          <p:cNvPr id="6" name="Notes Placeholder 5">
            <a:extLst>
              <a:ext uri="{FF2B5EF4-FFF2-40B4-BE49-F238E27FC236}">
                <a16:creationId xmlns:a16="http://schemas.microsoft.com/office/drawing/2014/main" id="{4EC30B26-1367-0825-69F3-7FC1812EC375}"/>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14402714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E54C7B4C-F1FE-4B80-B932-A0FF040B5C48}" type="slidenum">
              <a:rPr lang="en-US" smtClean="0"/>
              <a:pPr/>
              <a:t>4</a:t>
            </a:fld>
            <a:endParaRPr lang="en-US"/>
          </a:p>
        </p:txBody>
      </p:sp>
      <p:sp>
        <p:nvSpPr>
          <p:cNvPr id="6" name="Notes Placeholder 5">
            <a:extLst>
              <a:ext uri="{FF2B5EF4-FFF2-40B4-BE49-F238E27FC236}">
                <a16:creationId xmlns:a16="http://schemas.microsoft.com/office/drawing/2014/main" id="{001F6841-81D0-FF5A-1140-7A0377F820E2}"/>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0919879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E54C7B4C-F1FE-4B80-B932-A0FF040B5C48}" type="slidenum">
              <a:rPr lang="en-US" smtClean="0"/>
              <a:pPr/>
              <a:t>40</a:t>
            </a:fld>
            <a:endParaRPr lang="en-US"/>
          </a:p>
        </p:txBody>
      </p:sp>
      <p:sp>
        <p:nvSpPr>
          <p:cNvPr id="6" name="Notes Placeholder 5">
            <a:extLst>
              <a:ext uri="{FF2B5EF4-FFF2-40B4-BE49-F238E27FC236}">
                <a16:creationId xmlns:a16="http://schemas.microsoft.com/office/drawing/2014/main" id="{AF122C8A-7344-DD94-9E9B-9294DAFEE1E6}"/>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97037803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E54C7B4C-F1FE-4B80-B932-A0FF040B5C48}" type="slidenum">
              <a:rPr lang="en-US" smtClean="0"/>
              <a:pPr/>
              <a:t>41</a:t>
            </a:fld>
            <a:endParaRPr lang="en-US"/>
          </a:p>
        </p:txBody>
      </p:sp>
      <p:sp>
        <p:nvSpPr>
          <p:cNvPr id="6" name="Notes Placeholder 5">
            <a:extLst>
              <a:ext uri="{FF2B5EF4-FFF2-40B4-BE49-F238E27FC236}">
                <a16:creationId xmlns:a16="http://schemas.microsoft.com/office/drawing/2014/main" id="{CAFFC0C1-805E-CCB6-7FFC-D4EA42838152}"/>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59397473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E54C7B4C-F1FE-4B80-B932-A0FF040B5C48}" type="slidenum">
              <a:rPr lang="en-US" smtClean="0"/>
              <a:pPr/>
              <a:t>42</a:t>
            </a:fld>
            <a:endParaRPr lang="en-US"/>
          </a:p>
        </p:txBody>
      </p:sp>
      <p:sp>
        <p:nvSpPr>
          <p:cNvPr id="6" name="Notes Placeholder 5">
            <a:extLst>
              <a:ext uri="{FF2B5EF4-FFF2-40B4-BE49-F238E27FC236}">
                <a16:creationId xmlns:a16="http://schemas.microsoft.com/office/drawing/2014/main" id="{1D60083D-72D3-E96E-AAA5-B2342D86698C}"/>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86912318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E54C7B4C-F1FE-4B80-B932-A0FF040B5C48}" type="slidenum">
              <a:rPr lang="en-US" smtClean="0"/>
              <a:pPr/>
              <a:t>43</a:t>
            </a:fld>
            <a:endParaRPr lang="en-US" dirty="0"/>
          </a:p>
        </p:txBody>
      </p:sp>
      <p:sp>
        <p:nvSpPr>
          <p:cNvPr id="6" name="Notes Placeholder 5">
            <a:extLst>
              <a:ext uri="{FF2B5EF4-FFF2-40B4-BE49-F238E27FC236}">
                <a16:creationId xmlns:a16="http://schemas.microsoft.com/office/drawing/2014/main" id="{27430718-88DF-540A-02DE-AE3798E87E54}"/>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7549145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E54C7B4C-F1FE-4B80-B932-A0FF040B5C48}" type="slidenum">
              <a:rPr lang="en-US" smtClean="0"/>
              <a:pPr/>
              <a:t>44</a:t>
            </a:fld>
            <a:endParaRPr lang="en-US"/>
          </a:p>
        </p:txBody>
      </p:sp>
      <p:sp>
        <p:nvSpPr>
          <p:cNvPr id="6" name="Notes Placeholder 5">
            <a:extLst>
              <a:ext uri="{FF2B5EF4-FFF2-40B4-BE49-F238E27FC236}">
                <a16:creationId xmlns:a16="http://schemas.microsoft.com/office/drawing/2014/main" id="{BA4FD27F-1557-1661-33D1-A8EC6A67CDA2}"/>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117903013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pPr/>
              <a:t>45</a:t>
            </a:fld>
            <a:endParaRPr lang="en-US"/>
          </a:p>
        </p:txBody>
      </p:sp>
      <p:sp>
        <p:nvSpPr>
          <p:cNvPr id="6" name="Notes Placeholder 5">
            <a:extLst>
              <a:ext uri="{FF2B5EF4-FFF2-40B4-BE49-F238E27FC236}">
                <a16:creationId xmlns:a16="http://schemas.microsoft.com/office/drawing/2014/main" id="{F39E2AAA-3E57-1B96-7643-0092CFC69C79}"/>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101290177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t>46</a:t>
            </a:fld>
            <a:endParaRPr lang="en-US"/>
          </a:p>
        </p:txBody>
      </p:sp>
      <p:sp>
        <p:nvSpPr>
          <p:cNvPr id="6" name="Notes Placeholder 5">
            <a:extLst>
              <a:ext uri="{FF2B5EF4-FFF2-40B4-BE49-F238E27FC236}">
                <a16:creationId xmlns:a16="http://schemas.microsoft.com/office/drawing/2014/main" id="{621CD5D4-61DE-5896-1A8A-534632142EC0}"/>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45535433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pPr/>
              <a:t>47</a:t>
            </a:fld>
            <a:endParaRPr lang="en-US"/>
          </a:p>
        </p:txBody>
      </p:sp>
      <p:sp>
        <p:nvSpPr>
          <p:cNvPr id="6" name="Notes Placeholder 5">
            <a:extLst>
              <a:ext uri="{FF2B5EF4-FFF2-40B4-BE49-F238E27FC236}">
                <a16:creationId xmlns:a16="http://schemas.microsoft.com/office/drawing/2014/main" id="{B86D465E-D94C-DF7B-875D-BEC00F342B83}"/>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67826121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pPr/>
              <a:t>48</a:t>
            </a:fld>
            <a:endParaRPr lang="en-US"/>
          </a:p>
        </p:txBody>
      </p:sp>
      <p:sp>
        <p:nvSpPr>
          <p:cNvPr id="6" name="Notes Placeholder 5">
            <a:extLst>
              <a:ext uri="{FF2B5EF4-FFF2-40B4-BE49-F238E27FC236}">
                <a16:creationId xmlns:a16="http://schemas.microsoft.com/office/drawing/2014/main" id="{DF286718-94E7-26E7-E407-CA9CA9E2E336}"/>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16879673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ADC0FB14-EC86-4857-9862-9E76387F9867}" type="slidenum">
              <a:rPr lang="en-US" smtClean="0"/>
              <a:pPr/>
              <a:t>49</a:t>
            </a:fld>
            <a:endParaRPr lang="en-US"/>
          </a:p>
        </p:txBody>
      </p:sp>
      <p:sp>
        <p:nvSpPr>
          <p:cNvPr id="6" name="Notes Placeholder 5">
            <a:extLst>
              <a:ext uri="{FF2B5EF4-FFF2-40B4-BE49-F238E27FC236}">
                <a16:creationId xmlns:a16="http://schemas.microsoft.com/office/drawing/2014/main" id="{0B677AF0-98D8-0F15-61FF-906C6ED3C238}"/>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929508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E54C7B4C-F1FE-4B80-B932-A0FF040B5C48}" type="slidenum">
              <a:rPr lang="en-US" smtClean="0"/>
              <a:pPr/>
              <a:t>5</a:t>
            </a:fld>
            <a:endParaRPr lang="en-US"/>
          </a:p>
        </p:txBody>
      </p:sp>
      <p:sp>
        <p:nvSpPr>
          <p:cNvPr id="6" name="Notes Placeholder 5">
            <a:extLst>
              <a:ext uri="{FF2B5EF4-FFF2-40B4-BE49-F238E27FC236}">
                <a16:creationId xmlns:a16="http://schemas.microsoft.com/office/drawing/2014/main" id="{5B73E23A-F22D-4894-7375-A2B9C94AC4A6}"/>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195161876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5BCBE3-1E18-F584-3737-B66321A742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405478-A0AD-56BA-F418-000B94FB562C}"/>
              </a:ext>
            </a:extLst>
          </p:cNvPr>
          <p:cNvSpPr>
            <a:spLocks noGrp="1" noRot="1" noChangeAspect="1"/>
          </p:cNvSpPr>
          <p:nvPr>
            <p:ph type="sldImg"/>
          </p:nvPr>
        </p:nvSpPr>
        <p:spPr>
          <a:xfrm>
            <a:off x="406400" y="698500"/>
            <a:ext cx="6197600" cy="3486150"/>
          </a:xfrm>
        </p:spPr>
      </p:sp>
      <p:sp>
        <p:nvSpPr>
          <p:cNvPr id="4" name="Slide Number Placeholder 3">
            <a:extLst>
              <a:ext uri="{FF2B5EF4-FFF2-40B4-BE49-F238E27FC236}">
                <a16:creationId xmlns:a16="http://schemas.microsoft.com/office/drawing/2014/main" id="{63D283EE-78DE-FF59-69C8-2B2BBE3E148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4C7B4C-F1FE-4B80-B932-A0FF040B5C48}" type="slidenum">
              <a:rPr kumimoji="0" lang="en-US" sz="12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prstClr val="black"/>
              </a:solidFill>
              <a:effectLst/>
              <a:uLnTx/>
              <a:uFillTx/>
              <a:ea typeface="+mn-ea"/>
              <a:cs typeface="+mn-cs"/>
            </a:endParaRPr>
          </a:p>
        </p:txBody>
      </p:sp>
      <p:sp>
        <p:nvSpPr>
          <p:cNvPr id="6" name="Notes Placeholder 5">
            <a:extLst>
              <a:ext uri="{FF2B5EF4-FFF2-40B4-BE49-F238E27FC236}">
                <a16:creationId xmlns:a16="http://schemas.microsoft.com/office/drawing/2014/main" id="{392B78DE-5F60-E8DA-CD91-412B7C1721A4}"/>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15237787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E54C7B4C-F1FE-4B80-B932-A0FF040B5C48}" type="slidenum">
              <a:rPr lang="en-US" smtClean="0"/>
              <a:pPr/>
              <a:t>6</a:t>
            </a:fld>
            <a:endParaRPr lang="en-US"/>
          </a:p>
        </p:txBody>
      </p:sp>
      <p:sp>
        <p:nvSpPr>
          <p:cNvPr id="6" name="Notes Placeholder 5">
            <a:extLst>
              <a:ext uri="{FF2B5EF4-FFF2-40B4-BE49-F238E27FC236}">
                <a16:creationId xmlns:a16="http://schemas.microsoft.com/office/drawing/2014/main" id="{08756C37-C198-3DB7-2E4D-A00FB0DEBEF9}"/>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41387981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E54C7B4C-F1FE-4B80-B932-A0FF040B5C48}" type="slidenum">
              <a:rPr lang="en-US" smtClean="0"/>
              <a:pPr/>
              <a:t>7</a:t>
            </a:fld>
            <a:endParaRPr lang="en-US"/>
          </a:p>
        </p:txBody>
      </p:sp>
      <p:sp>
        <p:nvSpPr>
          <p:cNvPr id="6" name="Notes Placeholder 5">
            <a:extLst>
              <a:ext uri="{FF2B5EF4-FFF2-40B4-BE49-F238E27FC236}">
                <a16:creationId xmlns:a16="http://schemas.microsoft.com/office/drawing/2014/main" id="{4DF76A82-E97C-6BE7-768B-147431E2CA83}"/>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7574282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E54C7B4C-F1FE-4B80-B932-A0FF040B5C48}" type="slidenum">
              <a:rPr lang="en-US" smtClean="0"/>
              <a:pPr/>
              <a:t>8</a:t>
            </a:fld>
            <a:endParaRPr lang="en-US"/>
          </a:p>
        </p:txBody>
      </p:sp>
      <p:sp>
        <p:nvSpPr>
          <p:cNvPr id="6" name="Notes Placeholder 5">
            <a:extLst>
              <a:ext uri="{FF2B5EF4-FFF2-40B4-BE49-F238E27FC236}">
                <a16:creationId xmlns:a16="http://schemas.microsoft.com/office/drawing/2014/main" id="{4FD53F7E-71C5-B30E-08C5-B2E26C9B41DD}"/>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6384878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C0FB14-EC86-4857-9862-9E76387F9867}" type="slidenum">
              <a:rPr kumimoji="0" lang="en-US" sz="1200" b="0" i="0" u="none" strike="noStrike" kern="1200" cap="none" spc="0" normalizeH="0" baseline="0" noProof="0" smtClean="0">
                <a:ln>
                  <a:noFill/>
                </a:ln>
                <a:solidFill>
                  <a:prstClr val="black"/>
                </a:solidFill>
                <a:effectLst/>
                <a:uLnTx/>
                <a:uFillTx/>
                <a:latin typeface="Amasis MT Pro Black" panose="02040A040500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masis MT Pro Black" panose="02040A04050005020304" pitchFamily="18" charset="0"/>
              <a:ea typeface="+mn-ea"/>
              <a:cs typeface="+mn-cs"/>
            </a:endParaRPr>
          </a:p>
        </p:txBody>
      </p:sp>
      <p:sp>
        <p:nvSpPr>
          <p:cNvPr id="6" name="Notes Placeholder 5">
            <a:extLst>
              <a:ext uri="{FF2B5EF4-FFF2-40B4-BE49-F238E27FC236}">
                <a16:creationId xmlns:a16="http://schemas.microsoft.com/office/drawing/2014/main" id="{A2CBD8FB-C570-1EF2-9E27-8C2C950B9E6C}"/>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10475767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lvl1pPr>
              <a:defRPr>
                <a:latin typeface="Aptos Display" panose="020B00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490D974-D784-416A-ABF0-2237A8B228DB}" type="datetimeFigureOut">
              <a:rPr lang="en-US" smtClean="0"/>
              <a:t>7/24/26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C9179B-BB4F-4BA1-823E-32C345709DCA}" type="slidenum">
              <a:rPr lang="en-US" smtClean="0"/>
              <a:t>‹#›</a:t>
            </a:fld>
            <a:endParaRPr lang="en-US"/>
          </a:p>
        </p:txBody>
      </p:sp>
    </p:spTree>
    <p:extLst>
      <p:ext uri="{BB962C8B-B14F-4D97-AF65-F5344CB8AC3E}">
        <p14:creationId xmlns:p14="http://schemas.microsoft.com/office/powerpoint/2010/main" val="2473566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atin typeface="Aptos Display" panose="020B00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90D974-D784-416A-ABF0-2237A8B228DB}" type="datetimeFigureOut">
              <a:rPr lang="en-US" smtClean="0"/>
              <a:t>7/24/26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C9179B-BB4F-4BA1-823E-32C345709DCA}" type="slidenum">
              <a:rPr lang="en-US" smtClean="0"/>
              <a:t>‹#›</a:t>
            </a:fld>
            <a:endParaRPr lang="en-US"/>
          </a:p>
        </p:txBody>
      </p:sp>
    </p:spTree>
    <p:extLst>
      <p:ext uri="{BB962C8B-B14F-4D97-AF65-F5344CB8AC3E}">
        <p14:creationId xmlns:p14="http://schemas.microsoft.com/office/powerpoint/2010/main" val="1083715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a:prstGeom prst="rect">
            <a:avLst/>
          </a:prstGeom>
        </p:spPr>
        <p:txBody>
          <a:bodyPr vert="eaVert"/>
          <a:lstStyle>
            <a:lvl1pPr>
              <a:defRPr>
                <a:latin typeface="Aptos Display" panose="020B00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90D974-D784-416A-ABF0-2237A8B228DB}" type="datetimeFigureOut">
              <a:rPr lang="en-US" smtClean="0"/>
              <a:t>7/24/26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C9179B-BB4F-4BA1-823E-32C345709DCA}" type="slidenum">
              <a:rPr lang="en-US" smtClean="0"/>
              <a:t>‹#›</a:t>
            </a:fld>
            <a:endParaRPr lang="en-US"/>
          </a:p>
        </p:txBody>
      </p:sp>
    </p:spTree>
    <p:extLst>
      <p:ext uri="{BB962C8B-B14F-4D97-AF65-F5344CB8AC3E}">
        <p14:creationId xmlns:p14="http://schemas.microsoft.com/office/powerpoint/2010/main" val="8918989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349C2-4480-489C-BC02-93D0341CC2D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F492A94-FE97-41F2-9BFB-1880E3A873B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a:extLst>
              <a:ext uri="{FF2B5EF4-FFF2-40B4-BE49-F238E27FC236}">
                <a16:creationId xmlns:a16="http://schemas.microsoft.com/office/drawing/2014/main" id="{84A161C9-83EA-4231-9AC3-98A1D560BD81}"/>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19605269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BCA44-7EAA-4DFB-849C-CDA163E653AC}"/>
              </a:ext>
            </a:extLst>
          </p:cNvPr>
          <p:cNvSpPr>
            <a:spLocks noGrp="1"/>
          </p:cNvSpPr>
          <p:nvPr>
            <p:ph type="title"/>
          </p:nvPr>
        </p:nvSpPr>
        <p:spPr>
          <a:xfrm>
            <a:off x="838200" y="923026"/>
            <a:ext cx="10515600" cy="767662"/>
          </a:xfrm>
          <a:prstGeom prst="rect">
            <a:avLst/>
          </a:prstGeom>
        </p:spPr>
        <p:txBody>
          <a:bodyPr/>
          <a:lstStyle>
            <a:lvl1pPr>
              <a:defRPr b="1"/>
            </a:lvl1pPr>
          </a:lstStyle>
          <a:p>
            <a:r>
              <a:rPr lang="en-US"/>
              <a:t>Click to edit Master title style</a:t>
            </a:r>
          </a:p>
        </p:txBody>
      </p:sp>
      <p:sp>
        <p:nvSpPr>
          <p:cNvPr id="3" name="Content Placeholder 2">
            <a:extLst>
              <a:ext uri="{FF2B5EF4-FFF2-40B4-BE49-F238E27FC236}">
                <a16:creationId xmlns:a16="http://schemas.microsoft.com/office/drawing/2014/main" id="{E5A4BA19-759D-4196-806E-62BBBF27A28C}"/>
              </a:ext>
            </a:extLst>
          </p:cNvPr>
          <p:cNvSpPr>
            <a:spLocks noGrp="1"/>
          </p:cNvSpPr>
          <p:nvPr>
            <p:ph idx="1"/>
          </p:nvPr>
        </p:nvSpPr>
        <p:spPr>
          <a:xfrm>
            <a:off x="838200" y="1825625"/>
            <a:ext cx="10515600" cy="4351338"/>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3975E60E-BFF6-443F-A565-3FE314F40F90}"/>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19274965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11359-BD1B-48C1-9E18-E1B4FBC58CAD}"/>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82639D4-9876-4903-BF5B-D65E74A6E44E}"/>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B96E5841-F992-4C30-942C-577F94E94B61}"/>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41257586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335DF-4771-4E25-9EB4-2ABE514EA7BF}"/>
              </a:ext>
            </a:extLst>
          </p:cNvPr>
          <p:cNvSpPr>
            <a:spLocks noGrp="1"/>
          </p:cNvSpPr>
          <p:nvPr>
            <p:ph type="title"/>
          </p:nvPr>
        </p:nvSpPr>
        <p:spPr>
          <a:xfrm>
            <a:off x="838200" y="905774"/>
            <a:ext cx="10515600" cy="784914"/>
          </a:xfrm>
          <a:prstGeom prst="rect">
            <a:avLst/>
          </a:prstGeom>
        </p:spPr>
        <p:txBody>
          <a:bodyPr/>
          <a:lstStyle>
            <a:lvl1pPr>
              <a:defRPr b="1"/>
            </a:lvl1pPr>
          </a:lstStyle>
          <a:p>
            <a:r>
              <a:rPr lang="en-US"/>
              <a:t>Click to edit Master title style</a:t>
            </a:r>
          </a:p>
        </p:txBody>
      </p:sp>
      <p:sp>
        <p:nvSpPr>
          <p:cNvPr id="3" name="Content Placeholder 2">
            <a:extLst>
              <a:ext uri="{FF2B5EF4-FFF2-40B4-BE49-F238E27FC236}">
                <a16:creationId xmlns:a16="http://schemas.microsoft.com/office/drawing/2014/main" id="{DC9FA060-F121-404E-893D-016DAB07964C}"/>
              </a:ext>
            </a:extLst>
          </p:cNvPr>
          <p:cNvSpPr>
            <a:spLocks noGrp="1"/>
          </p:cNvSpPr>
          <p:nvPr>
            <p:ph sz="half" idx="1"/>
          </p:nvPr>
        </p:nvSpPr>
        <p:spPr>
          <a:xfrm>
            <a:off x="838200" y="1825625"/>
            <a:ext cx="5181600" cy="4351338"/>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7ACC42-E791-481E-9FF6-A7B901365B6C}"/>
              </a:ext>
            </a:extLst>
          </p:cNvPr>
          <p:cNvSpPr>
            <a:spLocks noGrp="1"/>
          </p:cNvSpPr>
          <p:nvPr>
            <p:ph sz="half" idx="2"/>
          </p:nvPr>
        </p:nvSpPr>
        <p:spPr>
          <a:xfrm>
            <a:off x="6172200" y="1825625"/>
            <a:ext cx="5181600" cy="4351338"/>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E0A21471-4DE8-4290-9D3E-C3D55E3EC176}"/>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14017008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FBC68-361C-4A45-B923-43733287408F}"/>
              </a:ext>
            </a:extLst>
          </p:cNvPr>
          <p:cNvSpPr>
            <a:spLocks noGrp="1"/>
          </p:cNvSpPr>
          <p:nvPr>
            <p:ph type="title"/>
          </p:nvPr>
        </p:nvSpPr>
        <p:spPr>
          <a:xfrm>
            <a:off x="839788" y="866776"/>
            <a:ext cx="10515600" cy="823912"/>
          </a:xfrm>
          <a:prstGeom prst="rect">
            <a:avLst/>
          </a:prstGeom>
        </p:spPr>
        <p:txBody>
          <a:bodyPr/>
          <a:lstStyle>
            <a:lvl1pPr>
              <a:defRPr b="1"/>
            </a:lvl1pPr>
          </a:lstStyle>
          <a:p>
            <a:r>
              <a:rPr lang="en-US"/>
              <a:t>Click to edit Master title style</a:t>
            </a:r>
          </a:p>
        </p:txBody>
      </p:sp>
      <p:sp>
        <p:nvSpPr>
          <p:cNvPr id="3" name="Text Placeholder 2">
            <a:extLst>
              <a:ext uri="{FF2B5EF4-FFF2-40B4-BE49-F238E27FC236}">
                <a16:creationId xmlns:a16="http://schemas.microsoft.com/office/drawing/2014/main" id="{A44DDE31-7B3D-4BD1-BA7D-6A31548BDB4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3BD3EA-6F36-4363-99D9-4DC859372318}"/>
              </a:ext>
            </a:extLst>
          </p:cNvPr>
          <p:cNvSpPr>
            <a:spLocks noGrp="1"/>
          </p:cNvSpPr>
          <p:nvPr>
            <p:ph sz="half" idx="2"/>
          </p:nvPr>
        </p:nvSpPr>
        <p:spPr>
          <a:xfrm>
            <a:off x="839788" y="2505075"/>
            <a:ext cx="5157787" cy="3684588"/>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414A206-FF9C-4A22-88AD-13D7444D144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C67708F-3462-46A0-8F88-4537324DC1D5}"/>
              </a:ext>
            </a:extLst>
          </p:cNvPr>
          <p:cNvSpPr>
            <a:spLocks noGrp="1"/>
          </p:cNvSpPr>
          <p:nvPr>
            <p:ph sz="quarter" idx="4"/>
          </p:nvPr>
        </p:nvSpPr>
        <p:spPr>
          <a:xfrm>
            <a:off x="6172200" y="2505075"/>
            <a:ext cx="5183188" cy="3684588"/>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FA7276E9-72CB-46B5-8D81-3A35BE476D5D}"/>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40294802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42DF8-B9A9-4C85-9B7B-F5C0062BDDA7}"/>
              </a:ext>
            </a:extLst>
          </p:cNvPr>
          <p:cNvSpPr>
            <a:spLocks noGrp="1"/>
          </p:cNvSpPr>
          <p:nvPr>
            <p:ph type="title"/>
          </p:nvPr>
        </p:nvSpPr>
        <p:spPr>
          <a:xfrm>
            <a:off x="838200" y="888521"/>
            <a:ext cx="10515600" cy="802167"/>
          </a:xfrm>
          <a:prstGeom prst="rect">
            <a:avLst/>
          </a:prstGeom>
        </p:spPr>
        <p:txBody>
          <a:bodyPr/>
          <a:lstStyle>
            <a:lvl1pPr>
              <a:defRPr b="1"/>
            </a:lvl1pPr>
          </a:lstStyle>
          <a:p>
            <a:r>
              <a:rPr lang="en-US"/>
              <a:t>Click to edit Master title style</a:t>
            </a:r>
          </a:p>
        </p:txBody>
      </p:sp>
      <p:sp>
        <p:nvSpPr>
          <p:cNvPr id="5" name="Slide Number Placeholder 4">
            <a:extLst>
              <a:ext uri="{FF2B5EF4-FFF2-40B4-BE49-F238E27FC236}">
                <a16:creationId xmlns:a16="http://schemas.microsoft.com/office/drawing/2014/main" id="{62EA2C01-181C-4EBF-BF76-56F16F72F17D}"/>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38806169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01F769E-6F69-4B77-AB59-9683394D774B}"/>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33751998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9691A-0B9C-4913-9488-2AE109609F10}"/>
              </a:ext>
            </a:extLst>
          </p:cNvPr>
          <p:cNvSpPr>
            <a:spLocks noGrp="1"/>
          </p:cNvSpPr>
          <p:nvPr>
            <p:ph type="title"/>
          </p:nvPr>
        </p:nvSpPr>
        <p:spPr>
          <a:xfrm>
            <a:off x="839788" y="923026"/>
            <a:ext cx="3932237" cy="1134374"/>
          </a:xfrm>
          <a:prstGeom prst="rect">
            <a:avLst/>
          </a:prstGeom>
        </p:spPr>
        <p:txBody>
          <a:bodyPr anchor="b"/>
          <a:lstStyle>
            <a:lvl1pPr>
              <a:defRPr sz="3200" b="1"/>
            </a:lvl1pPr>
          </a:lstStyle>
          <a:p>
            <a:r>
              <a:rPr lang="en-US"/>
              <a:t>Click to edit Master title style</a:t>
            </a:r>
          </a:p>
        </p:txBody>
      </p:sp>
      <p:sp>
        <p:nvSpPr>
          <p:cNvPr id="3" name="Content Placeholder 2">
            <a:extLst>
              <a:ext uri="{FF2B5EF4-FFF2-40B4-BE49-F238E27FC236}">
                <a16:creationId xmlns:a16="http://schemas.microsoft.com/office/drawing/2014/main" id="{99D78E8E-33BB-4C6B-BE2D-07EE77B8D2C5}"/>
              </a:ext>
            </a:extLst>
          </p:cNvPr>
          <p:cNvSpPr>
            <a:spLocks noGrp="1"/>
          </p:cNvSpPr>
          <p:nvPr>
            <p:ph idx="1"/>
          </p:nvPr>
        </p:nvSpPr>
        <p:spPr>
          <a:xfrm>
            <a:off x="5183188" y="987425"/>
            <a:ext cx="6172200" cy="4873625"/>
          </a:xfrm>
          <a:prstGeom prst="rect">
            <a:avLst/>
          </a:prstGeom>
        </p:spPr>
        <p:txBody>
          <a:bodyPr/>
          <a:lstStyle>
            <a:lvl1pPr>
              <a:defRPr sz="3200">
                <a:latin typeface="+mn-lt"/>
              </a:defRPr>
            </a:lvl1pPr>
            <a:lvl2pPr>
              <a:defRPr sz="2800">
                <a:latin typeface="+mn-lt"/>
              </a:defRPr>
            </a:lvl2pPr>
            <a:lvl3pPr>
              <a:defRPr sz="2400">
                <a:latin typeface="+mn-lt"/>
              </a:defRPr>
            </a:lvl3pPr>
            <a:lvl4pPr>
              <a:defRPr sz="2000">
                <a:latin typeface="+mn-lt"/>
              </a:defRPr>
            </a:lvl4pPr>
            <a:lvl5pPr>
              <a:defRPr sz="2000">
                <a:latin typeface="+mn-lt"/>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F4508AE-CCB2-4C74-9CDA-31275DC73937}"/>
              </a:ext>
            </a:extLst>
          </p:cNvPr>
          <p:cNvSpPr>
            <a:spLocks noGrp="1"/>
          </p:cNvSpPr>
          <p:nvPr>
            <p:ph type="body" sz="half" idx="2"/>
          </p:nvPr>
        </p:nvSpPr>
        <p:spPr>
          <a:xfrm>
            <a:off x="839788" y="2057400"/>
            <a:ext cx="3932237" cy="3811588"/>
          </a:xfrm>
          <a:prstGeom prst="rect">
            <a:avLst/>
          </a:prstGeom>
        </p:spPr>
        <p:txBody>
          <a:bodyPr/>
          <a:lstStyle>
            <a:lvl1pPr marL="0" indent="0">
              <a:buNone/>
              <a:defRPr sz="20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92004967-E51B-43A9-82B4-2428D291794B}"/>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3330786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a:noFill/>
        </p:spPr>
        <p:txBody>
          <a:bodyPr/>
          <a:lstStyle>
            <a:lvl1pPr>
              <a:defRPr>
                <a:solidFill>
                  <a:schemeClr val="tx1"/>
                </a:solidFill>
                <a:latin typeface="Aptos Display" panose="020B00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90D974-D784-416A-ABF0-2237A8B228DB}" type="datetimeFigureOut">
              <a:rPr lang="en-US" smtClean="0"/>
              <a:t>7/24/26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C9179B-BB4F-4BA1-823E-32C345709DCA}" type="slidenum">
              <a:rPr lang="en-US" smtClean="0"/>
              <a:t>‹#›</a:t>
            </a:fld>
            <a:endParaRPr lang="en-US"/>
          </a:p>
        </p:txBody>
      </p:sp>
      <p:sp>
        <p:nvSpPr>
          <p:cNvPr id="7" name="Slide Number Placeholder 2"/>
          <p:cNvSpPr txBox="1">
            <a:spLocks/>
          </p:cNvSpPr>
          <p:nvPr userDrawn="1"/>
        </p:nvSpPr>
        <p:spPr>
          <a:xfrm>
            <a:off x="4656667" y="6375401"/>
            <a:ext cx="2844800" cy="365125"/>
          </a:xfrm>
          <a:prstGeom prst="rect">
            <a:avLst/>
          </a:prstGeom>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tx1">
                    <a:tint val="75000"/>
                  </a:schemeClr>
                </a:solidFill>
                <a:effectLst/>
                <a:uLnTx/>
                <a:uFillTx/>
                <a:latin typeface="Aptos Display" panose="020B0004020202020204" pitchFamily="34" charset="0"/>
                <a:ea typeface="+mn-ea"/>
                <a:cs typeface="+mn-cs"/>
              </a:rPr>
              <a:t>slide </a:t>
            </a:r>
            <a:fld id="{CE5BBAC6-D494-4BBB-8773-11B6C25EF966}" type="slidenum">
              <a:rPr kumimoji="0" lang="en-US" sz="1200" b="0" i="0" u="none" strike="noStrike" kern="1200" cap="none" spc="0" normalizeH="0" baseline="0" noProof="0" smtClean="0">
                <a:ln>
                  <a:noFill/>
                </a:ln>
                <a:solidFill>
                  <a:schemeClr val="tx1">
                    <a:tint val="75000"/>
                  </a:schemeClr>
                </a:solidFill>
                <a:effectLst/>
                <a:uLnTx/>
                <a:uFillTx/>
                <a:latin typeface="Aptos Display" panose="020B00040202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chemeClr val="tx1">
                  <a:tint val="75000"/>
                </a:schemeClr>
              </a:solidFill>
              <a:effectLst/>
              <a:uLnTx/>
              <a:uFillTx/>
              <a:latin typeface="Aptos Display" panose="020B0004020202020204" pitchFamily="34" charset="0"/>
              <a:ea typeface="+mn-ea"/>
              <a:cs typeface="+mn-cs"/>
            </a:endParaRPr>
          </a:p>
        </p:txBody>
      </p:sp>
    </p:spTree>
    <p:extLst>
      <p:ext uri="{BB962C8B-B14F-4D97-AF65-F5344CB8AC3E}">
        <p14:creationId xmlns:p14="http://schemas.microsoft.com/office/powerpoint/2010/main" val="28400198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937D7-37AB-457C-94F1-7B1E4E78DA5F}"/>
              </a:ext>
            </a:extLst>
          </p:cNvPr>
          <p:cNvSpPr>
            <a:spLocks noGrp="1"/>
          </p:cNvSpPr>
          <p:nvPr>
            <p:ph type="title"/>
          </p:nvPr>
        </p:nvSpPr>
        <p:spPr>
          <a:xfrm>
            <a:off x="839788" y="914400"/>
            <a:ext cx="3932237" cy="1143000"/>
          </a:xfrm>
          <a:prstGeom prst="rect">
            <a:avLst/>
          </a:prstGeom>
        </p:spPr>
        <p:txBody>
          <a:bodyPr anchor="b"/>
          <a:lstStyle>
            <a:lvl1pPr>
              <a:defRPr sz="3200" b="1"/>
            </a:lvl1pPr>
          </a:lstStyle>
          <a:p>
            <a:r>
              <a:rPr lang="en-US"/>
              <a:t>Click to edit Master title style</a:t>
            </a:r>
          </a:p>
        </p:txBody>
      </p:sp>
      <p:sp>
        <p:nvSpPr>
          <p:cNvPr id="3" name="Picture Placeholder 2">
            <a:extLst>
              <a:ext uri="{FF2B5EF4-FFF2-40B4-BE49-F238E27FC236}">
                <a16:creationId xmlns:a16="http://schemas.microsoft.com/office/drawing/2014/main" id="{2E4034A7-C6D0-4C45-9B0C-1E2672543CA0}"/>
              </a:ext>
            </a:extLst>
          </p:cNvPr>
          <p:cNvSpPr>
            <a:spLocks noGrp="1"/>
          </p:cNvSpPr>
          <p:nvPr>
            <p:ph type="pic" idx="1"/>
          </p:nvPr>
        </p:nvSpPr>
        <p:spPr>
          <a:xfrm>
            <a:off x="5183188" y="987425"/>
            <a:ext cx="6172200" cy="4873625"/>
          </a:xfrm>
          <a:prstGeom prst="rect">
            <a:avLst/>
          </a:prstGeom>
        </p:spPr>
        <p:txBody>
          <a:bodyPr/>
          <a:lstStyle>
            <a:lvl1pPr marL="0" indent="0">
              <a:buNone/>
              <a:defRPr sz="3200">
                <a:latin typeface="Amasis MT Pro Black" panose="02040A04050005020304" pitchFamily="18"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BC7E907-BE2F-46D3-A148-7C8E755888D6}"/>
              </a:ext>
            </a:extLst>
          </p:cNvPr>
          <p:cNvSpPr>
            <a:spLocks noGrp="1"/>
          </p:cNvSpPr>
          <p:nvPr>
            <p:ph type="body" sz="half" idx="2"/>
          </p:nvPr>
        </p:nvSpPr>
        <p:spPr>
          <a:xfrm>
            <a:off x="839788" y="2057400"/>
            <a:ext cx="3932237" cy="3811588"/>
          </a:xfrm>
          <a:prstGeom prst="rect">
            <a:avLst/>
          </a:prstGeom>
        </p:spPr>
        <p:txBody>
          <a:bodyPr/>
          <a:lstStyle>
            <a:lvl1pPr marL="0" indent="0">
              <a:buNone/>
              <a:defRPr sz="20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991ED09B-29F0-444D-8ABB-22EF533FAA9E}"/>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19853547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AD9F2-A64F-479B-8313-89100C0762B4}"/>
              </a:ext>
            </a:extLst>
          </p:cNvPr>
          <p:cNvSpPr>
            <a:spLocks noGrp="1"/>
          </p:cNvSpPr>
          <p:nvPr>
            <p:ph type="title"/>
          </p:nvPr>
        </p:nvSpPr>
        <p:spPr>
          <a:xfrm>
            <a:off x="838200" y="888521"/>
            <a:ext cx="10515600" cy="802167"/>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23B5BD-CFB7-495A-9D34-7899BDF9198F}"/>
              </a:ext>
            </a:extLst>
          </p:cNvPr>
          <p:cNvSpPr>
            <a:spLocks noGrp="1"/>
          </p:cNvSpPr>
          <p:nvPr>
            <p:ph type="body" orient="vert" idx="1"/>
          </p:nvPr>
        </p:nvSpPr>
        <p:spPr>
          <a:xfrm>
            <a:off x="838200" y="1825625"/>
            <a:ext cx="10515600" cy="4351338"/>
          </a:xfrm>
          <a:prstGeom prst="rect">
            <a:avLst/>
          </a:prstGeom>
        </p:spPr>
        <p:txBody>
          <a:bodyPr vert="eaVert"/>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33B8436-2945-49BC-BEF1-96E3A1984694}"/>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5296673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10AC9A-E5CF-4C3F-B231-1EFA1C91FB78}"/>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962677D-074F-43DB-838A-405FB0D64160}"/>
              </a:ext>
            </a:extLst>
          </p:cNvPr>
          <p:cNvSpPr>
            <a:spLocks noGrp="1"/>
          </p:cNvSpPr>
          <p:nvPr>
            <p:ph type="body" orient="vert" idx="1"/>
          </p:nvPr>
        </p:nvSpPr>
        <p:spPr>
          <a:xfrm>
            <a:off x="838200" y="365125"/>
            <a:ext cx="7734300" cy="5811838"/>
          </a:xfrm>
          <a:prstGeom prst="rect">
            <a:avLst/>
          </a:prstGeom>
        </p:spPr>
        <p:txBody>
          <a:bodyPr vert="eaVert"/>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09FAB10D-E073-4B12-8A55-7CC64251359E}"/>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14456009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atin typeface="Aptos Display" panose="020B00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490D974-D784-416A-ABF0-2237A8B228DB}" type="datetimeFigureOut">
              <a:rPr lang="en-US" smtClean="0"/>
              <a:t>7/24/26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C9179B-BB4F-4BA1-823E-32C345709DCA}" type="slidenum">
              <a:rPr lang="en-US" smtClean="0"/>
              <a:t>‹#›</a:t>
            </a:fld>
            <a:endParaRPr lang="en-US"/>
          </a:p>
        </p:txBody>
      </p:sp>
    </p:spTree>
    <p:extLst>
      <p:ext uri="{BB962C8B-B14F-4D97-AF65-F5344CB8AC3E}">
        <p14:creationId xmlns:p14="http://schemas.microsoft.com/office/powerpoint/2010/main" val="668932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atin typeface="Aptos Display" panose="020B00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490D974-D784-416A-ABF0-2237A8B228DB}" type="datetimeFigureOut">
              <a:rPr lang="en-US" smtClean="0"/>
              <a:t>7/24/26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C9179B-BB4F-4BA1-823E-32C345709DCA}" type="slidenum">
              <a:rPr lang="en-US" smtClean="0"/>
              <a:t>‹#›</a:t>
            </a:fld>
            <a:endParaRPr lang="en-US"/>
          </a:p>
        </p:txBody>
      </p:sp>
    </p:spTree>
    <p:extLst>
      <p:ext uri="{BB962C8B-B14F-4D97-AF65-F5344CB8AC3E}">
        <p14:creationId xmlns:p14="http://schemas.microsoft.com/office/powerpoint/2010/main" val="15236202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atin typeface="Aptos Display" panose="020B00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490D974-D784-416A-ABF0-2237A8B228DB}" type="datetimeFigureOut">
              <a:rPr lang="en-US" smtClean="0"/>
              <a:t>7/24/26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C9179B-BB4F-4BA1-823E-32C345709DCA}" type="slidenum">
              <a:rPr lang="en-US" smtClean="0"/>
              <a:t>‹#›</a:t>
            </a:fld>
            <a:endParaRPr lang="en-US"/>
          </a:p>
        </p:txBody>
      </p:sp>
    </p:spTree>
    <p:extLst>
      <p:ext uri="{BB962C8B-B14F-4D97-AF65-F5344CB8AC3E}">
        <p14:creationId xmlns:p14="http://schemas.microsoft.com/office/powerpoint/2010/main" val="19283900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atin typeface="Aptos Display" panose="020B0004020202020204" pitchFamily="34" charset="0"/>
              </a:defRPr>
            </a:lvl1pPr>
          </a:lstStyle>
          <a:p>
            <a:r>
              <a:rPr lang="en-US" dirty="0"/>
              <a:t>Click to edit Master title style</a:t>
            </a:r>
          </a:p>
        </p:txBody>
      </p:sp>
      <p:sp>
        <p:nvSpPr>
          <p:cNvPr id="3" name="Date Placeholder 2"/>
          <p:cNvSpPr>
            <a:spLocks noGrp="1"/>
          </p:cNvSpPr>
          <p:nvPr>
            <p:ph type="dt" sz="half" idx="10"/>
          </p:nvPr>
        </p:nvSpPr>
        <p:spPr/>
        <p:txBody>
          <a:bodyPr/>
          <a:lstStyle/>
          <a:p>
            <a:fld id="{9490D974-D784-416A-ABF0-2237A8B228DB}" type="datetimeFigureOut">
              <a:rPr lang="en-US" smtClean="0"/>
              <a:t>7/24/26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C9179B-BB4F-4BA1-823E-32C345709DCA}" type="slidenum">
              <a:rPr lang="en-US" smtClean="0"/>
              <a:t>‹#›</a:t>
            </a:fld>
            <a:endParaRPr lang="en-US"/>
          </a:p>
        </p:txBody>
      </p:sp>
    </p:spTree>
    <p:extLst>
      <p:ext uri="{BB962C8B-B14F-4D97-AF65-F5344CB8AC3E}">
        <p14:creationId xmlns:p14="http://schemas.microsoft.com/office/powerpoint/2010/main" val="1368905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90D974-D784-416A-ABF0-2237A8B228DB}" type="datetimeFigureOut">
              <a:rPr lang="en-US" smtClean="0"/>
              <a:t>7/24/26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C9179B-BB4F-4BA1-823E-32C345709DCA}" type="slidenum">
              <a:rPr lang="en-US" smtClean="0"/>
              <a:t>‹#›</a:t>
            </a:fld>
            <a:endParaRPr lang="en-US"/>
          </a:p>
        </p:txBody>
      </p:sp>
    </p:spTree>
    <p:extLst>
      <p:ext uri="{BB962C8B-B14F-4D97-AF65-F5344CB8AC3E}">
        <p14:creationId xmlns:p14="http://schemas.microsoft.com/office/powerpoint/2010/main" val="3650908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atin typeface="Aptos Display" panose="020B0004020202020204" pitchFamily="34" charset="0"/>
              </a:defRPr>
            </a:lvl1pPr>
          </a:lstStyle>
          <a:p>
            <a:r>
              <a:rPr lang="en-US" dirty="0"/>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490D974-D784-416A-ABF0-2237A8B228DB}" type="datetimeFigureOut">
              <a:rPr lang="en-US" smtClean="0"/>
              <a:t>7/24/26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C9179B-BB4F-4BA1-823E-32C345709DCA}" type="slidenum">
              <a:rPr lang="en-US" smtClean="0"/>
              <a:t>‹#›</a:t>
            </a:fld>
            <a:endParaRPr lang="en-US"/>
          </a:p>
        </p:txBody>
      </p:sp>
    </p:spTree>
    <p:extLst>
      <p:ext uri="{BB962C8B-B14F-4D97-AF65-F5344CB8AC3E}">
        <p14:creationId xmlns:p14="http://schemas.microsoft.com/office/powerpoint/2010/main" val="6657981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atin typeface="Aptos Display" panose="020B00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490D974-D784-416A-ABF0-2237A8B228DB}" type="datetimeFigureOut">
              <a:rPr lang="en-US" smtClean="0"/>
              <a:t>7/24/26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C9179B-BB4F-4BA1-823E-32C345709DCA}" type="slidenum">
              <a:rPr lang="en-US" smtClean="0"/>
              <a:t>‹#›</a:t>
            </a:fld>
            <a:endParaRPr lang="en-US"/>
          </a:p>
        </p:txBody>
      </p:sp>
    </p:spTree>
    <p:extLst>
      <p:ext uri="{BB962C8B-B14F-4D97-AF65-F5344CB8AC3E}">
        <p14:creationId xmlns:p14="http://schemas.microsoft.com/office/powerpoint/2010/main" val="38087679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latin typeface="Aptos Display" panose="020B0004020202020204" pitchFamily="34" charset="0"/>
              </a:defRPr>
            </a:lvl1pPr>
          </a:lstStyle>
          <a:p>
            <a:fld id="{9490D974-D784-416A-ABF0-2237A8B228DB}" type="datetimeFigureOut">
              <a:rPr lang="en-US" smtClean="0"/>
              <a:pPr/>
              <a:t>7/24/26</a:t>
            </a:fld>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latin typeface="Aptos Display" panose="020B0004020202020204" pitchFamily="34" charset="0"/>
              </a:defRPr>
            </a:lvl1pPr>
          </a:lstStyle>
          <a:p>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latin typeface="Aptos Display" panose="020B0004020202020204" pitchFamily="34" charset="0"/>
              </a:defRPr>
            </a:lvl1pPr>
          </a:lstStyle>
          <a:p>
            <a:fld id="{6DC9179B-BB4F-4BA1-823E-32C345709DCA}" type="slidenum">
              <a:rPr lang="en-US" smtClean="0"/>
              <a:pPr/>
              <a:t>‹#›</a:t>
            </a:fld>
            <a:endParaRPr lang="en-US" dirty="0"/>
          </a:p>
        </p:txBody>
      </p:sp>
      <p:sp>
        <p:nvSpPr>
          <p:cNvPr id="7" name="Rectangle 6">
            <a:extLst>
              <a:ext uri="{FF2B5EF4-FFF2-40B4-BE49-F238E27FC236}">
                <a16:creationId xmlns:a16="http://schemas.microsoft.com/office/drawing/2014/main" id="{193C8935-F833-44B9-AB40-DA7345B16D0B}"/>
              </a:ext>
              <a:ext uri="{C183D7F6-B498-43B3-948B-1728B52AA6E4}">
                <adec:decorative xmlns:adec="http://schemas.microsoft.com/office/drawing/2017/decorative" val="1"/>
              </a:ext>
            </a:extLst>
          </p:cNvPr>
          <p:cNvSpPr/>
          <p:nvPr userDrawn="1"/>
        </p:nvSpPr>
        <p:spPr>
          <a:xfrm>
            <a:off x="0" y="-1"/>
            <a:ext cx="12192000" cy="92382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pic>
        <p:nvPicPr>
          <p:cNvPr id="8" name="Picture 7">
            <a:extLst>
              <a:ext uri="{FF2B5EF4-FFF2-40B4-BE49-F238E27FC236}">
                <a16:creationId xmlns:a16="http://schemas.microsoft.com/office/drawing/2014/main" id="{B75BC40A-C456-4A40-9771-E363161C6453}"/>
              </a:ext>
              <a:ext uri="{C183D7F6-B498-43B3-948B-1728B52AA6E4}">
                <adec:decorative xmlns:adec="http://schemas.microsoft.com/office/drawing/2017/decorative" val="1"/>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44101" y="353985"/>
            <a:ext cx="4045158" cy="361969"/>
          </a:xfrm>
          <a:prstGeom prst="rect">
            <a:avLst/>
          </a:prstGeom>
        </p:spPr>
      </p:pic>
    </p:spTree>
    <p:extLst>
      <p:ext uri="{BB962C8B-B14F-4D97-AF65-F5344CB8AC3E}">
        <p14:creationId xmlns:p14="http://schemas.microsoft.com/office/powerpoint/2010/main" val="1122023181"/>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ptos Display" panose="020B0004020202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ptos Display" panose="020B00040202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ptos Display" panose="020B00040202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ptos Display" panose="020B00040202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ptos Display" panose="020B00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810F751-D832-4DCD-ACE2-3A723A9CCF87}"/>
              </a:ext>
            </a:extLst>
          </p:cNvPr>
          <p:cNvSpPr>
            <a:spLocks noGrp="1"/>
          </p:cNvSpPr>
          <p:nvPr>
            <p:ph type="sldNum" sz="quarter" idx="4"/>
          </p:nvPr>
        </p:nvSpPr>
        <p:spPr>
          <a:xfrm>
            <a:off x="9104586"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masis MT Pro Black" panose="02040A04050005020304" pitchFamily="18" charset="0"/>
              </a:defRPr>
            </a:lvl1pPr>
          </a:lstStyle>
          <a:p>
            <a:fld id="{FDED439A-D2D5-4B44-A4B3-5CB4B50C11CB}" type="slidenum">
              <a:rPr lang="en-US" smtClean="0"/>
              <a:pPr/>
              <a:t>‹#›</a:t>
            </a:fld>
            <a:endParaRPr lang="en-US"/>
          </a:p>
        </p:txBody>
      </p:sp>
      <p:pic>
        <p:nvPicPr>
          <p:cNvPr id="7" name="Picture 6">
            <a:extLst>
              <a:ext uri="{FF2B5EF4-FFF2-40B4-BE49-F238E27FC236}">
                <a16:creationId xmlns:a16="http://schemas.microsoft.com/office/drawing/2014/main" id="{626F693E-616E-E31D-F214-998AED68351D}"/>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44101" y="353986"/>
            <a:ext cx="4045158" cy="361969"/>
          </a:xfrm>
          <a:prstGeom prst="rect">
            <a:avLst/>
          </a:prstGeom>
        </p:spPr>
      </p:pic>
      <p:cxnSp>
        <p:nvCxnSpPr>
          <p:cNvPr id="8" name="Straight Connector 7">
            <a:extLst>
              <a:ext uri="{FF2B5EF4-FFF2-40B4-BE49-F238E27FC236}">
                <a16:creationId xmlns:a16="http://schemas.microsoft.com/office/drawing/2014/main" id="{FF27440F-CE7E-A820-68CD-EE45B45EB1AE}"/>
              </a:ext>
            </a:extLst>
          </p:cNvPr>
          <p:cNvCxnSpPr/>
          <p:nvPr userDrawn="1"/>
        </p:nvCxnSpPr>
        <p:spPr>
          <a:xfrm>
            <a:off x="443060" y="867266"/>
            <a:ext cx="11199043" cy="0"/>
          </a:xfrm>
          <a:prstGeom prst="line">
            <a:avLst/>
          </a:prstGeom>
          <a:ln>
            <a:solidFill>
              <a:srgbClr val="0059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6121315"/>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43.svg"/></Relationships>
</file>

<file path=ppt/slides/_rels/slide11.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43.svg"/></Relationships>
</file>

<file path=ppt/slides/_rels/slide12.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43.svg"/></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43.svg"/></Relationships>
</file>

<file path=ppt/slides/_rels/slide15.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43.svg"/></Relationships>
</file>

<file path=ppt/slides/_rels/slide16.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43.svg"/></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43.svg"/></Relationships>
</file>

<file path=ppt/slides/_rels/slide1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svg"/><Relationship Id="rId4" Type="http://schemas.openxmlformats.org/officeDocument/2006/relationships/image" Target="../media/image7.svg"/><Relationship Id="rId9" Type="http://schemas.openxmlformats.org/officeDocument/2006/relationships/image" Target="../media/image12.svg"/></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48.svg"/><Relationship Id="rId5" Type="http://schemas.openxmlformats.org/officeDocument/2006/relationships/image" Target="../media/image43.svg"/><Relationship Id="rId4" Type="http://schemas.openxmlformats.org/officeDocument/2006/relationships/image" Target="../media/image42.svg"/></Relationships>
</file>

<file path=ppt/slides/_rels/slide2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hyperlink" Target="https://www.youtube.com/watch?v=CreYxWPxbak" TargetMode="External"/><Relationship Id="rId5" Type="http://schemas.openxmlformats.org/officeDocument/2006/relationships/hyperlink" Target="https://www.eauth.usda.gov/eauth/b/usda/home" TargetMode="External"/><Relationship Id="rId4" Type="http://schemas.openxmlformats.org/officeDocument/2006/relationships/image" Target="../media/image51.svg"/></Relationships>
</file>

<file path=ppt/slides/_rels/slide23.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2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diagramQuickStyle" Target="../diagrams/quickStyle1.xml"/><Relationship Id="rId13" Type="http://schemas.openxmlformats.org/officeDocument/2006/relationships/image" Target="../media/image18.svg"/><Relationship Id="rId3" Type="http://schemas.openxmlformats.org/officeDocument/2006/relationships/image" Target="../media/image13.jpeg"/><Relationship Id="rId7" Type="http://schemas.openxmlformats.org/officeDocument/2006/relationships/diagramLayout" Target="../diagrams/layout1.xml"/><Relationship Id="rId12" Type="http://schemas.openxmlformats.org/officeDocument/2006/relationships/image" Target="../media/image17.sv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Data" Target="../diagrams/data1.xml"/><Relationship Id="rId11" Type="http://schemas.openxmlformats.org/officeDocument/2006/relationships/image" Target="../media/image16.svg"/><Relationship Id="rId5" Type="http://schemas.openxmlformats.org/officeDocument/2006/relationships/image" Target="../media/image15.jpeg"/><Relationship Id="rId10" Type="http://schemas.microsoft.com/office/2007/relationships/diagramDrawing" Target="../diagrams/drawing1.xml"/><Relationship Id="rId4" Type="http://schemas.openxmlformats.org/officeDocument/2006/relationships/image" Target="../media/image14.jpeg"/><Relationship Id="rId9" Type="http://schemas.openxmlformats.org/officeDocument/2006/relationships/diagramColors" Target="../diagrams/colors1.xml"/></Relationships>
</file>

<file path=ppt/slides/_rels/slide3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9.png"/><Relationship Id="rId7" Type="http://schemas.microsoft.com/office/2007/relationships/hdphoto" Target="../media/hdphoto2.wdp"/><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1.png"/><Relationship Id="rId5" Type="http://schemas.microsoft.com/office/2007/relationships/hdphoto" Target="../media/hdphoto1.wdp"/><Relationship Id="rId4" Type="http://schemas.openxmlformats.org/officeDocument/2006/relationships/image" Target="../media/image20.png"/></Relationships>
</file>

<file path=ppt/slides/_rels/slide40.xml.rels><?xml version="1.0" encoding="UTF-8" standalone="yes"?>
<Relationships xmlns="http://schemas.openxmlformats.org/package/2006/relationships"><Relationship Id="rId8" Type="http://schemas.openxmlformats.org/officeDocument/2006/relationships/image" Target="../media/image72.svg"/><Relationship Id="rId3" Type="http://schemas.openxmlformats.org/officeDocument/2006/relationships/image" Target="../media/image35.svg"/><Relationship Id="rId7" Type="http://schemas.openxmlformats.org/officeDocument/2006/relationships/image" Target="../media/image71.svg"/><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image" Target="../media/image70.svg"/><Relationship Id="rId5" Type="http://schemas.openxmlformats.org/officeDocument/2006/relationships/image" Target="../media/image69.svg"/><Relationship Id="rId4" Type="http://schemas.openxmlformats.org/officeDocument/2006/relationships/image" Target="../media/image68.svg"/><Relationship Id="rId9" Type="http://schemas.openxmlformats.org/officeDocument/2006/relationships/image" Target="../media/image73.svg"/></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notesSlide" Target="../notesSlides/notesSlide43.xml"/><Relationship Id="rId1" Type="http://schemas.openxmlformats.org/officeDocument/2006/relationships/slideLayout" Target="../slideLayouts/slideLayout7.xml"/><Relationship Id="rId5" Type="http://schemas.openxmlformats.org/officeDocument/2006/relationships/image" Target="../media/image85.svg"/><Relationship Id="rId4" Type="http://schemas.openxmlformats.org/officeDocument/2006/relationships/image" Target="../media/image84.svg"/></Relationships>
</file>

<file path=ppt/slides/_rels/slide4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45.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s>
</file>

<file path=ppt/slides/_rels/slide47.xml.rels><?xml version="1.0" encoding="UTF-8" standalone="yes"?>
<Relationships xmlns="http://schemas.openxmlformats.org/package/2006/relationships"><Relationship Id="rId8" Type="http://schemas.openxmlformats.org/officeDocument/2006/relationships/hyperlink" Target="https://public.govdelivery.com/accounts/USDAAPHIS/subscriber/new" TargetMode="External"/><Relationship Id="rId3" Type="http://schemas.openxmlformats.org/officeDocument/2006/relationships/image" Target="../media/image88.png"/><Relationship Id="rId7" Type="http://schemas.openxmlformats.org/officeDocument/2006/relationships/image" Target="../media/image35.svg"/><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image" Target="../media/image93.svg"/><Relationship Id="rId5" Type="http://schemas.openxmlformats.org/officeDocument/2006/relationships/image" Target="../media/image92.svg"/><Relationship Id="rId4" Type="http://schemas.openxmlformats.org/officeDocument/2006/relationships/image" Target="../media/image91.svg"/><Relationship Id="rId9" Type="http://schemas.openxmlformats.org/officeDocument/2006/relationships/image" Target="../media/image94.png"/></Relationships>
</file>

<file path=ppt/slides/_rels/slide48.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8" Type="http://schemas.openxmlformats.org/officeDocument/2006/relationships/hyperlink" Target="mailto:PPA-projects@usda.gov" TargetMode="External"/><Relationship Id="rId3" Type="http://schemas.openxmlformats.org/officeDocument/2006/relationships/image" Target="../media/image96.png"/><Relationship Id="rId7" Type="http://schemas.openxmlformats.org/officeDocument/2006/relationships/hyperlink" Target="mailto:Ppa-projects@usda.gov" TargetMode="External"/><Relationship Id="rId12" Type="http://schemas.openxmlformats.org/officeDocument/2006/relationships/image" Target="../media/image100.svg"/><Relationship Id="rId2" Type="http://schemas.openxmlformats.org/officeDocument/2006/relationships/notesSlide" Target="../notesSlides/notesSlide49.xml"/><Relationship Id="rId1" Type="http://schemas.openxmlformats.org/officeDocument/2006/relationships/slideLayout" Target="../slideLayouts/slideLayout6.xml"/><Relationship Id="rId6" Type="http://schemas.openxmlformats.org/officeDocument/2006/relationships/hyperlink" Target="https://www.aphis.usda.gov/funding/ppdmdpp" TargetMode="External"/><Relationship Id="rId11" Type="http://schemas.openxmlformats.org/officeDocument/2006/relationships/image" Target="../media/image99.svg"/><Relationship Id="rId5" Type="http://schemas.openxmlformats.org/officeDocument/2006/relationships/image" Target="../media/image73.svg"/><Relationship Id="rId10" Type="http://schemas.openxmlformats.org/officeDocument/2006/relationships/image" Target="../media/image98.svg"/><Relationship Id="rId4" Type="http://schemas.openxmlformats.org/officeDocument/2006/relationships/image" Target="../media/image35.svg"/><Relationship Id="rId9" Type="http://schemas.openxmlformats.org/officeDocument/2006/relationships/image" Target="../media/image97.svg"/></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50.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2.png"/><Relationship Id="rId7" Type="http://schemas.openxmlformats.org/officeDocument/2006/relationships/image" Target="../media/image73.sv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hyperlink" Target="mailto:thomas.mendez@bia.gov" TargetMode="External"/><Relationship Id="rId5" Type="http://schemas.openxmlformats.org/officeDocument/2006/relationships/image" Target="../media/image101.png"/><Relationship Id="rId10" Type="http://schemas.openxmlformats.org/officeDocument/2006/relationships/hyperlink" Target="mailto:david.wooten@bia.gov" TargetMode="External"/><Relationship Id="rId4" Type="http://schemas.microsoft.com/office/2007/relationships/hdphoto" Target="../media/hdphoto3.wdp"/><Relationship Id="rId9" Type="http://schemas.openxmlformats.org/officeDocument/2006/relationships/image" Target="../media/image102.png"/></Relationships>
</file>

<file path=ppt/slides/_rels/slide6.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25.svg"/><Relationship Id="rId7" Type="http://schemas.openxmlformats.org/officeDocument/2006/relationships/image" Target="../media/image29.sv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28.svg"/><Relationship Id="rId5" Type="http://schemas.openxmlformats.org/officeDocument/2006/relationships/image" Target="../media/image27.svg"/><Relationship Id="rId4" Type="http://schemas.openxmlformats.org/officeDocument/2006/relationships/image" Target="../media/image26.svg"/><Relationship Id="rId9" Type="http://schemas.openxmlformats.org/officeDocument/2006/relationships/image" Target="../media/image30.svg"/></Relationships>
</file>

<file path=ppt/slides/_rels/slide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5.jpeg"/><Relationship Id="rId5" Type="http://schemas.microsoft.com/office/2007/relationships/hdphoto" Target="../media/hdphoto3.wdp"/><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6.svg"/><Relationship Id="rId5" Type="http://schemas.openxmlformats.org/officeDocument/2006/relationships/image" Target="../media/image35.svg"/><Relationship Id="rId4" Type="http://schemas.openxmlformats.org/officeDocument/2006/relationships/image" Target="../media/image34.png"/></Relationships>
</file>

<file path=ppt/slides/_rels/slide9.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7.png"/><Relationship Id="rId7"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17.xml"/><Relationship Id="rId6" Type="http://schemas.microsoft.com/office/2007/relationships/hdphoto" Target="../media/hdphoto5.wdp"/><Relationship Id="rId11" Type="http://schemas.openxmlformats.org/officeDocument/2006/relationships/image" Target="../media/image34.png"/><Relationship Id="rId5" Type="http://schemas.openxmlformats.org/officeDocument/2006/relationships/image" Target="../media/image38.png"/><Relationship Id="rId10" Type="http://schemas.openxmlformats.org/officeDocument/2006/relationships/hyperlink" Target="https://www.whitehouse.gov/wp-content/uploads/2025/11/M-26-02-Ensuring-Government-Use-of-Secure-Unmanned-Aircraft-Systems-and-Supporting-United-States-Producers.pdf" TargetMode="External"/><Relationship Id="rId4" Type="http://schemas.microsoft.com/office/2007/relationships/hdphoto" Target="../media/hdphoto4.wdp"/><Relationship Id="rId9"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99878" y="1004231"/>
            <a:ext cx="7792118" cy="2800402"/>
          </a:xfrm>
        </p:spPr>
        <p:txBody>
          <a:bodyPr>
            <a:noAutofit/>
          </a:bodyPr>
          <a:lstStyle/>
          <a:p>
            <a:pPr lvl="0">
              <a:spcBef>
                <a:spcPct val="20000"/>
              </a:spcBef>
            </a:pPr>
            <a:r>
              <a:rPr lang="en-US" sz="3300" b="0" i="0" u="none" strike="noStrike" dirty="0">
                <a:solidFill>
                  <a:srgbClr val="000000"/>
                </a:solidFill>
                <a:effectLst/>
                <a:latin typeface="Amasis MT Pro Black" panose="02040A04050005020304" pitchFamily="18" charset="0"/>
              </a:rPr>
              <a:t>Apply for Plant Protection Act Section 7721 – Plant Pest and Disease Management and Disaster Prevention Program Funding</a:t>
            </a:r>
            <a:r>
              <a:rPr lang="en-US" sz="3300" b="0" i="0" dirty="0">
                <a:solidFill>
                  <a:srgbClr val="000000"/>
                </a:solidFill>
                <a:effectLst/>
                <a:latin typeface="Amasis MT Pro Black" panose="02040A04050005020304" pitchFamily="18" charset="0"/>
              </a:rPr>
              <a:t>​</a:t>
            </a:r>
            <a:endParaRPr lang="en-US" sz="3300" dirty="0"/>
          </a:p>
        </p:txBody>
      </p:sp>
      <p:pic>
        <p:nvPicPr>
          <p:cNvPr id="9" name="Picture 8" descr="PPDMDPP logo showing key activities such as prevention, preparedness, response, and recovery from plant pest threats and plant health emergencies.">
            <a:extLst>
              <a:ext uri="{FF2B5EF4-FFF2-40B4-BE49-F238E27FC236}">
                <a16:creationId xmlns:a16="http://schemas.microsoft.com/office/drawing/2014/main" id="{2BE95E91-2F14-48EA-8A3B-5B13D34A368E}"/>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470647" y="1272981"/>
            <a:ext cx="4169976" cy="4088212"/>
          </a:xfrm>
          <a:prstGeom prst="rect">
            <a:avLst/>
          </a:prstGeom>
        </p:spPr>
      </p:pic>
      <p:sp>
        <p:nvSpPr>
          <p:cNvPr id="4" name="TextBox 3">
            <a:extLst>
              <a:ext uri="{FF2B5EF4-FFF2-40B4-BE49-F238E27FC236}">
                <a16:creationId xmlns:a16="http://schemas.microsoft.com/office/drawing/2014/main" id="{2172BCC5-7D47-76F6-A67F-FC7F1638C913}"/>
              </a:ext>
            </a:extLst>
          </p:cNvPr>
          <p:cNvSpPr txBox="1"/>
          <p:nvPr/>
        </p:nvSpPr>
        <p:spPr>
          <a:xfrm>
            <a:off x="6279359" y="3760466"/>
            <a:ext cx="4033155" cy="1661993"/>
          </a:xfrm>
          <a:prstGeom prst="rect">
            <a:avLst/>
          </a:prstGeom>
          <a:noFill/>
        </p:spPr>
        <p:txBody>
          <a:bodyPr wrap="none" rtlCol="0">
            <a:spAutoFit/>
          </a:bodyPr>
          <a:lstStyle/>
          <a:p>
            <a:pPr algn="ctr"/>
            <a:r>
              <a:rPr lang="en-US" sz="2200" dirty="0">
                <a:latin typeface="Amasis MT Pro"/>
              </a:rPr>
              <a:t>PPA 7721 PPDMDPP Members:</a:t>
            </a:r>
          </a:p>
          <a:p>
            <a:pPr algn="ctr"/>
            <a:r>
              <a:rPr lang="en-US" sz="2000" dirty="0">
                <a:latin typeface="Amasis MT Pro"/>
              </a:rPr>
              <a:t>Kelsey Bakken-Bice</a:t>
            </a:r>
            <a:endParaRPr lang="en-US" sz="2000" dirty="0">
              <a:latin typeface="Amasis MT Pro" panose="02040504050005020304" pitchFamily="18" charset="0"/>
            </a:endParaRPr>
          </a:p>
          <a:p>
            <a:pPr algn="ctr"/>
            <a:r>
              <a:rPr lang="en-US" sz="2000">
                <a:latin typeface="Amasis MT Pro"/>
              </a:rPr>
              <a:t>Alec Ormsby </a:t>
            </a:r>
            <a:r>
              <a:rPr lang="en-US" sz="2000" dirty="0">
                <a:latin typeface="Amasis MT Pro"/>
              </a:rPr>
              <a:t>(Acting)</a:t>
            </a:r>
          </a:p>
          <a:p>
            <a:pPr algn="ctr"/>
            <a:r>
              <a:rPr lang="en-US" sz="2000" dirty="0">
                <a:latin typeface="Amasis MT Pro"/>
              </a:rPr>
              <a:t>Glorimar Marrero</a:t>
            </a:r>
          </a:p>
          <a:p>
            <a:pPr algn="ctr"/>
            <a:r>
              <a:rPr lang="en-US" sz="2000" dirty="0">
                <a:latin typeface="Amasis MT Pro"/>
              </a:rPr>
              <a:t>Julie Van Meter</a:t>
            </a:r>
            <a:endParaRPr lang="en-US" sz="2000" dirty="0">
              <a:latin typeface="Aptos Display" panose="020B0004020202020204" pitchFamily="34" charset="0"/>
            </a:endParaRPr>
          </a:p>
        </p:txBody>
      </p:sp>
      <p:grpSp>
        <p:nvGrpSpPr>
          <p:cNvPr id="3" name="Group 2" descr="Colorful banner at foot of slide with a sun rising or setting over a landscape with hills and a feather.">
            <a:extLst>
              <a:ext uri="{FF2B5EF4-FFF2-40B4-BE49-F238E27FC236}">
                <a16:creationId xmlns:a16="http://schemas.microsoft.com/office/drawing/2014/main" id="{1AA28D9E-3511-A3AC-67E1-FF208B0C7110}"/>
              </a:ext>
            </a:extLst>
          </p:cNvPr>
          <p:cNvGrpSpPr/>
          <p:nvPr/>
        </p:nvGrpSpPr>
        <p:grpSpPr>
          <a:xfrm>
            <a:off x="-1" y="5787388"/>
            <a:ext cx="12192002" cy="1070612"/>
            <a:chOff x="-1" y="5787388"/>
            <a:chExt cx="12192002" cy="1070612"/>
          </a:xfrm>
        </p:grpSpPr>
        <p:grpSp>
          <p:nvGrpSpPr>
            <p:cNvPr id="11" name="Group 10">
              <a:extLst>
                <a:ext uri="{FF2B5EF4-FFF2-40B4-BE49-F238E27FC236}">
                  <a16:creationId xmlns:a16="http://schemas.microsoft.com/office/drawing/2014/main" id="{EFD67384-7BD0-658E-29E0-777B5DDB5AB0}"/>
                </a:ext>
              </a:extLst>
            </p:cNvPr>
            <p:cNvGrpSpPr/>
            <p:nvPr/>
          </p:nvGrpSpPr>
          <p:grpSpPr>
            <a:xfrm>
              <a:off x="0" y="5791051"/>
              <a:ext cx="12192001" cy="1066949"/>
              <a:chOff x="0" y="5791051"/>
              <a:chExt cx="12192001" cy="1066949"/>
            </a:xfrm>
          </p:grpSpPr>
          <p:pic>
            <p:nvPicPr>
              <p:cNvPr id="5" name="Picture 4" descr="Shape&#10;&#10;AI-generated content may be incorrect.">
                <a:extLst>
                  <a:ext uri="{FF2B5EF4-FFF2-40B4-BE49-F238E27FC236}">
                    <a16:creationId xmlns:a16="http://schemas.microsoft.com/office/drawing/2014/main" id="{38C95C4D-544A-C05A-23F4-0541770DCF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791051"/>
                <a:ext cx="5687219" cy="1066949"/>
              </a:xfrm>
              <a:prstGeom prst="rect">
                <a:avLst/>
              </a:prstGeom>
            </p:spPr>
          </p:pic>
          <p:pic>
            <p:nvPicPr>
              <p:cNvPr id="8" name="Picture 7" descr="Shape&#10;&#10;AI-generated content may be incorrect.">
                <a:extLst>
                  <a:ext uri="{FF2B5EF4-FFF2-40B4-BE49-F238E27FC236}">
                    <a16:creationId xmlns:a16="http://schemas.microsoft.com/office/drawing/2014/main" id="{8B799288-E80F-3684-3474-F8FF6D7270E9}"/>
                  </a:ext>
                </a:extLst>
              </p:cNvPr>
              <p:cNvPicPr>
                <a:picLocks noChangeAspect="1"/>
              </p:cNvPicPr>
              <p:nvPr/>
            </p:nvPicPr>
            <p:blipFill>
              <a:blip r:embed="rId4">
                <a:extLst>
                  <a:ext uri="{28A0092B-C50C-407E-A947-70E740481C1C}">
                    <a14:useLocalDpi xmlns:a14="http://schemas.microsoft.com/office/drawing/2010/main" val="0"/>
                  </a:ext>
                </a:extLst>
              </a:blip>
              <a:srcRect r="41047"/>
              <a:stretch/>
            </p:blipFill>
            <p:spPr>
              <a:xfrm>
                <a:off x="8839201" y="5791051"/>
                <a:ext cx="3352800" cy="1066949"/>
              </a:xfrm>
              <a:prstGeom prst="rect">
                <a:avLst/>
              </a:prstGeom>
            </p:spPr>
          </p:pic>
          <p:pic>
            <p:nvPicPr>
              <p:cNvPr id="10" name="Picture 9" descr="Shape&#10;&#10;AI-generated content may be incorrect.">
                <a:extLst>
                  <a:ext uri="{FF2B5EF4-FFF2-40B4-BE49-F238E27FC236}">
                    <a16:creationId xmlns:a16="http://schemas.microsoft.com/office/drawing/2014/main" id="{ED25ADB6-06AC-982F-2B1D-CEFC6F7D1B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8599" y="5791051"/>
                <a:ext cx="5687219" cy="1066949"/>
              </a:xfrm>
              <a:prstGeom prst="rect">
                <a:avLst/>
              </a:prstGeom>
            </p:spPr>
          </p:pic>
        </p:grpSp>
        <p:pic>
          <p:nvPicPr>
            <p:cNvPr id="12" name="Picture 11">
              <a:extLst>
                <a:ext uri="{FF2B5EF4-FFF2-40B4-BE49-F238E27FC236}">
                  <a16:creationId xmlns:a16="http://schemas.microsoft.com/office/drawing/2014/main" id="{ED592AAE-516A-6DAF-0158-0EF6BE72F8FC}"/>
                </a:ext>
              </a:extLst>
            </p:cNvPr>
            <p:cNvPicPr/>
            <p:nvPr/>
          </p:nvPicPr>
          <p:blipFill>
            <a:blip r:embed="rId5">
              <a:extLst>
                <a:ext uri="{28A0092B-C50C-407E-A947-70E740481C1C}">
                  <a14:useLocalDpi xmlns:a14="http://schemas.microsoft.com/office/drawing/2010/main" val="0"/>
                </a:ext>
              </a:extLst>
            </a:blip>
            <a:stretch>
              <a:fillRect/>
            </a:stretch>
          </p:blipFill>
          <p:spPr>
            <a:xfrm>
              <a:off x="-1" y="5787388"/>
              <a:ext cx="12191997" cy="1013460"/>
            </a:xfrm>
            <a:prstGeom prst="rect">
              <a:avLst/>
            </a:prstGeom>
          </p:spPr>
        </p:pic>
      </p:grpSp>
    </p:spTree>
    <p:extLst>
      <p:ext uri="{BB962C8B-B14F-4D97-AF65-F5344CB8AC3E}">
        <p14:creationId xmlns:p14="http://schemas.microsoft.com/office/powerpoint/2010/main" val="20570210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5">
            <a:extLst>
              <a:ext uri="{FF2B5EF4-FFF2-40B4-BE49-F238E27FC236}">
                <a16:creationId xmlns:a16="http://schemas.microsoft.com/office/drawing/2014/main" id="{A8439100-4DCC-6BDC-EE3D-275E1113080D}"/>
              </a:ext>
            </a:extLst>
          </p:cNvPr>
          <p:cNvSpPr txBox="1">
            <a:spLocks noGrp="1"/>
          </p:cNvSpPr>
          <p:nvPr>
            <p:ph type="title" idx="4294967295"/>
          </p:nvPr>
        </p:nvSpPr>
        <p:spPr>
          <a:xfrm>
            <a:off x="656478" y="1343921"/>
            <a:ext cx="6947480" cy="1493125"/>
          </a:xfrm>
          <a:prstGeom prst="rect">
            <a:avLst/>
          </a:prstGeom>
          <a:solidFill>
            <a:schemeClr val="accent1">
              <a:lumMod val="75000"/>
            </a:schemeClr>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1482725" marR="0" lvl="0" indent="0" algn="l"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bg1"/>
                </a:solidFill>
                <a:effectLst/>
                <a:uLnTx/>
                <a:uFillTx/>
                <a:latin typeface="Aptos Display" panose="020B0004020202020204" pitchFamily="34" charset="0"/>
                <a:ea typeface="+mj-ea"/>
                <a:cs typeface="+mj-cs"/>
              </a:rPr>
              <a:t>Enhance Plant Pest and Disease Analysis</a:t>
            </a:r>
          </a:p>
        </p:txBody>
      </p:sp>
      <p:sp>
        <p:nvSpPr>
          <p:cNvPr id="7" name="Rectangle 6">
            <a:extLst>
              <a:ext uri="{FF2B5EF4-FFF2-40B4-BE49-F238E27FC236}">
                <a16:creationId xmlns:a16="http://schemas.microsoft.com/office/drawing/2014/main" id="{2BBF793F-4B38-A1E5-08C9-7607CDD2179C}"/>
              </a:ext>
              <a:ext uri="{C183D7F6-B498-43B3-948B-1728B52AA6E4}">
                <adec:decorative xmlns:adec="http://schemas.microsoft.com/office/drawing/2017/decorative" val="1"/>
              </a:ext>
            </a:extLst>
          </p:cNvPr>
          <p:cNvSpPr/>
          <p:nvPr/>
        </p:nvSpPr>
        <p:spPr>
          <a:xfrm>
            <a:off x="656478" y="1372396"/>
            <a:ext cx="1369286" cy="1323439"/>
          </a:xfrm>
          <a:prstGeom prst="rect">
            <a:avLst/>
          </a:prstGeom>
          <a:noFill/>
        </p:spPr>
        <p:txBody>
          <a:bodyPr wrap="none" lIns="91440" tIns="45720" rIns="91440" bIns="45720">
            <a:spAutoFit/>
          </a:bodyPr>
          <a:lstStyle/>
          <a:p>
            <a:pPr algn="ctr"/>
            <a:r>
              <a:rPr lang="en-US" sz="8000" b="1" cap="none" spc="0" dirty="0">
                <a:ln w="0"/>
                <a:solidFill>
                  <a:schemeClr val="bg1"/>
                </a:solidFill>
                <a:effectLst>
                  <a:outerShdw blurRad="63500" dist="38100" dir="2700000" algn="tl" rotWithShape="0">
                    <a:schemeClr val="dk1">
                      <a:alpha val="40000"/>
                    </a:schemeClr>
                  </a:outerShdw>
                </a:effectLst>
                <a:latin typeface="Aptos Display" panose="020B0004020202020204" pitchFamily="34" charset="0"/>
              </a:rPr>
              <a:t>1A</a:t>
            </a:r>
          </a:p>
        </p:txBody>
      </p:sp>
      <p:sp>
        <p:nvSpPr>
          <p:cNvPr id="3" name="TextBox 2">
            <a:extLst>
              <a:ext uri="{FF2B5EF4-FFF2-40B4-BE49-F238E27FC236}">
                <a16:creationId xmlns:a16="http://schemas.microsoft.com/office/drawing/2014/main" id="{0CE65FFC-4EFF-4457-B3C0-229883999131}"/>
              </a:ext>
            </a:extLst>
          </p:cNvPr>
          <p:cNvSpPr txBox="1"/>
          <p:nvPr/>
        </p:nvSpPr>
        <p:spPr>
          <a:xfrm>
            <a:off x="656478" y="3268726"/>
            <a:ext cx="6947480" cy="2708434"/>
          </a:xfrm>
          <a:prstGeom prst="rect">
            <a:avLst/>
          </a:prstGeom>
          <a:noFill/>
          <a:ln>
            <a:noFill/>
          </a:ln>
        </p:spPr>
        <p:txBody>
          <a:bodyPr wrap="square" lIns="91440" tIns="45720" rIns="91440" bIns="45720" rtlCol="0" anchor="t">
            <a:spAutoFit/>
          </a:bodyPr>
          <a:lstStyle>
            <a:defPPr>
              <a:defRPr lang="en-US"/>
            </a:defPPr>
            <a:lvl1pPr>
              <a:defRPr>
                <a:solidFill>
                  <a:schemeClr val="accent1">
                    <a:lumMod val="50000"/>
                  </a:schemeClr>
                </a:solidFill>
                <a:effectLst/>
                <a:latin typeface="Amasis MT Pro Black" panose="02040A04050005020304" pitchFamily="18" charset="0"/>
              </a:defRPr>
            </a:lvl1pPr>
          </a:lstStyle>
          <a:p>
            <a:pPr>
              <a:spcAft>
                <a:spcPts val="1800"/>
              </a:spcAft>
            </a:pPr>
            <a:r>
              <a:rPr lang="en-US" sz="2000" b="1" dirty="0">
                <a:latin typeface="Aptos Display" panose="020B0004020202020204" pitchFamily="34" charset="0"/>
              </a:rPr>
              <a:t>Objectives:</a:t>
            </a:r>
          </a:p>
          <a:p>
            <a:pPr>
              <a:spcAft>
                <a:spcPts val="1800"/>
              </a:spcAft>
            </a:pPr>
            <a:r>
              <a:rPr lang="en-US" sz="2000" dirty="0">
                <a:latin typeface="Aptos Display" panose="020B0004020202020204" pitchFamily="34" charset="0"/>
              </a:rPr>
              <a:t>Develop analytical tools or methodologies that help APHIS or state partners identify or define plant pest and pathway risks using available data.</a:t>
            </a:r>
          </a:p>
          <a:p>
            <a:r>
              <a:rPr lang="en-US" sz="2000" dirty="0">
                <a:latin typeface="Aptos Display" panose="020B0004020202020204" pitchFamily="34" charset="0"/>
              </a:rPr>
              <a:t>Develop risk-based models and decision-support algorithms, approaches, or tools to reduce the entry, establishment, and spread of invasive plant pest species.</a:t>
            </a:r>
          </a:p>
        </p:txBody>
      </p:sp>
      <p:grpSp>
        <p:nvGrpSpPr>
          <p:cNvPr id="11" name="Group 10">
            <a:extLst>
              <a:ext uri="{FF2B5EF4-FFF2-40B4-BE49-F238E27FC236}">
                <a16:creationId xmlns:a16="http://schemas.microsoft.com/office/drawing/2014/main" id="{191BA142-4589-29FF-02C0-FFAF2D996818}"/>
              </a:ext>
              <a:ext uri="{C183D7F6-B498-43B3-948B-1728B52AA6E4}">
                <adec:decorative xmlns:adec="http://schemas.microsoft.com/office/drawing/2017/decorative" val="1"/>
              </a:ext>
            </a:extLst>
          </p:cNvPr>
          <p:cNvGrpSpPr/>
          <p:nvPr/>
        </p:nvGrpSpPr>
        <p:grpSpPr>
          <a:xfrm>
            <a:off x="8103552" y="1898258"/>
            <a:ext cx="3617392" cy="4337619"/>
            <a:chOff x="8103552" y="1898258"/>
            <a:chExt cx="3617392" cy="4337619"/>
          </a:xfrm>
        </p:grpSpPr>
        <p:sp>
          <p:nvSpPr>
            <p:cNvPr id="5" name="Rectangle: Top Corners Rounded 4">
              <a:extLst>
                <a:ext uri="{FF2B5EF4-FFF2-40B4-BE49-F238E27FC236}">
                  <a16:creationId xmlns:a16="http://schemas.microsoft.com/office/drawing/2014/main" id="{2AE45DA6-BE8D-25A7-D0E6-80D85E4B7473}"/>
                </a:ext>
                <a:ext uri="{C183D7F6-B498-43B3-948B-1728B52AA6E4}">
                  <adec:decorative xmlns:adec="http://schemas.microsoft.com/office/drawing/2017/decorative" val="1"/>
                </a:ext>
              </a:extLst>
            </p:cNvPr>
            <p:cNvSpPr/>
            <p:nvPr/>
          </p:nvSpPr>
          <p:spPr>
            <a:xfrm>
              <a:off x="8103552" y="1898258"/>
              <a:ext cx="3617392" cy="2174144"/>
            </a:xfrm>
            <a:prstGeom prst="round2Same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sp>
          <p:nvSpPr>
            <p:cNvPr id="6" name="Rectangle: Top Corners Rounded 5">
              <a:extLst>
                <a:ext uri="{FF2B5EF4-FFF2-40B4-BE49-F238E27FC236}">
                  <a16:creationId xmlns:a16="http://schemas.microsoft.com/office/drawing/2014/main" id="{D04033AD-6614-5110-F052-2960120879B5}"/>
                </a:ext>
                <a:ext uri="{C183D7F6-B498-43B3-948B-1728B52AA6E4}">
                  <adec:decorative xmlns:adec="http://schemas.microsoft.com/office/drawing/2017/decorative" val="1"/>
                </a:ext>
              </a:extLst>
            </p:cNvPr>
            <p:cNvSpPr/>
            <p:nvPr/>
          </p:nvSpPr>
          <p:spPr>
            <a:xfrm flipV="1">
              <a:off x="8103552" y="4061733"/>
              <a:ext cx="3617392" cy="2174144"/>
            </a:xfrm>
            <a:prstGeom prst="round2SameRect">
              <a:avLst/>
            </a:prstGeom>
            <a:solidFill>
              <a:srgbClr val="FFC9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grpSp>
      <p:pic>
        <p:nvPicPr>
          <p:cNvPr id="9" name="Graphic 8" descr="Thumbs up sign with solid fill">
            <a:extLst>
              <a:ext uri="{FF2B5EF4-FFF2-40B4-BE49-F238E27FC236}">
                <a16:creationId xmlns:a16="http://schemas.microsoft.com/office/drawing/2014/main" id="{82A438B4-09F3-B56E-D62D-11C5FA6ED53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078322" y="1266522"/>
            <a:ext cx="914400" cy="914400"/>
          </a:xfrm>
          <a:prstGeom prst="rect">
            <a:avLst/>
          </a:prstGeom>
        </p:spPr>
      </p:pic>
      <p:sp>
        <p:nvSpPr>
          <p:cNvPr id="8" name="TextBox 7">
            <a:extLst>
              <a:ext uri="{FF2B5EF4-FFF2-40B4-BE49-F238E27FC236}">
                <a16:creationId xmlns:a16="http://schemas.microsoft.com/office/drawing/2014/main" id="{599CB93B-DE41-C83C-E048-CBA0641430CA}"/>
              </a:ext>
            </a:extLst>
          </p:cNvPr>
          <p:cNvSpPr txBox="1"/>
          <p:nvPr/>
        </p:nvSpPr>
        <p:spPr>
          <a:xfrm>
            <a:off x="8205848" y="2090483"/>
            <a:ext cx="3515096" cy="3477875"/>
          </a:xfrm>
          <a:prstGeom prst="rect">
            <a:avLst/>
          </a:prstGeom>
          <a:noFill/>
        </p:spPr>
        <p:txBody>
          <a:bodyPr wrap="square" rtlCol="0">
            <a:spAutoFit/>
          </a:bodyPr>
          <a:lstStyle/>
          <a:p>
            <a:pPr algn="ctr">
              <a:spcAft>
                <a:spcPts val="4800"/>
              </a:spcAft>
            </a:pPr>
            <a:r>
              <a:rPr lang="en-US" sz="2000" b="1" dirty="0">
                <a:latin typeface="Aptos Display" panose="020B0004020202020204" pitchFamily="34" charset="0"/>
              </a:rPr>
              <a:t>Do</a:t>
            </a:r>
            <a:r>
              <a:rPr lang="en-US" sz="2000" dirty="0">
                <a:latin typeface="Aptos Display" panose="020B0004020202020204" pitchFamily="34" charset="0"/>
              </a:rPr>
              <a:t> submit suggestions for projects that use available data to develop tools or applications that assess plant pest threats and support decision-making.</a:t>
            </a:r>
          </a:p>
          <a:p>
            <a:pPr algn="ctr"/>
            <a:r>
              <a:rPr lang="en-US" sz="2000" dirty="0">
                <a:latin typeface="Aptos Display" panose="020B0004020202020204" pitchFamily="34" charset="0"/>
              </a:rPr>
              <a:t>Do </a:t>
            </a:r>
            <a:r>
              <a:rPr lang="en-US" sz="2000" b="1" dirty="0">
                <a:latin typeface="Aptos Display" panose="020B0004020202020204" pitchFamily="34" charset="0"/>
              </a:rPr>
              <a:t>not</a:t>
            </a:r>
            <a:r>
              <a:rPr lang="en-US" sz="2000" dirty="0">
                <a:latin typeface="Aptos Display" panose="020B0004020202020204" pitchFamily="34" charset="0"/>
              </a:rPr>
              <a:t> submit suggestions for projects to conduct experiments or surveys.</a:t>
            </a:r>
          </a:p>
          <a:p>
            <a:pPr algn="ctr"/>
            <a:endParaRPr lang="en-US" sz="2000" dirty="0">
              <a:latin typeface="Aptos Display" panose="020B0004020202020204" pitchFamily="34" charset="0"/>
            </a:endParaRPr>
          </a:p>
        </p:txBody>
      </p:sp>
      <p:pic>
        <p:nvPicPr>
          <p:cNvPr id="10" name="Graphic 9" descr="Thumbs Down with solid fill">
            <a:extLst>
              <a:ext uri="{FF2B5EF4-FFF2-40B4-BE49-F238E27FC236}">
                <a16:creationId xmlns:a16="http://schemas.microsoft.com/office/drawing/2014/main" id="{8AD2A494-E6AF-5EF0-8E2B-51F4EF5A1BD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41376" y="5853112"/>
            <a:ext cx="914400" cy="914400"/>
          </a:xfrm>
          <a:prstGeom prst="rect">
            <a:avLst/>
          </a:prstGeom>
        </p:spPr>
      </p:pic>
      <p:sp>
        <p:nvSpPr>
          <p:cNvPr id="4" name="Slide Number Placeholder 3">
            <a:extLst>
              <a:ext uri="{FF2B5EF4-FFF2-40B4-BE49-F238E27FC236}">
                <a16:creationId xmlns:a16="http://schemas.microsoft.com/office/drawing/2014/main" id="{6EBDBA14-957C-CF40-2CBF-607EC2D77E42}"/>
              </a:ext>
              <a:ext uri="{C183D7F6-B498-43B3-948B-1728B52AA6E4}">
                <adec:decorative xmlns:adec="http://schemas.microsoft.com/office/drawing/2017/decorative" val="0"/>
              </a:ext>
            </a:extLst>
          </p:cNvPr>
          <p:cNvSpPr>
            <a:spLocks noGrp="1"/>
          </p:cNvSpPr>
          <p:nvPr>
            <p:ph type="sldNum" sz="quarter" idx="12"/>
          </p:nvPr>
        </p:nvSpPr>
        <p:spPr>
          <a:xfrm>
            <a:off x="9104586" y="6470650"/>
            <a:ext cx="2743200" cy="365125"/>
          </a:xfrm>
        </p:spPr>
        <p:txBody>
          <a:bodyPr/>
          <a:lstStyle/>
          <a:p>
            <a:fld id="{5267E680-71FF-44DA-8726-CE9EC60570B4}" type="slidenum">
              <a:rPr lang="en-US" smtClean="0"/>
              <a:t>10</a:t>
            </a:fld>
            <a:endParaRPr lang="en-US" dirty="0"/>
          </a:p>
        </p:txBody>
      </p:sp>
    </p:spTree>
    <p:extLst>
      <p:ext uri="{BB962C8B-B14F-4D97-AF65-F5344CB8AC3E}">
        <p14:creationId xmlns:p14="http://schemas.microsoft.com/office/powerpoint/2010/main" val="14118349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D031875A-63E7-493E-2283-8166BBE1E507}"/>
              </a:ext>
            </a:extLst>
          </p:cNvPr>
          <p:cNvSpPr txBox="1">
            <a:spLocks noGrp="1"/>
          </p:cNvSpPr>
          <p:nvPr>
            <p:ph type="title" idx="4294967295"/>
          </p:nvPr>
        </p:nvSpPr>
        <p:spPr>
          <a:xfrm>
            <a:off x="531761" y="1402259"/>
            <a:ext cx="6947480" cy="1493125"/>
          </a:xfrm>
          <a:prstGeom prst="rect">
            <a:avLst/>
          </a:prstGeom>
          <a:solidFill>
            <a:schemeClr val="accent1">
              <a:lumMod val="75000"/>
            </a:schemeClr>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482725"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bg1"/>
                </a:solidFill>
                <a:effectLst/>
                <a:uLnTx/>
                <a:uFillTx/>
                <a:latin typeface="Aptos Display" panose="020B0004020202020204" pitchFamily="34" charset="0"/>
                <a:ea typeface="+mj-ea"/>
                <a:cs typeface="+mj-cs"/>
              </a:rPr>
              <a:t>Enhance Plant Pest and Disease Survey</a:t>
            </a:r>
          </a:p>
        </p:txBody>
      </p:sp>
      <p:sp>
        <p:nvSpPr>
          <p:cNvPr id="10" name="Rectangle 9">
            <a:extLst>
              <a:ext uri="{FF2B5EF4-FFF2-40B4-BE49-F238E27FC236}">
                <a16:creationId xmlns:a16="http://schemas.microsoft.com/office/drawing/2014/main" id="{DD15466B-4B10-E985-7990-B4975CE093E6}"/>
              </a:ext>
            </a:extLst>
          </p:cNvPr>
          <p:cNvSpPr/>
          <p:nvPr/>
        </p:nvSpPr>
        <p:spPr>
          <a:xfrm>
            <a:off x="635009" y="1465975"/>
            <a:ext cx="1369286" cy="1323439"/>
          </a:xfrm>
          <a:prstGeom prst="rect">
            <a:avLst/>
          </a:prstGeom>
          <a:noFill/>
        </p:spPr>
        <p:txBody>
          <a:bodyPr wrap="none" lIns="91440" tIns="45720" rIns="91440" bIns="45720">
            <a:spAutoFit/>
          </a:bodyPr>
          <a:lstStyle/>
          <a:p>
            <a:pPr algn="ctr"/>
            <a:r>
              <a:rPr lang="en-US" sz="8000" b="1" cap="none" spc="0" dirty="0">
                <a:ln w="0"/>
                <a:solidFill>
                  <a:schemeClr val="bg1"/>
                </a:solidFill>
                <a:effectLst>
                  <a:outerShdw blurRad="63500" dist="38100" dir="2700000" algn="tl" rotWithShape="0">
                    <a:schemeClr val="dk1">
                      <a:alpha val="40000"/>
                    </a:schemeClr>
                  </a:outerShdw>
                </a:effectLst>
                <a:latin typeface="Aptos Display" panose="020B0004020202020204" pitchFamily="34" charset="0"/>
              </a:rPr>
              <a:t>1S</a:t>
            </a:r>
          </a:p>
        </p:txBody>
      </p:sp>
      <p:sp>
        <p:nvSpPr>
          <p:cNvPr id="2" name="TextBox 1">
            <a:extLst>
              <a:ext uri="{FF2B5EF4-FFF2-40B4-BE49-F238E27FC236}">
                <a16:creationId xmlns:a16="http://schemas.microsoft.com/office/drawing/2014/main" id="{1C414AB6-DF12-4A30-BC19-A9B2F4082196}"/>
              </a:ext>
            </a:extLst>
          </p:cNvPr>
          <p:cNvSpPr txBox="1"/>
          <p:nvPr/>
        </p:nvSpPr>
        <p:spPr>
          <a:xfrm>
            <a:off x="632641" y="3133354"/>
            <a:ext cx="6846600" cy="3016210"/>
          </a:xfrm>
          <a:prstGeom prst="rect">
            <a:avLst/>
          </a:prstGeom>
          <a:noFill/>
          <a:ln>
            <a:noFill/>
          </a:ln>
        </p:spPr>
        <p:txBody>
          <a:bodyPr wrap="square" lIns="91440" tIns="45720" rIns="91440" bIns="45720" rtlCol="0" anchor="t">
            <a:spAutoFit/>
          </a:bodyPr>
          <a:lstStyle/>
          <a:p>
            <a:pPr>
              <a:spcAft>
                <a:spcPts val="1800"/>
              </a:spcAft>
            </a:pPr>
            <a:r>
              <a:rPr lang="en-US" sz="2000" b="1" kern="1200" dirty="0">
                <a:solidFill>
                  <a:schemeClr val="accent1">
                    <a:lumMod val="50000"/>
                  </a:schemeClr>
                </a:solidFill>
                <a:effectLst/>
                <a:latin typeface="Aptos Display" panose="020B0004020202020204" pitchFamily="34" charset="0"/>
              </a:rPr>
              <a:t>Objectives:</a:t>
            </a:r>
          </a:p>
          <a:p>
            <a:pPr>
              <a:spcAft>
                <a:spcPts val="1800"/>
              </a:spcAft>
            </a:pPr>
            <a:r>
              <a:rPr lang="en-US" sz="2000" dirty="0">
                <a:solidFill>
                  <a:schemeClr val="accent1">
                    <a:lumMod val="50000"/>
                  </a:schemeClr>
                </a:solidFill>
                <a:latin typeface="Aptos Display" panose="020B0004020202020204" pitchFamily="34" charset="0"/>
              </a:rPr>
              <a:t>Conduct invasive plant pest surveys and provide taxonomic expertise to increase diagnostic capacity in support of agriculture crops, specialty crops, trade, and identified program surveys listed below under Survey Strategy.</a:t>
            </a:r>
          </a:p>
          <a:p>
            <a:pPr>
              <a:spcAft>
                <a:spcPts val="1800"/>
              </a:spcAft>
            </a:pPr>
            <a:r>
              <a:rPr lang="en-US" sz="2000" kern="1200" dirty="0">
                <a:solidFill>
                  <a:schemeClr val="accent1">
                    <a:lumMod val="50000"/>
                  </a:schemeClr>
                </a:solidFill>
                <a:effectLst/>
                <a:latin typeface="Aptos Display" panose="020B0004020202020204" pitchFamily="34" charset="0"/>
              </a:rPr>
              <a:t>Target multiple high-risk pathways across the United States to prevent invasive plant pest introductions and improve preparedness and response capabilities.</a:t>
            </a:r>
          </a:p>
        </p:txBody>
      </p:sp>
      <p:sp>
        <p:nvSpPr>
          <p:cNvPr id="4" name="Rectangle: Top Corners Rounded 3">
            <a:extLst>
              <a:ext uri="{FF2B5EF4-FFF2-40B4-BE49-F238E27FC236}">
                <a16:creationId xmlns:a16="http://schemas.microsoft.com/office/drawing/2014/main" id="{E1DE04F9-A67D-06A2-670B-42ABB2BD7A38}"/>
              </a:ext>
              <a:ext uri="{C183D7F6-B498-43B3-948B-1728B52AA6E4}">
                <adec:decorative xmlns:adec="http://schemas.microsoft.com/office/drawing/2017/decorative" val="1"/>
              </a:ext>
            </a:extLst>
          </p:cNvPr>
          <p:cNvSpPr/>
          <p:nvPr/>
        </p:nvSpPr>
        <p:spPr>
          <a:xfrm>
            <a:off x="7766948" y="1766057"/>
            <a:ext cx="3617392" cy="2174144"/>
          </a:xfrm>
          <a:prstGeom prst="round2Same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sp>
        <p:nvSpPr>
          <p:cNvPr id="5" name="Rectangle: Top Corners Rounded 4">
            <a:extLst>
              <a:ext uri="{FF2B5EF4-FFF2-40B4-BE49-F238E27FC236}">
                <a16:creationId xmlns:a16="http://schemas.microsoft.com/office/drawing/2014/main" id="{CFCF3708-787C-75E7-0BBD-F0D557C1F62B}"/>
              </a:ext>
              <a:ext uri="{C183D7F6-B498-43B3-948B-1728B52AA6E4}">
                <adec:decorative xmlns:adec="http://schemas.microsoft.com/office/drawing/2017/decorative" val="1"/>
              </a:ext>
            </a:extLst>
          </p:cNvPr>
          <p:cNvSpPr/>
          <p:nvPr/>
        </p:nvSpPr>
        <p:spPr>
          <a:xfrm flipV="1">
            <a:off x="7766948" y="3929532"/>
            <a:ext cx="3617392" cy="2174144"/>
          </a:xfrm>
          <a:prstGeom prst="round2SameRect">
            <a:avLst/>
          </a:prstGeom>
          <a:solidFill>
            <a:srgbClr val="FFC9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pic>
        <p:nvPicPr>
          <p:cNvPr id="7" name="Graphic 6" descr="Thumbs up sign with solid fill">
            <a:extLst>
              <a:ext uri="{FF2B5EF4-FFF2-40B4-BE49-F238E27FC236}">
                <a16:creationId xmlns:a16="http://schemas.microsoft.com/office/drawing/2014/main" id="{59E18639-949B-6496-45E1-3540A2C17F9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483444" y="1256891"/>
            <a:ext cx="914400" cy="914400"/>
          </a:xfrm>
          <a:prstGeom prst="rect">
            <a:avLst/>
          </a:prstGeom>
        </p:spPr>
      </p:pic>
      <p:sp>
        <p:nvSpPr>
          <p:cNvPr id="6" name="TextBox 5">
            <a:extLst>
              <a:ext uri="{FF2B5EF4-FFF2-40B4-BE49-F238E27FC236}">
                <a16:creationId xmlns:a16="http://schemas.microsoft.com/office/drawing/2014/main" id="{B2E57F21-13A4-E98E-95D9-C0F1E7B2BB4C}"/>
              </a:ext>
            </a:extLst>
          </p:cNvPr>
          <p:cNvSpPr txBox="1"/>
          <p:nvPr/>
        </p:nvSpPr>
        <p:spPr>
          <a:xfrm>
            <a:off x="7869244" y="1958282"/>
            <a:ext cx="3515096" cy="4016484"/>
          </a:xfrm>
          <a:prstGeom prst="rect">
            <a:avLst/>
          </a:prstGeom>
          <a:noFill/>
        </p:spPr>
        <p:txBody>
          <a:bodyPr wrap="square" rtlCol="0">
            <a:spAutoFit/>
          </a:bodyPr>
          <a:lstStyle/>
          <a:p>
            <a:pPr algn="ctr">
              <a:spcAft>
                <a:spcPts val="1800"/>
              </a:spcAft>
            </a:pPr>
            <a:r>
              <a:rPr lang="en-US" sz="2000" b="1" dirty="0">
                <a:latin typeface="Aptos Display" panose="020B0004020202020204" pitchFamily="34" charset="0"/>
              </a:rPr>
              <a:t>Do</a:t>
            </a:r>
            <a:r>
              <a:rPr lang="en-US" sz="2000" dirty="0">
                <a:latin typeface="Aptos Display" panose="020B0004020202020204" pitchFamily="34" charset="0"/>
              </a:rPr>
              <a:t> submit suggestions to conduct surveys for regulated pests that target multiple pathways, or that provide preliminary identification of samples.</a:t>
            </a:r>
          </a:p>
          <a:p>
            <a:pPr algn="ctr"/>
            <a:r>
              <a:rPr lang="en-US" sz="2000" dirty="0">
                <a:latin typeface="Aptos Display" panose="020B0004020202020204" pitchFamily="34" charset="0"/>
              </a:rPr>
              <a:t>Do </a:t>
            </a:r>
            <a:r>
              <a:rPr lang="en-US" sz="2000" b="1" dirty="0">
                <a:latin typeface="Aptos Display" panose="020B0004020202020204" pitchFamily="34" charset="0"/>
              </a:rPr>
              <a:t>not</a:t>
            </a:r>
            <a:r>
              <a:rPr lang="en-US" sz="2000" dirty="0">
                <a:latin typeface="Aptos Display" panose="020B0004020202020204" pitchFamily="34" charset="0"/>
              </a:rPr>
              <a:t> submit suggestions to produce job aids, to conduct outreach, or to conduct surveys that support research activities in G1S. </a:t>
            </a:r>
          </a:p>
          <a:p>
            <a:pPr algn="ctr"/>
            <a:endParaRPr lang="en-US" sz="2000" dirty="0">
              <a:latin typeface="Aptos Display" panose="020B0004020202020204" pitchFamily="34" charset="0"/>
            </a:endParaRPr>
          </a:p>
        </p:txBody>
      </p:sp>
      <p:pic>
        <p:nvPicPr>
          <p:cNvPr id="8" name="Graphic 7" descr="Thumbs Down with solid fill">
            <a:extLst>
              <a:ext uri="{FF2B5EF4-FFF2-40B4-BE49-F238E27FC236}">
                <a16:creationId xmlns:a16="http://schemas.microsoft.com/office/drawing/2014/main" id="{61F6CA09-6166-1EDA-2186-549622BBB42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104772" y="5720911"/>
            <a:ext cx="914400" cy="914400"/>
          </a:xfrm>
          <a:prstGeom prst="rect">
            <a:avLst/>
          </a:prstGeom>
        </p:spPr>
      </p:pic>
      <p:sp>
        <p:nvSpPr>
          <p:cNvPr id="3" name="Slide Number Placeholder 1">
            <a:extLst>
              <a:ext uri="{FF2B5EF4-FFF2-40B4-BE49-F238E27FC236}">
                <a16:creationId xmlns:a16="http://schemas.microsoft.com/office/drawing/2014/main" id="{CE16EA23-8AE8-6475-7BF4-653F342EE5F3}"/>
              </a:ext>
            </a:extLst>
          </p:cNvPr>
          <p:cNvSpPr>
            <a:spLocks noGrp="1"/>
          </p:cNvSpPr>
          <p:nvPr>
            <p:ph type="sldNum" sz="quarter" idx="12"/>
          </p:nvPr>
        </p:nvSpPr>
        <p:spPr>
          <a:xfrm>
            <a:off x="9104586" y="6356350"/>
            <a:ext cx="2743200" cy="365125"/>
          </a:xfrm>
        </p:spPr>
        <p:txBody>
          <a:bodyPr/>
          <a:lstStyle/>
          <a:p>
            <a:fld id="{5267E680-71FF-44DA-8726-CE9EC60570B4}" type="slidenum">
              <a:rPr lang="en-US" smtClean="0"/>
              <a:t>11</a:t>
            </a:fld>
            <a:endParaRPr lang="en-US"/>
          </a:p>
        </p:txBody>
      </p:sp>
    </p:spTree>
    <p:extLst>
      <p:ext uri="{BB962C8B-B14F-4D97-AF65-F5344CB8AC3E}">
        <p14:creationId xmlns:p14="http://schemas.microsoft.com/office/powerpoint/2010/main" val="21381921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FA617783-867B-31FC-5151-70A344B4BB49}"/>
              </a:ext>
            </a:extLst>
          </p:cNvPr>
          <p:cNvSpPr txBox="1">
            <a:spLocks noGrp="1"/>
          </p:cNvSpPr>
          <p:nvPr>
            <p:ph type="title" idx="4294967295"/>
          </p:nvPr>
        </p:nvSpPr>
        <p:spPr>
          <a:xfrm>
            <a:off x="531761" y="1497509"/>
            <a:ext cx="6154047" cy="1493125"/>
          </a:xfrm>
          <a:prstGeom prst="rect">
            <a:avLst/>
          </a:prstGeom>
          <a:solidFill>
            <a:schemeClr val="accent1">
              <a:lumMod val="75000"/>
            </a:schemeClr>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482725"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bg1"/>
                </a:solidFill>
                <a:effectLst/>
                <a:uLnTx/>
                <a:uFillTx/>
                <a:latin typeface="Aptos Display" panose="020B0004020202020204" pitchFamily="34" charset="0"/>
                <a:ea typeface="+mj-ea"/>
                <a:cs typeface="+mj-cs"/>
              </a:rPr>
              <a:t>Targeting Domestic Inspection</a:t>
            </a:r>
          </a:p>
        </p:txBody>
      </p:sp>
      <p:sp>
        <p:nvSpPr>
          <p:cNvPr id="5" name="Rectangle 4">
            <a:extLst>
              <a:ext uri="{FF2B5EF4-FFF2-40B4-BE49-F238E27FC236}">
                <a16:creationId xmlns:a16="http://schemas.microsoft.com/office/drawing/2014/main" id="{3AF0F063-D753-E0E8-4E9F-D8000830DE7D}"/>
              </a:ext>
            </a:extLst>
          </p:cNvPr>
          <p:cNvSpPr/>
          <p:nvPr/>
        </p:nvSpPr>
        <p:spPr>
          <a:xfrm>
            <a:off x="953205" y="1561225"/>
            <a:ext cx="732893" cy="1323439"/>
          </a:xfrm>
          <a:prstGeom prst="rect">
            <a:avLst/>
          </a:prstGeom>
          <a:noFill/>
        </p:spPr>
        <p:txBody>
          <a:bodyPr wrap="none" lIns="91440" tIns="45720" rIns="91440" bIns="45720">
            <a:spAutoFit/>
          </a:bodyPr>
          <a:lstStyle/>
          <a:p>
            <a:pPr algn="ctr"/>
            <a:r>
              <a:rPr lang="en-US" sz="8000" b="1" cap="none" spc="0">
                <a:ln w="0"/>
                <a:solidFill>
                  <a:schemeClr val="bg1"/>
                </a:solidFill>
                <a:effectLst>
                  <a:outerShdw blurRad="63500" dist="38100" dir="2700000" algn="tl" rotWithShape="0">
                    <a:schemeClr val="dk1">
                      <a:alpha val="40000"/>
                    </a:schemeClr>
                  </a:outerShdw>
                </a:effectLst>
                <a:latin typeface="Aptos Display" panose="020B0004020202020204" pitchFamily="34" charset="0"/>
              </a:rPr>
              <a:t>2</a:t>
            </a:r>
          </a:p>
        </p:txBody>
      </p:sp>
      <p:sp>
        <p:nvSpPr>
          <p:cNvPr id="2" name="TextBox 1">
            <a:extLst>
              <a:ext uri="{FF2B5EF4-FFF2-40B4-BE49-F238E27FC236}">
                <a16:creationId xmlns:a16="http://schemas.microsoft.com/office/drawing/2014/main" id="{DA3EFBBF-9C6A-372B-5692-024E7F18D07C}"/>
              </a:ext>
            </a:extLst>
          </p:cNvPr>
          <p:cNvSpPr txBox="1"/>
          <p:nvPr/>
        </p:nvSpPr>
        <p:spPr>
          <a:xfrm>
            <a:off x="531761" y="3603546"/>
            <a:ext cx="6154046" cy="2092881"/>
          </a:xfrm>
          <a:prstGeom prst="rect">
            <a:avLst/>
          </a:prstGeom>
          <a:noFill/>
        </p:spPr>
        <p:txBody>
          <a:bodyPr wrap="square" lIns="91440" tIns="45720" rIns="91440" bIns="45720" rtlCol="0" anchor="t">
            <a:spAutoFit/>
          </a:bodyPr>
          <a:lstStyle/>
          <a:p>
            <a:pPr>
              <a:spcAft>
                <a:spcPts val="1800"/>
              </a:spcAft>
            </a:pPr>
            <a:r>
              <a:rPr lang="en-US" sz="2000" b="1" kern="1200" dirty="0">
                <a:solidFill>
                  <a:schemeClr val="accent1">
                    <a:lumMod val="50000"/>
                  </a:schemeClr>
                </a:solidFill>
                <a:effectLst/>
                <a:latin typeface="Aptos Display" panose="020B0004020202020204" pitchFamily="34" charset="0"/>
              </a:rPr>
              <a:t>Objectives:</a:t>
            </a:r>
            <a:endParaRPr lang="en-US" sz="2000" b="1" dirty="0">
              <a:solidFill>
                <a:schemeClr val="accent1">
                  <a:lumMod val="50000"/>
                </a:schemeClr>
              </a:solidFill>
              <a:latin typeface="Aptos Display" panose="020B0004020202020204" pitchFamily="34" charset="0"/>
            </a:endParaRPr>
          </a:p>
          <a:p>
            <a:r>
              <a:rPr lang="en-US" sz="2000" dirty="0">
                <a:solidFill>
                  <a:schemeClr val="accent1">
                    <a:lumMod val="50000"/>
                  </a:schemeClr>
                </a:solidFill>
                <a:effectLst/>
                <a:latin typeface="Aptos Display" panose="020B0004020202020204" pitchFamily="34" charset="0"/>
                <a:ea typeface="Times New Roman"/>
              </a:rPr>
              <a:t>Promote and expand inland inspections of high-risk </a:t>
            </a:r>
            <a:endParaRPr lang="en-US" sz="2000" dirty="0">
              <a:solidFill>
                <a:schemeClr val="accent1">
                  <a:lumMod val="50000"/>
                </a:schemeClr>
              </a:solidFill>
              <a:latin typeface="Aptos Display" panose="020B0004020202020204" pitchFamily="34" charset="0"/>
              <a:ea typeface="Times New Roman"/>
            </a:endParaRPr>
          </a:p>
          <a:p>
            <a:pPr>
              <a:spcAft>
                <a:spcPts val="1800"/>
              </a:spcAft>
            </a:pPr>
            <a:r>
              <a:rPr lang="en-US" sz="2000" dirty="0">
                <a:solidFill>
                  <a:schemeClr val="accent1">
                    <a:lumMod val="50000"/>
                  </a:schemeClr>
                </a:solidFill>
                <a:effectLst/>
                <a:latin typeface="Aptos Display" panose="020B0004020202020204" pitchFamily="34" charset="0"/>
                <a:ea typeface="Times New Roman"/>
              </a:rPr>
              <a:t>pathways for regulated </a:t>
            </a:r>
            <a:r>
              <a:rPr lang="en-US" sz="2000" dirty="0">
                <a:solidFill>
                  <a:schemeClr val="accent1">
                    <a:lumMod val="50000"/>
                  </a:schemeClr>
                </a:solidFill>
                <a:latin typeface="Aptos Display" panose="020B0004020202020204" pitchFamily="34" charset="0"/>
                <a:ea typeface="Times New Roman"/>
              </a:rPr>
              <a:t>articles and</a:t>
            </a:r>
            <a:r>
              <a:rPr lang="en-US" sz="2000" dirty="0">
                <a:solidFill>
                  <a:schemeClr val="accent1">
                    <a:lumMod val="50000"/>
                  </a:schemeClr>
                </a:solidFill>
                <a:effectLst/>
                <a:latin typeface="Aptos Display" panose="020B0004020202020204" pitchFamily="34" charset="0"/>
                <a:ea typeface="Times New Roman"/>
              </a:rPr>
              <a:t> plant pest movement.</a:t>
            </a:r>
            <a:endParaRPr lang="en-US" sz="2000" kern="1200" dirty="0">
              <a:solidFill>
                <a:schemeClr val="accent1">
                  <a:lumMod val="50000"/>
                </a:schemeClr>
              </a:solidFill>
              <a:effectLst/>
              <a:latin typeface="Aptos Display" panose="020B0004020202020204" pitchFamily="34" charset="0"/>
            </a:endParaRPr>
          </a:p>
          <a:p>
            <a:r>
              <a:rPr lang="en-US" sz="2000" kern="1200" dirty="0">
                <a:solidFill>
                  <a:schemeClr val="accent1">
                    <a:lumMod val="50000"/>
                  </a:schemeClr>
                </a:solidFill>
                <a:effectLst/>
                <a:latin typeface="Aptos Display" panose="020B0004020202020204" pitchFamily="34" charset="0"/>
              </a:rPr>
              <a:t>Expand the use of canine teams for domestic inspection activities (</a:t>
            </a:r>
            <a:r>
              <a:rPr lang="en-US" sz="2000" dirty="0">
                <a:solidFill>
                  <a:schemeClr val="accent1">
                    <a:lumMod val="50000"/>
                  </a:schemeClr>
                </a:solidFill>
                <a:latin typeface="Aptos Display" panose="020B0004020202020204" pitchFamily="34" charset="0"/>
              </a:rPr>
              <a:t>excluding domestic</a:t>
            </a:r>
            <a:r>
              <a:rPr lang="en-US" sz="2000" kern="1200" dirty="0">
                <a:solidFill>
                  <a:schemeClr val="accent1">
                    <a:lumMod val="50000"/>
                  </a:schemeClr>
                </a:solidFill>
                <a:effectLst/>
                <a:latin typeface="Aptos Display" panose="020B0004020202020204" pitchFamily="34" charset="0"/>
              </a:rPr>
              <a:t> survey/detection activities).</a:t>
            </a:r>
          </a:p>
        </p:txBody>
      </p:sp>
      <p:sp>
        <p:nvSpPr>
          <p:cNvPr id="6" name="Rectangle: Top Corners Rounded 5">
            <a:extLst>
              <a:ext uri="{FF2B5EF4-FFF2-40B4-BE49-F238E27FC236}">
                <a16:creationId xmlns:a16="http://schemas.microsoft.com/office/drawing/2014/main" id="{1D564CAC-0015-847A-4DEE-0D6DC50B206B}"/>
              </a:ext>
              <a:ext uri="{C183D7F6-B498-43B3-948B-1728B52AA6E4}">
                <adec:decorative xmlns:adec="http://schemas.microsoft.com/office/drawing/2017/decorative" val="1"/>
              </a:ext>
            </a:extLst>
          </p:cNvPr>
          <p:cNvSpPr/>
          <p:nvPr/>
        </p:nvSpPr>
        <p:spPr>
          <a:xfrm>
            <a:off x="7766948" y="1887373"/>
            <a:ext cx="3617392" cy="2174144"/>
          </a:xfrm>
          <a:prstGeom prst="round2Same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sp>
        <p:nvSpPr>
          <p:cNvPr id="7" name="Rectangle: Top Corners Rounded 6">
            <a:extLst>
              <a:ext uri="{FF2B5EF4-FFF2-40B4-BE49-F238E27FC236}">
                <a16:creationId xmlns:a16="http://schemas.microsoft.com/office/drawing/2014/main" id="{96507C7C-1C94-B04D-EF09-5600850874D9}"/>
              </a:ext>
              <a:ext uri="{C183D7F6-B498-43B3-948B-1728B52AA6E4}">
                <adec:decorative xmlns:adec="http://schemas.microsoft.com/office/drawing/2017/decorative" val="1"/>
              </a:ext>
            </a:extLst>
          </p:cNvPr>
          <p:cNvSpPr/>
          <p:nvPr/>
        </p:nvSpPr>
        <p:spPr>
          <a:xfrm flipV="1">
            <a:off x="7766948" y="4050848"/>
            <a:ext cx="3617392" cy="2174144"/>
          </a:xfrm>
          <a:prstGeom prst="round2SameRect">
            <a:avLst/>
          </a:prstGeom>
          <a:solidFill>
            <a:srgbClr val="FFC9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pic>
        <p:nvPicPr>
          <p:cNvPr id="8" name="Graphic 7" descr="Thumbs up sign with solid fill">
            <a:extLst>
              <a:ext uri="{FF2B5EF4-FFF2-40B4-BE49-F238E27FC236}">
                <a16:creationId xmlns:a16="http://schemas.microsoft.com/office/drawing/2014/main" id="{E2F992AF-BD97-A470-AF00-D976A808D43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741718" y="1255637"/>
            <a:ext cx="914400" cy="914400"/>
          </a:xfrm>
          <a:prstGeom prst="rect">
            <a:avLst/>
          </a:prstGeom>
        </p:spPr>
      </p:pic>
      <p:sp>
        <p:nvSpPr>
          <p:cNvPr id="10" name="TextBox 9">
            <a:extLst>
              <a:ext uri="{FF2B5EF4-FFF2-40B4-BE49-F238E27FC236}">
                <a16:creationId xmlns:a16="http://schemas.microsoft.com/office/drawing/2014/main" id="{6CE96109-5B65-92CC-477B-267E7E00DFB7}"/>
              </a:ext>
            </a:extLst>
          </p:cNvPr>
          <p:cNvSpPr txBox="1"/>
          <p:nvPr/>
        </p:nvSpPr>
        <p:spPr>
          <a:xfrm>
            <a:off x="7933289" y="2251063"/>
            <a:ext cx="3284709" cy="1631216"/>
          </a:xfrm>
          <a:prstGeom prst="rect">
            <a:avLst/>
          </a:prstGeom>
          <a:noFill/>
        </p:spPr>
        <p:txBody>
          <a:bodyPr wrap="square" rtlCol="0">
            <a:spAutoFit/>
          </a:bodyPr>
          <a:lstStyle/>
          <a:p>
            <a:pPr algn="ctr"/>
            <a:r>
              <a:rPr lang="en-US" sz="2000" b="1" dirty="0">
                <a:latin typeface="Aptos Display" panose="020B0004020202020204" pitchFamily="34" charset="0"/>
              </a:rPr>
              <a:t>Do</a:t>
            </a:r>
            <a:r>
              <a:rPr lang="en-US" sz="2000" dirty="0">
                <a:latin typeface="Aptos Display" panose="020B0004020202020204" pitchFamily="34" charset="0"/>
              </a:rPr>
              <a:t> submit suggestions that aim to conduct inspections of moving articles or expand the use of canine inspection teams. </a:t>
            </a:r>
          </a:p>
        </p:txBody>
      </p:sp>
      <p:sp>
        <p:nvSpPr>
          <p:cNvPr id="11" name="TextBox 10">
            <a:extLst>
              <a:ext uri="{FF2B5EF4-FFF2-40B4-BE49-F238E27FC236}">
                <a16:creationId xmlns:a16="http://schemas.microsoft.com/office/drawing/2014/main" id="{B8150E4A-C00B-CCB8-6EC6-6C296AA150B4}"/>
              </a:ext>
            </a:extLst>
          </p:cNvPr>
          <p:cNvSpPr txBox="1"/>
          <p:nvPr/>
        </p:nvSpPr>
        <p:spPr>
          <a:xfrm>
            <a:off x="7933289" y="4163969"/>
            <a:ext cx="3300691" cy="1631216"/>
          </a:xfrm>
          <a:prstGeom prst="rect">
            <a:avLst/>
          </a:prstGeom>
          <a:noFill/>
        </p:spPr>
        <p:txBody>
          <a:bodyPr wrap="square" rtlCol="0">
            <a:spAutoFit/>
          </a:bodyPr>
          <a:lstStyle/>
          <a:p>
            <a:pPr algn="ctr"/>
            <a:r>
              <a:rPr lang="en-US" sz="2000" dirty="0">
                <a:latin typeface="Aptos Display" panose="020B0004020202020204" pitchFamily="34" charset="0"/>
              </a:rPr>
              <a:t>Suggestions that use canine teams for domestic surveys or to conduct mitigation activities should be submitted to G1S and G6, respectively. </a:t>
            </a:r>
          </a:p>
        </p:txBody>
      </p:sp>
      <p:pic>
        <p:nvPicPr>
          <p:cNvPr id="9" name="Graphic 8" descr="Thumbs Down with solid fill">
            <a:extLst>
              <a:ext uri="{FF2B5EF4-FFF2-40B4-BE49-F238E27FC236}">
                <a16:creationId xmlns:a16="http://schemas.microsoft.com/office/drawing/2014/main" id="{5159A260-2D6C-8CEF-DAE0-ECA829FFB81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104772" y="5842227"/>
            <a:ext cx="914400" cy="914400"/>
          </a:xfrm>
          <a:prstGeom prst="rect">
            <a:avLst/>
          </a:prstGeom>
        </p:spPr>
      </p:pic>
      <p:sp>
        <p:nvSpPr>
          <p:cNvPr id="3" name="Slide Number Placeholder 3">
            <a:extLst>
              <a:ext uri="{FF2B5EF4-FFF2-40B4-BE49-F238E27FC236}">
                <a16:creationId xmlns:a16="http://schemas.microsoft.com/office/drawing/2014/main" id="{989A7792-AE63-0899-4F4C-331F402BF633}"/>
              </a:ext>
            </a:extLst>
          </p:cNvPr>
          <p:cNvSpPr>
            <a:spLocks noGrp="1"/>
          </p:cNvSpPr>
          <p:nvPr>
            <p:ph type="sldNum" sz="quarter" idx="12"/>
          </p:nvPr>
        </p:nvSpPr>
        <p:spPr>
          <a:xfrm>
            <a:off x="9140679" y="6356350"/>
            <a:ext cx="2743200" cy="365125"/>
          </a:xfrm>
        </p:spPr>
        <p:txBody>
          <a:bodyPr/>
          <a:lstStyle/>
          <a:p>
            <a:fld id="{5267E680-71FF-44DA-8726-CE9EC60570B4}" type="slidenum">
              <a:rPr lang="en-US" smtClean="0"/>
              <a:t>12</a:t>
            </a:fld>
            <a:endParaRPr lang="en-US"/>
          </a:p>
        </p:txBody>
      </p:sp>
    </p:spTree>
    <p:extLst>
      <p:ext uri="{BB962C8B-B14F-4D97-AF65-F5344CB8AC3E}">
        <p14:creationId xmlns:p14="http://schemas.microsoft.com/office/powerpoint/2010/main" val="25126576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5">
            <a:extLst>
              <a:ext uri="{FF2B5EF4-FFF2-40B4-BE49-F238E27FC236}">
                <a16:creationId xmlns:a16="http://schemas.microsoft.com/office/drawing/2014/main" id="{E3A2AA52-2F36-D50C-654E-BD4684737BD7}"/>
              </a:ext>
            </a:extLst>
          </p:cNvPr>
          <p:cNvSpPr txBox="1">
            <a:spLocks noGrp="1"/>
          </p:cNvSpPr>
          <p:nvPr>
            <p:ph type="title" idx="4294967295"/>
          </p:nvPr>
        </p:nvSpPr>
        <p:spPr>
          <a:xfrm>
            <a:off x="531761" y="1326059"/>
            <a:ext cx="6154047" cy="1493125"/>
          </a:xfrm>
          <a:prstGeom prst="rect">
            <a:avLst/>
          </a:prstGeom>
          <a:solidFill>
            <a:schemeClr val="accent1">
              <a:lumMod val="75000"/>
            </a:schemeClr>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482725"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bg1"/>
                </a:solidFill>
                <a:effectLst/>
                <a:uLnTx/>
                <a:uFillTx/>
                <a:latin typeface="Aptos Display" panose="020B0004020202020204" pitchFamily="34" charset="0"/>
                <a:ea typeface="+mj-ea"/>
                <a:cs typeface="+mj-cs"/>
              </a:rPr>
              <a:t>Targeting Domestic Inspection (cont.)</a:t>
            </a:r>
          </a:p>
        </p:txBody>
      </p:sp>
      <p:sp>
        <p:nvSpPr>
          <p:cNvPr id="4" name="Rectangle 3">
            <a:extLst>
              <a:ext uri="{FF2B5EF4-FFF2-40B4-BE49-F238E27FC236}">
                <a16:creationId xmlns:a16="http://schemas.microsoft.com/office/drawing/2014/main" id="{5ABE4C32-5F55-A16D-68CA-437FC99BD984}"/>
              </a:ext>
            </a:extLst>
          </p:cNvPr>
          <p:cNvSpPr/>
          <p:nvPr/>
        </p:nvSpPr>
        <p:spPr>
          <a:xfrm>
            <a:off x="953205" y="1389775"/>
            <a:ext cx="732893" cy="1323439"/>
          </a:xfrm>
          <a:prstGeom prst="rect">
            <a:avLst/>
          </a:prstGeom>
          <a:noFill/>
        </p:spPr>
        <p:txBody>
          <a:bodyPr wrap="none" lIns="91440" tIns="45720" rIns="91440" bIns="45720">
            <a:spAutoFit/>
          </a:bodyPr>
          <a:lstStyle/>
          <a:p>
            <a:pPr algn="ctr"/>
            <a:r>
              <a:rPr lang="en-US" sz="8000" b="1" cap="none" spc="0">
                <a:ln w="0"/>
                <a:solidFill>
                  <a:schemeClr val="bg1"/>
                </a:solidFill>
                <a:effectLst>
                  <a:outerShdw blurRad="63500" dist="38100" dir="2700000" algn="tl" rotWithShape="0">
                    <a:schemeClr val="dk1">
                      <a:alpha val="40000"/>
                    </a:schemeClr>
                  </a:outerShdw>
                </a:effectLst>
                <a:latin typeface="Aptos Display" panose="020B0004020202020204" pitchFamily="34" charset="0"/>
              </a:rPr>
              <a:t>2</a:t>
            </a:r>
          </a:p>
        </p:txBody>
      </p:sp>
      <p:sp>
        <p:nvSpPr>
          <p:cNvPr id="8" name="TextBox 7">
            <a:extLst>
              <a:ext uri="{FF2B5EF4-FFF2-40B4-BE49-F238E27FC236}">
                <a16:creationId xmlns:a16="http://schemas.microsoft.com/office/drawing/2014/main" id="{33D86D9C-8CF9-C901-451F-0546A70F0C41}"/>
              </a:ext>
            </a:extLst>
          </p:cNvPr>
          <p:cNvSpPr txBox="1"/>
          <p:nvPr/>
        </p:nvSpPr>
        <p:spPr>
          <a:xfrm>
            <a:off x="432315" y="3434646"/>
            <a:ext cx="6253493" cy="3093154"/>
          </a:xfrm>
          <a:prstGeom prst="rect">
            <a:avLst/>
          </a:prstGeom>
          <a:noFill/>
        </p:spPr>
        <p:txBody>
          <a:bodyPr wrap="square" rtlCol="0">
            <a:spAutoFit/>
          </a:bodyPr>
          <a:lstStyle/>
          <a:p>
            <a:pPr>
              <a:spcAft>
                <a:spcPts val="1800"/>
              </a:spcAft>
            </a:pPr>
            <a:r>
              <a:rPr lang="en-US" sz="2000" b="1" dirty="0">
                <a:solidFill>
                  <a:schemeClr val="accent1">
                    <a:lumMod val="50000"/>
                  </a:schemeClr>
                </a:solidFill>
                <a:latin typeface="Aptos Display" panose="020B0004020202020204" pitchFamily="34" charset="0"/>
              </a:rPr>
              <a:t>E-commerce:</a:t>
            </a:r>
          </a:p>
          <a:p>
            <a:pPr lvl="0">
              <a:defRPr/>
            </a:pPr>
            <a:r>
              <a:rPr lang="en-US" sz="2000" dirty="0">
                <a:latin typeface="Aptos Display" panose="020B0004020202020204" pitchFamily="34" charset="0"/>
              </a:rPr>
              <a:t>E-commerce can represent a vulnerable pathway in the safeguarding continuum.</a:t>
            </a:r>
          </a:p>
          <a:p>
            <a:pPr marL="0" marR="0">
              <a:lnSpc>
                <a:spcPct val="100000"/>
              </a:lnSpc>
              <a:spcBef>
                <a:spcPts val="0"/>
              </a:spcBef>
              <a:spcAft>
                <a:spcPts val="0"/>
              </a:spcAft>
            </a:pPr>
            <a:endParaRPr lang="en-US" sz="2000" dirty="0">
              <a:solidFill>
                <a:schemeClr val="accent1">
                  <a:lumMod val="50000"/>
                </a:schemeClr>
              </a:solidFill>
              <a:effectLst/>
              <a:latin typeface="Aptos Display" panose="020B0004020202020204" pitchFamily="34" charset="0"/>
              <a:ea typeface="Times New Roman"/>
            </a:endParaRPr>
          </a:p>
          <a:p>
            <a:r>
              <a:rPr lang="en-US" sz="2000" dirty="0">
                <a:latin typeface="Aptos Display" panose="020B0004020202020204" pitchFamily="34" charset="0"/>
              </a:rPr>
              <a:t>PPA funding may assist with initial development of new e-commerce regulatory programs. </a:t>
            </a:r>
          </a:p>
          <a:p>
            <a:endParaRPr lang="en-US" sz="2000" dirty="0">
              <a:solidFill>
                <a:schemeClr val="accent1">
                  <a:lumMod val="50000"/>
                </a:schemeClr>
              </a:solidFill>
              <a:effectLst/>
              <a:latin typeface="Aptos Display" panose="020B0004020202020204" pitchFamily="34" charset="0"/>
              <a:ea typeface="Times New Roman"/>
            </a:endParaRPr>
          </a:p>
          <a:p>
            <a:r>
              <a:rPr lang="en-US" sz="2000" dirty="0">
                <a:latin typeface="Aptos Display" panose="020B0004020202020204" pitchFamily="34" charset="0"/>
              </a:rPr>
              <a:t>Include the long-term plan for continuing the program after the PPA funds end.</a:t>
            </a:r>
            <a:endParaRPr lang="en-US" sz="2000" dirty="0">
              <a:solidFill>
                <a:schemeClr val="accent1">
                  <a:lumMod val="50000"/>
                </a:schemeClr>
              </a:solidFill>
              <a:effectLst/>
              <a:latin typeface="Aptos Display" panose="020B0004020202020204" pitchFamily="34" charset="0"/>
              <a:ea typeface="Times New Roman"/>
            </a:endParaRPr>
          </a:p>
        </p:txBody>
      </p:sp>
      <p:grpSp>
        <p:nvGrpSpPr>
          <p:cNvPr id="9" name="Group 8" descr="Image of a woman looking at a screen with online sales of plants.">
            <a:extLst>
              <a:ext uri="{FF2B5EF4-FFF2-40B4-BE49-F238E27FC236}">
                <a16:creationId xmlns:a16="http://schemas.microsoft.com/office/drawing/2014/main" id="{657D3DA1-7BB2-85BE-AF1C-7F8E838FD923}"/>
              </a:ext>
            </a:extLst>
          </p:cNvPr>
          <p:cNvGrpSpPr/>
          <p:nvPr/>
        </p:nvGrpSpPr>
        <p:grpSpPr>
          <a:xfrm>
            <a:off x="7278739" y="1770380"/>
            <a:ext cx="4381500" cy="4357370"/>
            <a:chOff x="7278739" y="1770380"/>
            <a:chExt cx="4381500" cy="4357370"/>
          </a:xfrm>
        </p:grpSpPr>
        <p:sp>
          <p:nvSpPr>
            <p:cNvPr id="6" name="Rectangle 5">
              <a:extLst>
                <a:ext uri="{FF2B5EF4-FFF2-40B4-BE49-F238E27FC236}">
                  <a16:creationId xmlns:a16="http://schemas.microsoft.com/office/drawing/2014/main" id="{BA6B347C-45FE-F533-36B2-DEDBEEFC5329}"/>
                </a:ext>
              </a:extLst>
            </p:cNvPr>
            <p:cNvSpPr/>
            <p:nvPr/>
          </p:nvSpPr>
          <p:spPr>
            <a:xfrm>
              <a:off x="7278739" y="2080260"/>
              <a:ext cx="4047859" cy="4047490"/>
            </a:xfrm>
            <a:prstGeom prst="rect">
              <a:avLst/>
            </a:prstGeom>
            <a:solidFill>
              <a:schemeClr val="tx1">
                <a:lumMod val="50000"/>
                <a:lumOff val="50000"/>
              </a:schemeClr>
            </a:solidFill>
            <a:ln>
              <a:solidFill>
                <a:schemeClr val="tx1">
                  <a:lumMod val="65000"/>
                  <a:lumOff val="35000"/>
                </a:schemeClr>
              </a:solidFill>
            </a:ln>
            <a:effectLst>
              <a:glow rad="101600">
                <a:schemeClr val="bg1">
                  <a:lumMod val="65000"/>
                  <a:alpha val="6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pic>
          <p:nvPicPr>
            <p:cNvPr id="7" name="Picture 6" descr="Woman looking at a laptop computer screen containing a variety of succulent plants that are on sale. The woman has her credit card out and she seems intent on making an online purchase.">
              <a:extLst>
                <a:ext uri="{FF2B5EF4-FFF2-40B4-BE49-F238E27FC236}">
                  <a16:creationId xmlns:a16="http://schemas.microsoft.com/office/drawing/2014/main" id="{02D61D35-574D-919C-B2B4-01CE5BD07DF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88289" y="1770380"/>
              <a:ext cx="4171950" cy="4171950"/>
            </a:xfrm>
            <a:prstGeom prst="rect">
              <a:avLst/>
            </a:prstGeom>
            <a:effectLst/>
          </p:spPr>
        </p:pic>
      </p:grpSp>
      <p:sp>
        <p:nvSpPr>
          <p:cNvPr id="2" name="Slide Number Placeholder 1">
            <a:extLst>
              <a:ext uri="{FF2B5EF4-FFF2-40B4-BE49-F238E27FC236}">
                <a16:creationId xmlns:a16="http://schemas.microsoft.com/office/drawing/2014/main" id="{AADB5754-4058-B032-86A2-CA40750105B8}"/>
              </a:ext>
            </a:extLst>
          </p:cNvPr>
          <p:cNvSpPr>
            <a:spLocks noGrp="1"/>
          </p:cNvSpPr>
          <p:nvPr>
            <p:ph type="sldNum" sz="quarter" idx="12"/>
          </p:nvPr>
        </p:nvSpPr>
        <p:spPr>
          <a:xfrm>
            <a:off x="9104586" y="6356350"/>
            <a:ext cx="2743200" cy="365125"/>
          </a:xfrm>
        </p:spPr>
        <p:txBody>
          <a:bodyPr/>
          <a:lstStyle/>
          <a:p>
            <a:fld id="{5267E680-71FF-44DA-8726-CE9EC60570B4}" type="slidenum">
              <a:rPr lang="en-US" smtClean="0"/>
              <a:t>13</a:t>
            </a:fld>
            <a:endParaRPr lang="en-US"/>
          </a:p>
        </p:txBody>
      </p:sp>
    </p:spTree>
    <p:extLst>
      <p:ext uri="{BB962C8B-B14F-4D97-AF65-F5344CB8AC3E}">
        <p14:creationId xmlns:p14="http://schemas.microsoft.com/office/powerpoint/2010/main" val="3377005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559C11CC-4459-DE7D-D440-FC64F04B2017}"/>
              </a:ext>
            </a:extLst>
          </p:cNvPr>
          <p:cNvSpPr txBox="1">
            <a:spLocks noGrp="1"/>
          </p:cNvSpPr>
          <p:nvPr>
            <p:ph type="title" idx="4294967295"/>
          </p:nvPr>
        </p:nvSpPr>
        <p:spPr>
          <a:xfrm>
            <a:off x="531761" y="1287959"/>
            <a:ext cx="7804718" cy="1493125"/>
          </a:xfrm>
          <a:prstGeom prst="rect">
            <a:avLst/>
          </a:prstGeom>
          <a:solidFill>
            <a:schemeClr val="accent1">
              <a:lumMod val="75000"/>
            </a:schemeClr>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317625"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bg1"/>
                </a:solidFill>
                <a:effectLst/>
                <a:uLnTx/>
                <a:uFillTx/>
                <a:latin typeface="Aptos Display" panose="020B0004020202020204" pitchFamily="34" charset="0"/>
                <a:ea typeface="+mj-ea"/>
                <a:cs typeface="+mj-cs"/>
              </a:rPr>
              <a:t>Enhance Pest Identification and Technology</a:t>
            </a:r>
          </a:p>
        </p:txBody>
      </p:sp>
      <p:sp>
        <p:nvSpPr>
          <p:cNvPr id="5" name="Rectangle 4">
            <a:extLst>
              <a:ext uri="{FF2B5EF4-FFF2-40B4-BE49-F238E27FC236}">
                <a16:creationId xmlns:a16="http://schemas.microsoft.com/office/drawing/2014/main" id="{C465D976-5A07-F1EA-F897-C76E78F866D4}"/>
              </a:ext>
            </a:extLst>
          </p:cNvPr>
          <p:cNvSpPr/>
          <p:nvPr/>
        </p:nvSpPr>
        <p:spPr>
          <a:xfrm>
            <a:off x="953205" y="1351675"/>
            <a:ext cx="732893" cy="1323439"/>
          </a:xfrm>
          <a:prstGeom prst="rect">
            <a:avLst/>
          </a:prstGeom>
          <a:noFill/>
        </p:spPr>
        <p:txBody>
          <a:bodyPr wrap="none" lIns="91440" tIns="45720" rIns="91440" bIns="45720">
            <a:spAutoFit/>
          </a:bodyPr>
          <a:lstStyle/>
          <a:p>
            <a:pPr algn="ctr"/>
            <a:r>
              <a:rPr lang="en-US" sz="8000" b="1" cap="none" spc="0">
                <a:ln w="0"/>
                <a:solidFill>
                  <a:schemeClr val="bg1"/>
                </a:solidFill>
                <a:effectLst>
                  <a:outerShdw blurRad="63500" dist="38100" dir="2700000" algn="tl" rotWithShape="0">
                    <a:schemeClr val="dk1">
                      <a:alpha val="40000"/>
                    </a:schemeClr>
                  </a:outerShdw>
                </a:effectLst>
                <a:latin typeface="Aptos Display" panose="020B0004020202020204" pitchFamily="34" charset="0"/>
              </a:rPr>
              <a:t>3</a:t>
            </a:r>
          </a:p>
        </p:txBody>
      </p:sp>
      <p:sp>
        <p:nvSpPr>
          <p:cNvPr id="2" name="TextBox 1">
            <a:extLst>
              <a:ext uri="{FF2B5EF4-FFF2-40B4-BE49-F238E27FC236}">
                <a16:creationId xmlns:a16="http://schemas.microsoft.com/office/drawing/2014/main" id="{31F5A6AB-959E-C554-6492-C744588C8B31}"/>
              </a:ext>
            </a:extLst>
          </p:cNvPr>
          <p:cNvSpPr txBox="1"/>
          <p:nvPr/>
        </p:nvSpPr>
        <p:spPr>
          <a:xfrm>
            <a:off x="531761" y="3189863"/>
            <a:ext cx="7804718" cy="3431709"/>
          </a:xfrm>
          <a:prstGeom prst="rect">
            <a:avLst/>
          </a:prstGeom>
          <a:noFill/>
          <a:ln>
            <a:noFill/>
          </a:ln>
        </p:spPr>
        <p:txBody>
          <a:bodyPr wrap="square" rtlCol="0">
            <a:spAutoFit/>
          </a:bodyPr>
          <a:lstStyle/>
          <a:p>
            <a:pPr>
              <a:spcAft>
                <a:spcPts val="1200"/>
              </a:spcAft>
            </a:pPr>
            <a:r>
              <a:rPr lang="en-US" b="1" kern="1200" dirty="0">
                <a:solidFill>
                  <a:schemeClr val="accent1">
                    <a:lumMod val="50000"/>
                  </a:schemeClr>
                </a:solidFill>
                <a:effectLst/>
                <a:latin typeface="Aptos Display" panose="020B0004020202020204" pitchFamily="34" charset="0"/>
              </a:rPr>
              <a:t>Objectives:</a:t>
            </a:r>
          </a:p>
          <a:p>
            <a:pPr>
              <a:spcAft>
                <a:spcPts val="1800"/>
              </a:spcAft>
            </a:pPr>
            <a:r>
              <a:rPr lang="en-US" kern="1200" dirty="0">
                <a:solidFill>
                  <a:schemeClr val="accent1">
                    <a:lumMod val="50000"/>
                  </a:schemeClr>
                </a:solidFill>
                <a:effectLst/>
                <a:latin typeface="Aptos Display" panose="020B0004020202020204" pitchFamily="34" charset="0"/>
              </a:rPr>
              <a:t>Develop/improve all aspects of early detection technologies and resources.</a:t>
            </a:r>
          </a:p>
          <a:p>
            <a:pPr marL="742950" lvl="1" indent="-285750">
              <a:spcAft>
                <a:spcPts val="1800"/>
              </a:spcAft>
              <a:buFont typeface="Arial" panose="020B0604020202020204" pitchFamily="34" charset="0"/>
              <a:buChar char="•"/>
            </a:pPr>
            <a:r>
              <a:rPr lang="en-US" dirty="0">
                <a:solidFill>
                  <a:schemeClr val="accent1">
                    <a:lumMod val="50000"/>
                  </a:schemeClr>
                </a:solidFill>
                <a:latin typeface="Aptos Display" panose="020B0004020202020204" pitchFamily="34" charset="0"/>
              </a:rPr>
              <a:t>Such as developing or improving survey methods, trap technologies, and lures or attractants</a:t>
            </a:r>
            <a:endParaRPr lang="en-US" kern="1200" dirty="0">
              <a:solidFill>
                <a:schemeClr val="accent1">
                  <a:lumMod val="50000"/>
                </a:schemeClr>
              </a:solidFill>
              <a:effectLst/>
              <a:latin typeface="Aptos Display" panose="020B0004020202020204" pitchFamily="34" charset="0"/>
            </a:endParaRPr>
          </a:p>
          <a:p>
            <a:pPr>
              <a:spcAft>
                <a:spcPts val="1800"/>
              </a:spcAft>
            </a:pPr>
            <a:r>
              <a:rPr lang="en-US" kern="1200" dirty="0">
                <a:solidFill>
                  <a:schemeClr val="accent1">
                    <a:lumMod val="50000"/>
                  </a:schemeClr>
                </a:solidFill>
                <a:effectLst/>
                <a:latin typeface="Aptos Display" panose="020B0004020202020204" pitchFamily="34" charset="0"/>
              </a:rPr>
              <a:t>Develop or improve diagnostic tests, identification resources, and taxonomic expertise for high priority plant pests.</a:t>
            </a:r>
            <a:endParaRPr lang="en-US" dirty="0">
              <a:solidFill>
                <a:schemeClr val="accent1">
                  <a:lumMod val="50000"/>
                </a:schemeClr>
              </a:solidFill>
              <a:latin typeface="Aptos Display" panose="020B0004020202020204" pitchFamily="34" charset="0"/>
            </a:endParaRPr>
          </a:p>
          <a:p>
            <a:pPr marL="742950" lvl="1" indent="-285750">
              <a:buFont typeface="Arial" panose="020B0604020202020204" pitchFamily="34" charset="0"/>
              <a:buChar char="•"/>
            </a:pPr>
            <a:r>
              <a:rPr lang="en-US" dirty="0">
                <a:solidFill>
                  <a:schemeClr val="accent1">
                    <a:lumMod val="50000"/>
                  </a:schemeClr>
                </a:solidFill>
                <a:latin typeface="Aptos Display" panose="020B0004020202020204" pitchFamily="34" charset="0"/>
              </a:rPr>
              <a:t>Such as developing, validating, or improving diagnostic methods, including molecular-based assays and other technologies, to detect and/or identify plant pests</a:t>
            </a:r>
            <a:r>
              <a:rPr lang="en-US" kern="1200" dirty="0">
                <a:solidFill>
                  <a:schemeClr val="accent1">
                    <a:lumMod val="50000"/>
                  </a:schemeClr>
                </a:solidFill>
                <a:effectLst/>
                <a:latin typeface="Aptos Display" panose="020B0004020202020204" pitchFamily="34" charset="0"/>
              </a:rPr>
              <a:t>. </a:t>
            </a:r>
          </a:p>
        </p:txBody>
      </p:sp>
      <p:sp>
        <p:nvSpPr>
          <p:cNvPr id="6" name="Rectangle: Top Corners Rounded 5">
            <a:extLst>
              <a:ext uri="{FF2B5EF4-FFF2-40B4-BE49-F238E27FC236}">
                <a16:creationId xmlns:a16="http://schemas.microsoft.com/office/drawing/2014/main" id="{C38F5BB6-7F2A-73CF-34A2-174D21876CA4}"/>
              </a:ext>
              <a:ext uri="{C183D7F6-B498-43B3-948B-1728B52AA6E4}">
                <adec:decorative xmlns:adec="http://schemas.microsoft.com/office/drawing/2017/decorative" val="1"/>
              </a:ext>
            </a:extLst>
          </p:cNvPr>
          <p:cNvSpPr/>
          <p:nvPr/>
        </p:nvSpPr>
        <p:spPr>
          <a:xfrm>
            <a:off x="8757923" y="1588885"/>
            <a:ext cx="3281680" cy="2294775"/>
          </a:xfrm>
          <a:prstGeom prst="round2Same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sp>
        <p:nvSpPr>
          <p:cNvPr id="7" name="Rectangle: Top Corners Rounded 6">
            <a:extLst>
              <a:ext uri="{FF2B5EF4-FFF2-40B4-BE49-F238E27FC236}">
                <a16:creationId xmlns:a16="http://schemas.microsoft.com/office/drawing/2014/main" id="{234DE785-767A-BF8F-3856-C8A8B47FB9D2}"/>
              </a:ext>
              <a:ext uri="{C183D7F6-B498-43B3-948B-1728B52AA6E4}">
                <adec:decorative xmlns:adec="http://schemas.microsoft.com/office/drawing/2017/decorative" val="1"/>
              </a:ext>
            </a:extLst>
          </p:cNvPr>
          <p:cNvSpPr/>
          <p:nvPr/>
        </p:nvSpPr>
        <p:spPr>
          <a:xfrm flipV="1">
            <a:off x="8757923" y="3870204"/>
            <a:ext cx="3281680" cy="2294776"/>
          </a:xfrm>
          <a:prstGeom prst="round2SameRect">
            <a:avLst/>
          </a:prstGeom>
          <a:solidFill>
            <a:srgbClr val="FFC9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pic>
        <p:nvPicPr>
          <p:cNvPr id="8" name="Graphic 7" descr="Thumbs up sign with solid fill">
            <a:extLst>
              <a:ext uri="{FF2B5EF4-FFF2-40B4-BE49-F238E27FC236}">
                <a16:creationId xmlns:a16="http://schemas.microsoft.com/office/drawing/2014/main" id="{84234691-723C-855A-7CA5-DE9D24A2881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034375" y="1080568"/>
            <a:ext cx="914400" cy="914400"/>
          </a:xfrm>
          <a:prstGeom prst="rect">
            <a:avLst/>
          </a:prstGeom>
        </p:spPr>
      </p:pic>
      <p:sp>
        <p:nvSpPr>
          <p:cNvPr id="10" name="TextBox 9">
            <a:extLst>
              <a:ext uri="{FF2B5EF4-FFF2-40B4-BE49-F238E27FC236}">
                <a16:creationId xmlns:a16="http://schemas.microsoft.com/office/drawing/2014/main" id="{B4EE4642-019D-69B1-2EFE-7177DC4D7CF4}"/>
              </a:ext>
            </a:extLst>
          </p:cNvPr>
          <p:cNvSpPr txBox="1"/>
          <p:nvPr/>
        </p:nvSpPr>
        <p:spPr>
          <a:xfrm>
            <a:off x="8883412" y="1863205"/>
            <a:ext cx="2974534" cy="3785652"/>
          </a:xfrm>
          <a:prstGeom prst="rect">
            <a:avLst/>
          </a:prstGeom>
          <a:noFill/>
        </p:spPr>
        <p:txBody>
          <a:bodyPr wrap="square" rtlCol="0">
            <a:spAutoFit/>
          </a:bodyPr>
          <a:lstStyle/>
          <a:p>
            <a:pPr algn="ctr">
              <a:spcAft>
                <a:spcPts val="4800"/>
              </a:spcAft>
            </a:pPr>
            <a:r>
              <a:rPr lang="en-US" sz="2000" b="1" dirty="0">
                <a:latin typeface="Aptos Display" panose="020B0004020202020204" pitchFamily="34" charset="0"/>
              </a:rPr>
              <a:t>Do</a:t>
            </a:r>
            <a:r>
              <a:rPr lang="en-US" sz="2000" dirty="0">
                <a:latin typeface="Aptos Display" panose="020B0004020202020204" pitchFamily="34" charset="0"/>
              </a:rPr>
              <a:t> submit suggestions that aim to improve survey technologies and tools or develop diagnostic tests or identification resources.</a:t>
            </a:r>
          </a:p>
          <a:p>
            <a:pPr algn="ctr"/>
            <a:r>
              <a:rPr lang="en-US" sz="2000" dirty="0">
                <a:latin typeface="Aptos Display" panose="020B0004020202020204" pitchFamily="34" charset="0"/>
              </a:rPr>
              <a:t>Do </a:t>
            </a:r>
            <a:r>
              <a:rPr lang="en-US" sz="2000" b="1" dirty="0">
                <a:latin typeface="Aptos Display" panose="020B0004020202020204" pitchFamily="34" charset="0"/>
              </a:rPr>
              <a:t>not</a:t>
            </a:r>
            <a:r>
              <a:rPr lang="en-US" sz="2000" dirty="0">
                <a:latin typeface="Aptos Display" panose="020B0004020202020204" pitchFamily="34" charset="0"/>
              </a:rPr>
              <a:t> submit suggestions that aim to utilize canine detection teams or support nursery certification programs to G3. </a:t>
            </a:r>
          </a:p>
        </p:txBody>
      </p:sp>
      <p:pic>
        <p:nvPicPr>
          <p:cNvPr id="9" name="Graphic 8" descr="Thumbs Down with solid fill">
            <a:extLst>
              <a:ext uri="{FF2B5EF4-FFF2-40B4-BE49-F238E27FC236}">
                <a16:creationId xmlns:a16="http://schemas.microsoft.com/office/drawing/2014/main" id="{DFD60DB1-4869-7248-301D-A41403FAB37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70532" y="5739961"/>
            <a:ext cx="914400" cy="914400"/>
          </a:xfrm>
          <a:prstGeom prst="rect">
            <a:avLst/>
          </a:prstGeom>
        </p:spPr>
      </p:pic>
      <p:sp>
        <p:nvSpPr>
          <p:cNvPr id="3" name="Slide Number Placeholder 1">
            <a:extLst>
              <a:ext uri="{FF2B5EF4-FFF2-40B4-BE49-F238E27FC236}">
                <a16:creationId xmlns:a16="http://schemas.microsoft.com/office/drawing/2014/main" id="{E3466039-C6E1-D4A6-458C-F26622B993CB}"/>
              </a:ext>
            </a:extLst>
          </p:cNvPr>
          <p:cNvSpPr>
            <a:spLocks noGrp="1"/>
          </p:cNvSpPr>
          <p:nvPr>
            <p:ph type="sldNum" sz="quarter" idx="12"/>
          </p:nvPr>
        </p:nvSpPr>
        <p:spPr>
          <a:xfrm>
            <a:off x="9104586" y="6356350"/>
            <a:ext cx="2743200" cy="365125"/>
          </a:xfrm>
        </p:spPr>
        <p:txBody>
          <a:bodyPr/>
          <a:lstStyle/>
          <a:p>
            <a:fld id="{5267E680-71FF-44DA-8726-CE9EC60570B4}" type="slidenum">
              <a:rPr lang="en-US" smtClean="0"/>
              <a:t>14</a:t>
            </a:fld>
            <a:endParaRPr lang="en-US"/>
          </a:p>
        </p:txBody>
      </p:sp>
    </p:spTree>
    <p:extLst>
      <p:ext uri="{BB962C8B-B14F-4D97-AF65-F5344CB8AC3E}">
        <p14:creationId xmlns:p14="http://schemas.microsoft.com/office/powerpoint/2010/main" val="22898587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57DB264A-B1BF-692A-8842-09466F20C549}"/>
              </a:ext>
            </a:extLst>
          </p:cNvPr>
          <p:cNvSpPr txBox="1">
            <a:spLocks noGrp="1"/>
          </p:cNvSpPr>
          <p:nvPr>
            <p:ph type="title" idx="4294967295"/>
          </p:nvPr>
        </p:nvSpPr>
        <p:spPr>
          <a:xfrm>
            <a:off x="531760" y="1421309"/>
            <a:ext cx="6664687" cy="1493125"/>
          </a:xfrm>
          <a:prstGeom prst="rect">
            <a:avLst/>
          </a:prstGeom>
          <a:solidFill>
            <a:schemeClr val="accent1">
              <a:lumMod val="75000"/>
            </a:schemeClr>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317625"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bg1"/>
                </a:solidFill>
                <a:effectLst/>
                <a:uLnTx/>
                <a:uFillTx/>
                <a:latin typeface="Aptos Display" panose="020B0004020202020204" pitchFamily="34" charset="0"/>
                <a:ea typeface="+mj-ea"/>
                <a:cs typeface="+mj-cs"/>
              </a:rPr>
              <a:t>Safeguard Nursery Production</a:t>
            </a:r>
          </a:p>
        </p:txBody>
      </p:sp>
      <p:sp>
        <p:nvSpPr>
          <p:cNvPr id="5" name="Rectangle 4">
            <a:extLst>
              <a:ext uri="{FF2B5EF4-FFF2-40B4-BE49-F238E27FC236}">
                <a16:creationId xmlns:a16="http://schemas.microsoft.com/office/drawing/2014/main" id="{185AD90B-6289-27E5-B0E3-051EE2B8B327}"/>
              </a:ext>
            </a:extLst>
          </p:cNvPr>
          <p:cNvSpPr/>
          <p:nvPr/>
        </p:nvSpPr>
        <p:spPr>
          <a:xfrm>
            <a:off x="953205" y="1485025"/>
            <a:ext cx="732893" cy="1323439"/>
          </a:xfrm>
          <a:prstGeom prst="rect">
            <a:avLst/>
          </a:prstGeom>
          <a:noFill/>
        </p:spPr>
        <p:txBody>
          <a:bodyPr wrap="none" lIns="91440" tIns="45720" rIns="91440" bIns="45720">
            <a:spAutoFit/>
          </a:bodyPr>
          <a:lstStyle/>
          <a:p>
            <a:pPr algn="ctr"/>
            <a:r>
              <a:rPr lang="en-US" sz="8000" b="1" cap="none" spc="0">
                <a:ln w="0"/>
                <a:solidFill>
                  <a:schemeClr val="bg1"/>
                </a:solidFill>
                <a:effectLst>
                  <a:outerShdw blurRad="63500" dist="38100" dir="2700000" algn="tl" rotWithShape="0">
                    <a:schemeClr val="dk1">
                      <a:alpha val="40000"/>
                    </a:schemeClr>
                  </a:outerShdw>
                </a:effectLst>
                <a:latin typeface="Aptos Display" panose="020B0004020202020204" pitchFamily="34" charset="0"/>
              </a:rPr>
              <a:t>4</a:t>
            </a:r>
          </a:p>
        </p:txBody>
      </p:sp>
      <p:sp>
        <p:nvSpPr>
          <p:cNvPr id="2" name="TextBox 1">
            <a:extLst>
              <a:ext uri="{FF2B5EF4-FFF2-40B4-BE49-F238E27FC236}">
                <a16:creationId xmlns:a16="http://schemas.microsoft.com/office/drawing/2014/main" id="{266FF903-28B2-347F-3CED-1A5746FC71E5}"/>
              </a:ext>
            </a:extLst>
          </p:cNvPr>
          <p:cNvSpPr txBox="1"/>
          <p:nvPr/>
        </p:nvSpPr>
        <p:spPr>
          <a:xfrm>
            <a:off x="531760" y="3170727"/>
            <a:ext cx="6664687" cy="2785378"/>
          </a:xfrm>
          <a:prstGeom prst="rect">
            <a:avLst/>
          </a:prstGeom>
          <a:noFill/>
        </p:spPr>
        <p:txBody>
          <a:bodyPr wrap="square" rtlCol="0">
            <a:spAutoFit/>
          </a:bodyPr>
          <a:lstStyle/>
          <a:p>
            <a:pPr>
              <a:spcAft>
                <a:spcPts val="1800"/>
              </a:spcAft>
            </a:pPr>
            <a:r>
              <a:rPr lang="en-US" sz="2000" b="1" kern="1200" dirty="0">
                <a:solidFill>
                  <a:schemeClr val="accent1">
                    <a:lumMod val="50000"/>
                  </a:schemeClr>
                </a:solidFill>
                <a:effectLst/>
                <a:latin typeface="Aptos Display" panose="020B0004020202020204" pitchFamily="34" charset="0"/>
              </a:rPr>
              <a:t>Objectives:</a:t>
            </a:r>
            <a:endParaRPr lang="en-US" sz="2000" b="1" dirty="0">
              <a:solidFill>
                <a:schemeClr val="accent1">
                  <a:lumMod val="50000"/>
                </a:schemeClr>
              </a:solidFill>
              <a:latin typeface="Aptos Display" panose="020B0004020202020204" pitchFamily="34" charset="0"/>
            </a:endParaRPr>
          </a:p>
          <a:p>
            <a:pPr marL="0" marR="0">
              <a:lnSpc>
                <a:spcPct val="100000"/>
              </a:lnSpc>
              <a:spcBef>
                <a:spcPts val="0"/>
              </a:spcBef>
              <a:spcAft>
                <a:spcPts val="0"/>
              </a:spcAft>
            </a:pPr>
            <a:r>
              <a:rPr lang="en-US" sz="2000" dirty="0">
                <a:solidFill>
                  <a:schemeClr val="accent1">
                    <a:lumMod val="50000"/>
                  </a:schemeClr>
                </a:solidFill>
                <a:effectLst/>
                <a:latin typeface="Aptos Display" panose="020B0004020202020204" pitchFamily="34" charset="0"/>
                <a:ea typeface="Times New Roman"/>
              </a:rPr>
              <a:t>Develop science-based best management practices (BMPs) and risk mitigation practices to exclude, contain, and/or control regulated pests from the nursery production chain.</a:t>
            </a:r>
          </a:p>
          <a:p>
            <a:pPr marL="0" marR="0">
              <a:lnSpc>
                <a:spcPct val="100000"/>
              </a:lnSpc>
              <a:spcBef>
                <a:spcPts val="0"/>
              </a:spcBef>
              <a:spcAft>
                <a:spcPts val="0"/>
              </a:spcAft>
            </a:pPr>
            <a:endParaRPr lang="en-US" sz="2000" dirty="0">
              <a:solidFill>
                <a:schemeClr val="accent1">
                  <a:lumMod val="50000"/>
                </a:schemeClr>
              </a:solidFill>
              <a:effectLst/>
              <a:latin typeface="Aptos Display" panose="020B0004020202020204" pitchFamily="34" charset="0"/>
              <a:ea typeface="Times New Roman"/>
            </a:endParaRPr>
          </a:p>
          <a:p>
            <a:pPr marL="0" marR="0">
              <a:lnSpc>
                <a:spcPct val="100000"/>
              </a:lnSpc>
              <a:spcBef>
                <a:spcPts val="0"/>
              </a:spcBef>
              <a:spcAft>
                <a:spcPts val="0"/>
              </a:spcAft>
            </a:pPr>
            <a:r>
              <a:rPr lang="en-US" sz="2000" dirty="0">
                <a:solidFill>
                  <a:schemeClr val="accent1">
                    <a:lumMod val="50000"/>
                  </a:schemeClr>
                </a:solidFill>
                <a:effectLst/>
                <a:latin typeface="Aptos Display" panose="020B0004020202020204" pitchFamily="34" charset="0"/>
                <a:ea typeface="Times New Roman"/>
              </a:rPr>
              <a:t>Support development or improvement of nursery certification programs, including the harmonization of different certification programs (both inter- and intra-state). </a:t>
            </a:r>
          </a:p>
        </p:txBody>
      </p:sp>
      <p:sp>
        <p:nvSpPr>
          <p:cNvPr id="6" name="Rectangle: Top Corners Rounded 5">
            <a:extLst>
              <a:ext uri="{FF2B5EF4-FFF2-40B4-BE49-F238E27FC236}">
                <a16:creationId xmlns:a16="http://schemas.microsoft.com/office/drawing/2014/main" id="{3AB65B87-0006-98BB-5E12-E14B94319BBD}"/>
              </a:ext>
              <a:ext uri="{C183D7F6-B498-43B3-948B-1728B52AA6E4}">
                <adec:decorative xmlns:adec="http://schemas.microsoft.com/office/drawing/2017/decorative" val="1"/>
              </a:ext>
            </a:extLst>
          </p:cNvPr>
          <p:cNvSpPr/>
          <p:nvPr/>
        </p:nvSpPr>
        <p:spPr>
          <a:xfrm>
            <a:off x="7766948" y="1785107"/>
            <a:ext cx="3617392" cy="2174144"/>
          </a:xfrm>
          <a:prstGeom prst="round2Same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sp>
        <p:nvSpPr>
          <p:cNvPr id="7" name="Rectangle: Top Corners Rounded 6">
            <a:extLst>
              <a:ext uri="{FF2B5EF4-FFF2-40B4-BE49-F238E27FC236}">
                <a16:creationId xmlns:a16="http://schemas.microsoft.com/office/drawing/2014/main" id="{BEDA1889-22EA-1F07-1E92-3BED61B4880B}"/>
              </a:ext>
              <a:ext uri="{C183D7F6-B498-43B3-948B-1728B52AA6E4}">
                <adec:decorative xmlns:adec="http://schemas.microsoft.com/office/drawing/2017/decorative" val="1"/>
              </a:ext>
            </a:extLst>
          </p:cNvPr>
          <p:cNvSpPr/>
          <p:nvPr/>
        </p:nvSpPr>
        <p:spPr>
          <a:xfrm flipV="1">
            <a:off x="7766948" y="3948582"/>
            <a:ext cx="3617392" cy="2174144"/>
          </a:xfrm>
          <a:prstGeom prst="round2SameRect">
            <a:avLst/>
          </a:prstGeom>
          <a:solidFill>
            <a:srgbClr val="FFC9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pic>
        <p:nvPicPr>
          <p:cNvPr id="8" name="Graphic 7" descr="Thumbs up sign with solid fill">
            <a:extLst>
              <a:ext uri="{FF2B5EF4-FFF2-40B4-BE49-F238E27FC236}">
                <a16:creationId xmlns:a16="http://schemas.microsoft.com/office/drawing/2014/main" id="{31384C24-ECD7-9F8A-CFB9-F1136F87BBF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741718" y="1153371"/>
            <a:ext cx="914400" cy="914400"/>
          </a:xfrm>
          <a:prstGeom prst="rect">
            <a:avLst/>
          </a:prstGeom>
        </p:spPr>
      </p:pic>
      <p:sp>
        <p:nvSpPr>
          <p:cNvPr id="10" name="TextBox 9">
            <a:extLst>
              <a:ext uri="{FF2B5EF4-FFF2-40B4-BE49-F238E27FC236}">
                <a16:creationId xmlns:a16="http://schemas.microsoft.com/office/drawing/2014/main" id="{696124C4-B9D1-C189-1FBB-344CEA34B717}"/>
              </a:ext>
            </a:extLst>
          </p:cNvPr>
          <p:cNvSpPr txBox="1"/>
          <p:nvPr/>
        </p:nvSpPr>
        <p:spPr>
          <a:xfrm>
            <a:off x="8106612" y="2067771"/>
            <a:ext cx="2938063" cy="1631216"/>
          </a:xfrm>
          <a:prstGeom prst="rect">
            <a:avLst/>
          </a:prstGeom>
          <a:noFill/>
        </p:spPr>
        <p:txBody>
          <a:bodyPr wrap="square" rtlCol="0">
            <a:spAutoFit/>
          </a:bodyPr>
          <a:lstStyle/>
          <a:p>
            <a:pPr algn="ctr"/>
            <a:r>
              <a:rPr lang="en-US" sz="2000" b="1" dirty="0">
                <a:latin typeface="Aptos Display" panose="020B0004020202020204" pitchFamily="34" charset="0"/>
              </a:rPr>
              <a:t>Do</a:t>
            </a:r>
            <a:r>
              <a:rPr lang="en-US" sz="2000" dirty="0">
                <a:latin typeface="Aptos Display" panose="020B0004020202020204" pitchFamily="34" charset="0"/>
              </a:rPr>
              <a:t> submit suggestions that aim to develop and integrate BMPs in nurseries or improve certification programs.</a:t>
            </a:r>
          </a:p>
        </p:txBody>
      </p:sp>
      <p:sp>
        <p:nvSpPr>
          <p:cNvPr id="11" name="TextBox 10">
            <a:extLst>
              <a:ext uri="{FF2B5EF4-FFF2-40B4-BE49-F238E27FC236}">
                <a16:creationId xmlns:a16="http://schemas.microsoft.com/office/drawing/2014/main" id="{B0EEB206-8450-D916-779D-691B4AE35FEE}"/>
              </a:ext>
            </a:extLst>
          </p:cNvPr>
          <p:cNvSpPr txBox="1"/>
          <p:nvPr/>
        </p:nvSpPr>
        <p:spPr>
          <a:xfrm>
            <a:off x="7935859" y="3991260"/>
            <a:ext cx="3279568" cy="1938992"/>
          </a:xfrm>
          <a:prstGeom prst="rect">
            <a:avLst/>
          </a:prstGeom>
          <a:noFill/>
        </p:spPr>
        <p:txBody>
          <a:bodyPr wrap="square" rtlCol="0">
            <a:spAutoFit/>
          </a:bodyPr>
          <a:lstStyle/>
          <a:p>
            <a:pPr algn="ctr"/>
            <a:r>
              <a:rPr lang="en-US" sz="2000" dirty="0">
                <a:latin typeface="Aptos Display" panose="020B0004020202020204" pitchFamily="34" charset="0"/>
              </a:rPr>
              <a:t>Suggestions that focus on tools for early detection should be submitted to G3. Suggestion focused on outreach should be submitted to G5</a:t>
            </a:r>
          </a:p>
        </p:txBody>
      </p:sp>
      <p:pic>
        <p:nvPicPr>
          <p:cNvPr id="9" name="Graphic 8" descr="Thumbs Down with solid fill">
            <a:extLst>
              <a:ext uri="{FF2B5EF4-FFF2-40B4-BE49-F238E27FC236}">
                <a16:creationId xmlns:a16="http://schemas.microsoft.com/office/drawing/2014/main" id="{95C6CA6F-8B65-868F-74F3-B8E349058E9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104772" y="5739961"/>
            <a:ext cx="914400" cy="914400"/>
          </a:xfrm>
          <a:prstGeom prst="rect">
            <a:avLst/>
          </a:prstGeom>
        </p:spPr>
      </p:pic>
      <p:sp>
        <p:nvSpPr>
          <p:cNvPr id="3" name="Slide Number Placeholder 3">
            <a:extLst>
              <a:ext uri="{FF2B5EF4-FFF2-40B4-BE49-F238E27FC236}">
                <a16:creationId xmlns:a16="http://schemas.microsoft.com/office/drawing/2014/main" id="{A9FB44D8-17BF-92B0-D3FF-1DB8738B111D}"/>
              </a:ext>
            </a:extLst>
          </p:cNvPr>
          <p:cNvSpPr>
            <a:spLocks noGrp="1"/>
          </p:cNvSpPr>
          <p:nvPr>
            <p:ph type="sldNum" sz="quarter" idx="12"/>
          </p:nvPr>
        </p:nvSpPr>
        <p:spPr>
          <a:xfrm>
            <a:off x="9104586" y="6356350"/>
            <a:ext cx="2743200" cy="365125"/>
          </a:xfrm>
        </p:spPr>
        <p:txBody>
          <a:bodyPr/>
          <a:lstStyle/>
          <a:p>
            <a:fld id="{5267E680-71FF-44DA-8726-CE9EC60570B4}" type="slidenum">
              <a:rPr lang="en-US" smtClean="0"/>
              <a:t>15</a:t>
            </a:fld>
            <a:endParaRPr lang="en-US"/>
          </a:p>
        </p:txBody>
      </p:sp>
    </p:spTree>
    <p:extLst>
      <p:ext uri="{BB962C8B-B14F-4D97-AF65-F5344CB8AC3E}">
        <p14:creationId xmlns:p14="http://schemas.microsoft.com/office/powerpoint/2010/main" val="24945870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1C1DAB2B-0D7B-0889-5F8E-61F94278FE90}"/>
              </a:ext>
            </a:extLst>
          </p:cNvPr>
          <p:cNvSpPr txBox="1">
            <a:spLocks noGrp="1"/>
          </p:cNvSpPr>
          <p:nvPr>
            <p:ph type="title" idx="4294967295"/>
          </p:nvPr>
        </p:nvSpPr>
        <p:spPr>
          <a:xfrm>
            <a:off x="531760" y="1154609"/>
            <a:ext cx="6165923" cy="1493125"/>
          </a:xfrm>
          <a:prstGeom prst="rect">
            <a:avLst/>
          </a:prstGeom>
          <a:solidFill>
            <a:schemeClr val="accent1">
              <a:lumMod val="75000"/>
            </a:schemeClr>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317625"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bg1"/>
                </a:solidFill>
                <a:effectLst/>
                <a:uLnTx/>
                <a:uFillTx/>
                <a:latin typeface="Aptos Display" panose="020B0004020202020204" pitchFamily="34" charset="0"/>
                <a:ea typeface="+mj-ea"/>
                <a:cs typeface="+mj-cs"/>
              </a:rPr>
              <a:t>Conduct Outreach and Education</a:t>
            </a:r>
          </a:p>
        </p:txBody>
      </p:sp>
      <p:sp>
        <p:nvSpPr>
          <p:cNvPr id="5" name="Rectangle 4">
            <a:extLst>
              <a:ext uri="{FF2B5EF4-FFF2-40B4-BE49-F238E27FC236}">
                <a16:creationId xmlns:a16="http://schemas.microsoft.com/office/drawing/2014/main" id="{B1F7B93A-4974-1742-CBC6-A5CAA9FDBB4A}"/>
              </a:ext>
            </a:extLst>
          </p:cNvPr>
          <p:cNvSpPr/>
          <p:nvPr/>
        </p:nvSpPr>
        <p:spPr>
          <a:xfrm>
            <a:off x="953205" y="1218325"/>
            <a:ext cx="732893" cy="1323439"/>
          </a:xfrm>
          <a:prstGeom prst="rect">
            <a:avLst/>
          </a:prstGeom>
          <a:noFill/>
        </p:spPr>
        <p:txBody>
          <a:bodyPr wrap="none" lIns="91440" tIns="45720" rIns="91440" bIns="45720">
            <a:spAutoFit/>
          </a:bodyPr>
          <a:lstStyle/>
          <a:p>
            <a:pPr algn="ctr"/>
            <a:r>
              <a:rPr lang="en-US" sz="8000" b="1" cap="none" spc="0">
                <a:ln w="0"/>
                <a:solidFill>
                  <a:schemeClr val="bg1"/>
                </a:solidFill>
                <a:effectLst>
                  <a:outerShdw blurRad="63500" dist="38100" dir="2700000" algn="tl" rotWithShape="0">
                    <a:schemeClr val="dk1">
                      <a:alpha val="40000"/>
                    </a:schemeClr>
                  </a:outerShdw>
                </a:effectLst>
                <a:latin typeface="Aptos Display" panose="020B0004020202020204" pitchFamily="34" charset="0"/>
              </a:rPr>
              <a:t>5</a:t>
            </a:r>
          </a:p>
        </p:txBody>
      </p:sp>
      <p:sp>
        <p:nvSpPr>
          <p:cNvPr id="2" name="TextBox 1">
            <a:extLst>
              <a:ext uri="{FF2B5EF4-FFF2-40B4-BE49-F238E27FC236}">
                <a16:creationId xmlns:a16="http://schemas.microsoft.com/office/drawing/2014/main" id="{D73F7D27-583E-09F6-2685-5375CCA973FB}"/>
              </a:ext>
            </a:extLst>
          </p:cNvPr>
          <p:cNvSpPr txBox="1"/>
          <p:nvPr/>
        </p:nvSpPr>
        <p:spPr>
          <a:xfrm>
            <a:off x="591197" y="2928202"/>
            <a:ext cx="6106486" cy="3477875"/>
          </a:xfrm>
          <a:prstGeom prst="rect">
            <a:avLst/>
          </a:prstGeom>
          <a:noFill/>
          <a:ln>
            <a:noFill/>
          </a:ln>
        </p:spPr>
        <p:txBody>
          <a:bodyPr wrap="square" rtlCol="0">
            <a:spAutoFit/>
          </a:bodyPr>
          <a:lstStyle/>
          <a:p>
            <a:pPr>
              <a:spcAft>
                <a:spcPts val="1200"/>
              </a:spcAft>
            </a:pPr>
            <a:r>
              <a:rPr lang="en-US" sz="2000" b="1" kern="1200" dirty="0">
                <a:solidFill>
                  <a:schemeClr val="accent1">
                    <a:lumMod val="50000"/>
                  </a:schemeClr>
                </a:solidFill>
                <a:effectLst/>
                <a:latin typeface="Aptos Display" panose="020B0004020202020204" pitchFamily="34" charset="0"/>
              </a:rPr>
              <a:t>Objectives:</a:t>
            </a:r>
          </a:p>
          <a:p>
            <a:pPr>
              <a:spcAft>
                <a:spcPts val="1800"/>
              </a:spcAft>
            </a:pPr>
            <a:r>
              <a:rPr lang="en-US" sz="2000" kern="1200" dirty="0">
                <a:solidFill>
                  <a:schemeClr val="accent1">
                    <a:lumMod val="50000"/>
                  </a:schemeClr>
                </a:solidFill>
                <a:effectLst/>
                <a:latin typeface="Aptos Display" panose="020B0004020202020204" pitchFamily="34" charset="0"/>
              </a:rPr>
              <a:t>Provide education and encourage behaviors that enhance safeguarding activities. </a:t>
            </a:r>
          </a:p>
          <a:p>
            <a:pPr>
              <a:spcAft>
                <a:spcPts val="1800"/>
              </a:spcAft>
            </a:pPr>
            <a:r>
              <a:rPr lang="en-US" sz="2000" kern="1200" dirty="0">
                <a:solidFill>
                  <a:schemeClr val="accent1">
                    <a:lumMod val="50000"/>
                  </a:schemeClr>
                </a:solidFill>
                <a:effectLst/>
                <a:latin typeface="Aptos Display" panose="020B0004020202020204" pitchFamily="34" charset="0"/>
              </a:rPr>
              <a:t>Increase the number of people actively looking for and reporting high-consequence plant pests at vulnerable points along high-risk pathways.</a:t>
            </a:r>
          </a:p>
          <a:p>
            <a:r>
              <a:rPr lang="en-US" sz="2000" kern="1200" dirty="0">
                <a:solidFill>
                  <a:schemeClr val="accent1">
                    <a:lumMod val="50000"/>
                  </a:schemeClr>
                </a:solidFill>
                <a:effectLst/>
                <a:latin typeface="Aptos Display" panose="020B0004020202020204" pitchFamily="34" charset="0"/>
              </a:rPr>
              <a:t>Increase public awareness and support for high priority plant pest and disease</a:t>
            </a:r>
          </a:p>
          <a:p>
            <a:r>
              <a:rPr lang="en-US" sz="2000" kern="1200" dirty="0">
                <a:solidFill>
                  <a:schemeClr val="accent1">
                    <a:lumMod val="50000"/>
                  </a:schemeClr>
                </a:solidFill>
                <a:effectLst/>
                <a:latin typeface="Aptos Display" panose="020B0004020202020204" pitchFamily="34" charset="0"/>
              </a:rPr>
              <a:t>eradication programs and acceptance of control efforts.</a:t>
            </a:r>
          </a:p>
        </p:txBody>
      </p:sp>
      <p:sp>
        <p:nvSpPr>
          <p:cNvPr id="6" name="Rectangle: Top Corners Rounded 5">
            <a:extLst>
              <a:ext uri="{FF2B5EF4-FFF2-40B4-BE49-F238E27FC236}">
                <a16:creationId xmlns:a16="http://schemas.microsoft.com/office/drawing/2014/main" id="{09175A41-C505-2C2A-EDCD-3D52B66F19FC}"/>
              </a:ext>
              <a:ext uri="{C183D7F6-B498-43B3-948B-1728B52AA6E4}">
                <adec:decorative xmlns:adec="http://schemas.microsoft.com/office/drawing/2017/decorative" val="1"/>
              </a:ext>
            </a:extLst>
          </p:cNvPr>
          <p:cNvSpPr/>
          <p:nvPr/>
        </p:nvSpPr>
        <p:spPr>
          <a:xfrm>
            <a:off x="7766948" y="1518407"/>
            <a:ext cx="3617392" cy="2174144"/>
          </a:xfrm>
          <a:prstGeom prst="round2Same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sp>
        <p:nvSpPr>
          <p:cNvPr id="7" name="Rectangle: Top Corners Rounded 6">
            <a:extLst>
              <a:ext uri="{FF2B5EF4-FFF2-40B4-BE49-F238E27FC236}">
                <a16:creationId xmlns:a16="http://schemas.microsoft.com/office/drawing/2014/main" id="{297136AC-4A4A-053F-4EDF-48D827779377}"/>
              </a:ext>
              <a:ext uri="{C183D7F6-B498-43B3-948B-1728B52AA6E4}">
                <adec:decorative xmlns:adec="http://schemas.microsoft.com/office/drawing/2017/decorative" val="1"/>
              </a:ext>
            </a:extLst>
          </p:cNvPr>
          <p:cNvSpPr/>
          <p:nvPr/>
        </p:nvSpPr>
        <p:spPr>
          <a:xfrm flipV="1">
            <a:off x="7766948" y="3681882"/>
            <a:ext cx="3617392" cy="2174144"/>
          </a:xfrm>
          <a:prstGeom prst="round2SameRect">
            <a:avLst/>
          </a:prstGeom>
          <a:solidFill>
            <a:srgbClr val="FFC9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pic>
        <p:nvPicPr>
          <p:cNvPr id="8" name="Graphic 7" descr="Thumbs up sign with solid fill">
            <a:extLst>
              <a:ext uri="{FF2B5EF4-FFF2-40B4-BE49-F238E27FC236}">
                <a16:creationId xmlns:a16="http://schemas.microsoft.com/office/drawing/2014/main" id="{04F0FD57-7AB6-C7E2-A28E-B67A21AAF93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741718" y="886671"/>
            <a:ext cx="914400" cy="914400"/>
          </a:xfrm>
          <a:prstGeom prst="rect">
            <a:avLst/>
          </a:prstGeom>
        </p:spPr>
      </p:pic>
      <p:sp>
        <p:nvSpPr>
          <p:cNvPr id="10" name="TextBox 9">
            <a:extLst>
              <a:ext uri="{FF2B5EF4-FFF2-40B4-BE49-F238E27FC236}">
                <a16:creationId xmlns:a16="http://schemas.microsoft.com/office/drawing/2014/main" id="{6DFBFD4F-934C-C08C-D225-771765C9C339}"/>
              </a:ext>
            </a:extLst>
          </p:cNvPr>
          <p:cNvSpPr txBox="1"/>
          <p:nvPr/>
        </p:nvSpPr>
        <p:spPr>
          <a:xfrm>
            <a:off x="8204044" y="1877901"/>
            <a:ext cx="2743200" cy="3785652"/>
          </a:xfrm>
          <a:prstGeom prst="rect">
            <a:avLst/>
          </a:prstGeom>
          <a:noFill/>
        </p:spPr>
        <p:txBody>
          <a:bodyPr wrap="square" rtlCol="0">
            <a:spAutoFit/>
          </a:bodyPr>
          <a:lstStyle/>
          <a:p>
            <a:pPr algn="ctr">
              <a:spcAft>
                <a:spcPts val="4800"/>
              </a:spcAft>
            </a:pPr>
            <a:r>
              <a:rPr lang="en-US" sz="2000" b="1" dirty="0">
                <a:latin typeface="Aptos Display" panose="020B0004020202020204" pitchFamily="34" charset="0"/>
              </a:rPr>
              <a:t>Do</a:t>
            </a:r>
            <a:r>
              <a:rPr lang="en-US" sz="2000" dirty="0">
                <a:latin typeface="Aptos Display" panose="020B0004020202020204" pitchFamily="34" charset="0"/>
              </a:rPr>
              <a:t> submit suggestions that aim to increase awareness of plant pest issues in target groups.</a:t>
            </a:r>
          </a:p>
          <a:p>
            <a:pPr algn="ctr"/>
            <a:r>
              <a:rPr lang="en-US" sz="2000" dirty="0">
                <a:latin typeface="Aptos Display" panose="020B0004020202020204" pitchFamily="34" charset="0"/>
              </a:rPr>
              <a:t>Do </a:t>
            </a:r>
            <a:r>
              <a:rPr lang="en-US" sz="2000" b="1" dirty="0">
                <a:latin typeface="Aptos Display" panose="020B0004020202020204" pitchFamily="34" charset="0"/>
              </a:rPr>
              <a:t>not</a:t>
            </a:r>
            <a:r>
              <a:rPr lang="en-US" sz="2000" dirty="0">
                <a:latin typeface="Aptos Display" panose="020B0004020202020204" pitchFamily="34" charset="0"/>
              </a:rPr>
              <a:t> submit suggestions that aim to collect, track, or report invasive species, fund career development, or conduct surveys to G5. </a:t>
            </a:r>
          </a:p>
        </p:txBody>
      </p:sp>
      <p:pic>
        <p:nvPicPr>
          <p:cNvPr id="9" name="Graphic 8" descr="Thumbs Down with solid fill">
            <a:extLst>
              <a:ext uri="{FF2B5EF4-FFF2-40B4-BE49-F238E27FC236}">
                <a16:creationId xmlns:a16="http://schemas.microsoft.com/office/drawing/2014/main" id="{C1504067-74DA-3ED9-7124-0B55739FBEB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71638" y="5590959"/>
            <a:ext cx="914400" cy="914400"/>
          </a:xfrm>
          <a:prstGeom prst="rect">
            <a:avLst/>
          </a:prstGeom>
        </p:spPr>
      </p:pic>
      <p:sp>
        <p:nvSpPr>
          <p:cNvPr id="3" name="Slide Number Placeholder 1">
            <a:extLst>
              <a:ext uri="{FF2B5EF4-FFF2-40B4-BE49-F238E27FC236}">
                <a16:creationId xmlns:a16="http://schemas.microsoft.com/office/drawing/2014/main" id="{CD78F863-7642-E887-D582-A2A71D7A084A}"/>
              </a:ext>
            </a:extLst>
          </p:cNvPr>
          <p:cNvSpPr>
            <a:spLocks noGrp="1"/>
          </p:cNvSpPr>
          <p:nvPr>
            <p:ph type="sldNum" sz="quarter" idx="12"/>
          </p:nvPr>
        </p:nvSpPr>
        <p:spPr>
          <a:xfrm>
            <a:off x="9104586" y="6356350"/>
            <a:ext cx="2743200" cy="365125"/>
          </a:xfrm>
        </p:spPr>
        <p:txBody>
          <a:bodyPr/>
          <a:lstStyle/>
          <a:p>
            <a:fld id="{5267E680-71FF-44DA-8726-CE9EC60570B4}" type="slidenum">
              <a:rPr lang="en-US" smtClean="0"/>
              <a:t>16</a:t>
            </a:fld>
            <a:endParaRPr lang="en-US"/>
          </a:p>
        </p:txBody>
      </p:sp>
    </p:spTree>
    <p:extLst>
      <p:ext uri="{BB962C8B-B14F-4D97-AF65-F5344CB8AC3E}">
        <p14:creationId xmlns:p14="http://schemas.microsoft.com/office/powerpoint/2010/main" val="1938184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5">
            <a:extLst>
              <a:ext uri="{FF2B5EF4-FFF2-40B4-BE49-F238E27FC236}">
                <a16:creationId xmlns:a16="http://schemas.microsoft.com/office/drawing/2014/main" id="{68398144-A80D-B7D7-14D0-505FEFF3469B}"/>
              </a:ext>
            </a:extLst>
          </p:cNvPr>
          <p:cNvSpPr txBox="1">
            <a:spLocks noGrp="1"/>
          </p:cNvSpPr>
          <p:nvPr>
            <p:ph type="title" idx="4294967295"/>
          </p:nvPr>
        </p:nvSpPr>
        <p:spPr>
          <a:xfrm>
            <a:off x="531760" y="1249859"/>
            <a:ext cx="6369372" cy="1493125"/>
          </a:xfrm>
          <a:prstGeom prst="rect">
            <a:avLst/>
          </a:prstGeom>
          <a:solidFill>
            <a:schemeClr val="accent1">
              <a:lumMod val="75000"/>
            </a:schemeClr>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317625"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bg1"/>
                </a:solidFill>
                <a:effectLst/>
                <a:uLnTx/>
                <a:uFillTx/>
                <a:latin typeface="Aptos Display" panose="020B0004020202020204" pitchFamily="34" charset="0"/>
                <a:ea typeface="+mj-ea"/>
                <a:cs typeface="+mj-cs"/>
              </a:rPr>
              <a:t>Conduct Outreach and Education (cont.)</a:t>
            </a:r>
          </a:p>
        </p:txBody>
      </p:sp>
      <p:sp>
        <p:nvSpPr>
          <p:cNvPr id="4" name="Rectangle 3">
            <a:extLst>
              <a:ext uri="{FF2B5EF4-FFF2-40B4-BE49-F238E27FC236}">
                <a16:creationId xmlns:a16="http://schemas.microsoft.com/office/drawing/2014/main" id="{D5739CDB-DB34-DEA3-34E0-B95979554FE4}"/>
              </a:ext>
            </a:extLst>
          </p:cNvPr>
          <p:cNvSpPr/>
          <p:nvPr/>
        </p:nvSpPr>
        <p:spPr>
          <a:xfrm>
            <a:off x="953205" y="1313575"/>
            <a:ext cx="732893" cy="1323439"/>
          </a:xfrm>
          <a:prstGeom prst="rect">
            <a:avLst/>
          </a:prstGeom>
          <a:noFill/>
        </p:spPr>
        <p:txBody>
          <a:bodyPr wrap="none" lIns="91440" tIns="45720" rIns="91440" bIns="45720">
            <a:spAutoFit/>
          </a:bodyPr>
          <a:lstStyle/>
          <a:p>
            <a:pPr algn="ctr"/>
            <a:r>
              <a:rPr lang="en-US" sz="8000" b="1" cap="none" spc="0">
                <a:ln w="0"/>
                <a:solidFill>
                  <a:schemeClr val="bg1"/>
                </a:solidFill>
                <a:effectLst>
                  <a:outerShdw blurRad="63500" dist="38100" dir="2700000" algn="tl" rotWithShape="0">
                    <a:schemeClr val="dk1">
                      <a:alpha val="40000"/>
                    </a:schemeClr>
                  </a:outerShdw>
                </a:effectLst>
                <a:latin typeface="Aptos Display" panose="020B0004020202020204" pitchFamily="34" charset="0"/>
              </a:rPr>
              <a:t>5</a:t>
            </a:r>
          </a:p>
        </p:txBody>
      </p:sp>
      <p:sp>
        <p:nvSpPr>
          <p:cNvPr id="5" name="TextBox 4">
            <a:extLst>
              <a:ext uri="{FF2B5EF4-FFF2-40B4-BE49-F238E27FC236}">
                <a16:creationId xmlns:a16="http://schemas.microsoft.com/office/drawing/2014/main" id="{29240BAE-826C-9321-BAD8-EB8CEA81AEE6}"/>
              </a:ext>
            </a:extLst>
          </p:cNvPr>
          <p:cNvSpPr txBox="1"/>
          <p:nvPr/>
        </p:nvSpPr>
        <p:spPr>
          <a:xfrm>
            <a:off x="673902" y="3217842"/>
            <a:ext cx="6085087" cy="2739211"/>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sz="2400" dirty="0">
                <a:latin typeface="Aptos Display" panose="020B0004020202020204" pitchFamily="34" charset="0"/>
              </a:rPr>
              <a:t>Target audiences prioritized </a:t>
            </a:r>
            <a:r>
              <a:rPr lang="en-US" sz="2400" dirty="0">
                <a:latin typeface="Aptos Display" panose="020B0004020202020204" pitchFamily="34" charset="0"/>
                <a:sym typeface="Wingdings" panose="05000000000000000000" pitchFamily="2" charset="2"/>
              </a:rPr>
              <a:t> high to low ranking</a:t>
            </a:r>
          </a:p>
          <a:p>
            <a:pPr marL="285750" indent="-285750">
              <a:spcAft>
                <a:spcPts val="600"/>
              </a:spcAft>
              <a:buFont typeface="Arial" panose="020B0604020202020204" pitchFamily="34" charset="0"/>
              <a:buChar char="•"/>
            </a:pPr>
            <a:r>
              <a:rPr lang="en-US" sz="2400" dirty="0">
                <a:latin typeface="Aptos Display" panose="020B0004020202020204" pitchFamily="34" charset="0"/>
                <a:sym typeface="Wingdings" panose="05000000000000000000" pitchFamily="2" charset="2"/>
              </a:rPr>
              <a:t>Suggestions should:</a:t>
            </a:r>
          </a:p>
          <a:p>
            <a:pPr marL="742950" lvl="1" indent="-285750">
              <a:spcAft>
                <a:spcPts val="600"/>
              </a:spcAft>
              <a:buFont typeface="Arial" panose="020B0604020202020204" pitchFamily="34" charset="0"/>
              <a:buChar char="•"/>
            </a:pPr>
            <a:r>
              <a:rPr lang="en-US" sz="2000" dirty="0">
                <a:latin typeface="Aptos Display" panose="020B0004020202020204" pitchFamily="34" charset="0"/>
                <a:sym typeface="Wingdings" panose="05000000000000000000" pitchFamily="2" charset="2"/>
              </a:rPr>
              <a:t>Clearly identify the target audience(s)</a:t>
            </a:r>
          </a:p>
          <a:p>
            <a:pPr marL="742950" lvl="1" indent="-285750">
              <a:spcAft>
                <a:spcPts val="600"/>
              </a:spcAft>
              <a:buFont typeface="Arial" panose="020B0604020202020204" pitchFamily="34" charset="0"/>
              <a:buChar char="•"/>
            </a:pPr>
            <a:r>
              <a:rPr lang="en-US" sz="2000" dirty="0">
                <a:latin typeface="Aptos Display" panose="020B0004020202020204" pitchFamily="34" charset="0"/>
                <a:sym typeface="Wingdings" panose="05000000000000000000" pitchFamily="2" charset="2"/>
              </a:rPr>
              <a:t>Include expected results and metrics for the outreach</a:t>
            </a:r>
          </a:p>
          <a:p>
            <a:pPr marL="742950" lvl="1" indent="-285750">
              <a:spcAft>
                <a:spcPts val="600"/>
              </a:spcAft>
              <a:buFont typeface="Arial" panose="020B0604020202020204" pitchFamily="34" charset="0"/>
              <a:buChar char="•"/>
            </a:pPr>
            <a:r>
              <a:rPr lang="en-US" sz="2000" dirty="0">
                <a:latin typeface="Aptos Display" panose="020B0004020202020204" pitchFamily="34" charset="0"/>
                <a:sym typeface="Wingdings" panose="05000000000000000000" pitchFamily="2" charset="2"/>
              </a:rPr>
              <a:t>Provide an evaluation plan for proposed activities</a:t>
            </a:r>
          </a:p>
        </p:txBody>
      </p:sp>
      <p:grpSp>
        <p:nvGrpSpPr>
          <p:cNvPr id="9" name="Group 8" descr="The image shows a farmer and an outreach specialist walking through a plum orchard discussing a pest identification guide for plums.">
            <a:extLst>
              <a:ext uri="{FF2B5EF4-FFF2-40B4-BE49-F238E27FC236}">
                <a16:creationId xmlns:a16="http://schemas.microsoft.com/office/drawing/2014/main" id="{B8EF786F-AE9F-504F-03DE-02B02571DE5B}"/>
              </a:ext>
            </a:extLst>
          </p:cNvPr>
          <p:cNvGrpSpPr/>
          <p:nvPr/>
        </p:nvGrpSpPr>
        <p:grpSpPr>
          <a:xfrm>
            <a:off x="7492088" y="1444406"/>
            <a:ext cx="5083500" cy="4788967"/>
            <a:chOff x="7492088" y="1444406"/>
            <a:chExt cx="5083500" cy="4788967"/>
          </a:xfrm>
        </p:grpSpPr>
        <p:sp>
          <p:nvSpPr>
            <p:cNvPr id="7" name="Rectangle 6">
              <a:extLst>
                <a:ext uri="{FF2B5EF4-FFF2-40B4-BE49-F238E27FC236}">
                  <a16:creationId xmlns:a16="http://schemas.microsoft.com/office/drawing/2014/main" id="{3F5B260F-E6CD-BA77-F15E-2BA2DC4E83EC}"/>
                </a:ext>
              </a:extLst>
            </p:cNvPr>
            <p:cNvSpPr/>
            <p:nvPr/>
          </p:nvSpPr>
          <p:spPr>
            <a:xfrm>
              <a:off x="7761060" y="1444406"/>
              <a:ext cx="4814528" cy="4602480"/>
            </a:xfrm>
            <a:prstGeom prst="rect">
              <a:avLst/>
            </a:prstGeom>
            <a:solidFill>
              <a:schemeClr val="bg1">
                <a:lumMod val="65000"/>
              </a:schemeClr>
            </a:solidFill>
            <a:ln>
              <a:solidFill>
                <a:schemeClr val="tx1">
                  <a:lumMod val="75000"/>
                  <a:lumOff val="25000"/>
                </a:schemeClr>
              </a:solidFill>
            </a:ln>
            <a:effectLst>
              <a:glow rad="228600">
                <a:schemeClr val="bg1">
                  <a:lumMod val="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pic>
          <p:nvPicPr>
            <p:cNvPr id="8" name="Picture 7" descr="Image of a farmer with an outreach specialist walking through a plum orchard discussing an identification guide for an emerging pest, an invasive moth species, that feeds on plums.">
              <a:extLst>
                <a:ext uri="{FF2B5EF4-FFF2-40B4-BE49-F238E27FC236}">
                  <a16:creationId xmlns:a16="http://schemas.microsoft.com/office/drawing/2014/main" id="{EA2F14A4-CEF9-15F0-F203-6AAFA4F461A6}"/>
                </a:ext>
              </a:extLst>
            </p:cNvPr>
            <p:cNvPicPr>
              <a:picLocks noChangeAspect="1"/>
            </p:cNvPicPr>
            <p:nvPr/>
          </p:nvPicPr>
          <p:blipFill>
            <a:blip r:embed="rId3"/>
            <a:stretch>
              <a:fillRect/>
            </a:stretch>
          </p:blipFill>
          <p:spPr>
            <a:xfrm>
              <a:off x="7492088" y="1630893"/>
              <a:ext cx="4602480" cy="4602480"/>
            </a:xfrm>
            <a:prstGeom prst="rect">
              <a:avLst/>
            </a:prstGeom>
          </p:spPr>
        </p:pic>
      </p:grpSp>
      <p:sp>
        <p:nvSpPr>
          <p:cNvPr id="2" name="Slide Number Placeholder 1">
            <a:extLst>
              <a:ext uri="{FF2B5EF4-FFF2-40B4-BE49-F238E27FC236}">
                <a16:creationId xmlns:a16="http://schemas.microsoft.com/office/drawing/2014/main" id="{2FA378B5-9C3A-9BD1-4CE4-097C545E6537}"/>
              </a:ext>
            </a:extLst>
          </p:cNvPr>
          <p:cNvSpPr>
            <a:spLocks noGrp="1"/>
          </p:cNvSpPr>
          <p:nvPr>
            <p:ph type="sldNum" sz="quarter" idx="12"/>
          </p:nvPr>
        </p:nvSpPr>
        <p:spPr>
          <a:xfrm>
            <a:off x="9104586" y="6356350"/>
            <a:ext cx="2743200" cy="365125"/>
          </a:xfrm>
        </p:spPr>
        <p:txBody>
          <a:bodyPr/>
          <a:lstStyle/>
          <a:p>
            <a:fld id="{5267E680-71FF-44DA-8726-CE9EC60570B4}" type="slidenum">
              <a:rPr lang="en-US" smtClean="0"/>
              <a:t>17</a:t>
            </a:fld>
            <a:endParaRPr lang="en-US"/>
          </a:p>
        </p:txBody>
      </p:sp>
    </p:spTree>
    <p:extLst>
      <p:ext uri="{BB962C8B-B14F-4D97-AF65-F5344CB8AC3E}">
        <p14:creationId xmlns:p14="http://schemas.microsoft.com/office/powerpoint/2010/main" val="10307392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8FB6BB12-5325-A599-3F06-52C865D44DF3}"/>
              </a:ext>
            </a:extLst>
          </p:cNvPr>
          <p:cNvSpPr txBox="1">
            <a:spLocks noGrp="1"/>
          </p:cNvSpPr>
          <p:nvPr>
            <p:ph type="title" idx="4294967295"/>
          </p:nvPr>
        </p:nvSpPr>
        <p:spPr>
          <a:xfrm>
            <a:off x="531759" y="1154609"/>
            <a:ext cx="8742870" cy="1493125"/>
          </a:xfrm>
          <a:prstGeom prst="rect">
            <a:avLst/>
          </a:prstGeom>
          <a:solidFill>
            <a:schemeClr val="accent1">
              <a:lumMod val="75000"/>
            </a:schemeClr>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317625"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bg1"/>
                </a:solidFill>
                <a:effectLst/>
                <a:uLnTx/>
                <a:uFillTx/>
                <a:latin typeface="Aptos Display" panose="020B0004020202020204" pitchFamily="34" charset="0"/>
                <a:ea typeface="+mj-ea"/>
                <a:cs typeface="+mj-cs"/>
              </a:rPr>
              <a:t>Enhance Mitigation Capabilities and Rapid Response</a:t>
            </a:r>
          </a:p>
        </p:txBody>
      </p:sp>
      <p:sp>
        <p:nvSpPr>
          <p:cNvPr id="5" name="Rectangle 4">
            <a:extLst>
              <a:ext uri="{FF2B5EF4-FFF2-40B4-BE49-F238E27FC236}">
                <a16:creationId xmlns:a16="http://schemas.microsoft.com/office/drawing/2014/main" id="{CDA8B2EA-CA3A-BB2E-CD2D-49F9B24BC491}"/>
              </a:ext>
            </a:extLst>
          </p:cNvPr>
          <p:cNvSpPr/>
          <p:nvPr/>
        </p:nvSpPr>
        <p:spPr>
          <a:xfrm>
            <a:off x="953205" y="1218325"/>
            <a:ext cx="732893" cy="1323439"/>
          </a:xfrm>
          <a:prstGeom prst="rect">
            <a:avLst/>
          </a:prstGeom>
          <a:noFill/>
        </p:spPr>
        <p:txBody>
          <a:bodyPr wrap="none" lIns="91440" tIns="45720" rIns="91440" bIns="45720">
            <a:spAutoFit/>
          </a:bodyPr>
          <a:lstStyle/>
          <a:p>
            <a:pPr algn="ctr"/>
            <a:r>
              <a:rPr lang="en-US" sz="8000" b="1" cap="none" spc="0">
                <a:ln w="0"/>
                <a:solidFill>
                  <a:schemeClr val="bg1"/>
                </a:solidFill>
                <a:effectLst>
                  <a:outerShdw blurRad="63500" dist="38100" dir="2700000" algn="tl" rotWithShape="0">
                    <a:schemeClr val="dk1">
                      <a:alpha val="40000"/>
                    </a:schemeClr>
                  </a:outerShdw>
                </a:effectLst>
                <a:latin typeface="Aptos Display" panose="020B0004020202020204" pitchFamily="34" charset="0"/>
              </a:rPr>
              <a:t>6</a:t>
            </a:r>
          </a:p>
        </p:txBody>
      </p:sp>
      <p:sp>
        <p:nvSpPr>
          <p:cNvPr id="2" name="TextBox 1">
            <a:extLst>
              <a:ext uri="{FF2B5EF4-FFF2-40B4-BE49-F238E27FC236}">
                <a16:creationId xmlns:a16="http://schemas.microsoft.com/office/drawing/2014/main" id="{BB40B58D-A477-7E90-6673-1989FABF866A}"/>
              </a:ext>
            </a:extLst>
          </p:cNvPr>
          <p:cNvSpPr txBox="1"/>
          <p:nvPr/>
        </p:nvSpPr>
        <p:spPr>
          <a:xfrm>
            <a:off x="531759" y="2801531"/>
            <a:ext cx="6654734" cy="3554819"/>
          </a:xfrm>
          <a:prstGeom prst="rect">
            <a:avLst/>
          </a:prstGeom>
          <a:noFill/>
        </p:spPr>
        <p:txBody>
          <a:bodyPr wrap="square" rtlCol="0">
            <a:spAutoFit/>
          </a:bodyPr>
          <a:lstStyle/>
          <a:p>
            <a:pPr>
              <a:spcAft>
                <a:spcPts val="1800"/>
              </a:spcAft>
            </a:pPr>
            <a:r>
              <a:rPr lang="en-US" sz="2000" b="1" dirty="0">
                <a:solidFill>
                  <a:schemeClr val="accent1">
                    <a:lumMod val="50000"/>
                  </a:schemeClr>
                </a:solidFill>
                <a:latin typeface="Aptos Display" panose="020B0004020202020204" pitchFamily="34" charset="0"/>
              </a:rPr>
              <a:t>Objectives:</a:t>
            </a:r>
          </a:p>
          <a:p>
            <a:pPr marL="0" marR="0">
              <a:lnSpc>
                <a:spcPct val="100000"/>
              </a:lnSpc>
              <a:spcBef>
                <a:spcPts val="0"/>
              </a:spcBef>
              <a:spcAft>
                <a:spcPts val="1800"/>
              </a:spcAft>
            </a:pPr>
            <a:r>
              <a:rPr lang="en-US" sz="2000" dirty="0">
                <a:solidFill>
                  <a:schemeClr val="accent1">
                    <a:lumMod val="50000"/>
                  </a:schemeClr>
                </a:solidFill>
                <a:effectLst/>
                <a:latin typeface="Aptos Display" panose="020B0004020202020204" pitchFamily="34" charset="0"/>
                <a:ea typeface="Times New Roman"/>
              </a:rPr>
              <a:t>Develop or adapt new control technologies, tools, and treatments for use in plant pest emergencies and/or established pest programs.</a:t>
            </a:r>
          </a:p>
          <a:p>
            <a:pPr marL="0" marR="0">
              <a:lnSpc>
                <a:spcPct val="100000"/>
              </a:lnSpc>
              <a:spcBef>
                <a:spcPts val="0"/>
              </a:spcBef>
              <a:spcAft>
                <a:spcPts val="1800"/>
              </a:spcAft>
            </a:pPr>
            <a:r>
              <a:rPr lang="en-US" sz="2000" dirty="0">
                <a:solidFill>
                  <a:schemeClr val="accent1">
                    <a:lumMod val="50000"/>
                  </a:schemeClr>
                </a:solidFill>
                <a:effectLst/>
                <a:latin typeface="Aptos Display" panose="020B0004020202020204" pitchFamily="34" charset="0"/>
                <a:ea typeface="Times New Roman"/>
              </a:rPr>
              <a:t>Improve response options and capabilities</a:t>
            </a:r>
            <a:r>
              <a:rPr lang="en-US" sz="2000" dirty="0">
                <a:solidFill>
                  <a:schemeClr val="accent1">
                    <a:lumMod val="50000"/>
                  </a:schemeClr>
                </a:solidFill>
                <a:latin typeface="Aptos Display" panose="020B0004020202020204" pitchFamily="34" charset="0"/>
                <a:ea typeface="Times New Roman"/>
              </a:rPr>
              <a:t> in preparation for a potential plant pest emergency</a:t>
            </a:r>
            <a:endParaRPr lang="en-US" sz="2000" dirty="0">
              <a:solidFill>
                <a:schemeClr val="accent1">
                  <a:lumMod val="50000"/>
                </a:schemeClr>
              </a:solidFill>
              <a:effectLst/>
              <a:latin typeface="Aptos Display" panose="020B0004020202020204" pitchFamily="34" charset="0"/>
              <a:ea typeface="Times New Roman"/>
            </a:endParaRPr>
          </a:p>
          <a:p>
            <a:pPr marL="0" marR="0">
              <a:lnSpc>
                <a:spcPct val="100000"/>
              </a:lnSpc>
              <a:spcBef>
                <a:spcPts val="0"/>
              </a:spcBef>
              <a:spcAft>
                <a:spcPts val="0"/>
              </a:spcAft>
            </a:pPr>
            <a:r>
              <a:rPr lang="en-US" sz="2000" dirty="0">
                <a:solidFill>
                  <a:schemeClr val="accent1">
                    <a:lumMod val="50000"/>
                  </a:schemeClr>
                </a:solidFill>
                <a:effectLst/>
                <a:latin typeface="Aptos Display" panose="020B0004020202020204" pitchFamily="34" charset="0"/>
                <a:ea typeface="Times New Roman"/>
              </a:rPr>
              <a:t>Support the use of existing tools and initial response protocols for the overarching goals of containment, control, and/or eradication of plant pests.</a:t>
            </a:r>
          </a:p>
        </p:txBody>
      </p:sp>
      <p:sp>
        <p:nvSpPr>
          <p:cNvPr id="6" name="Rectangle: Top Corners Rounded 5">
            <a:extLst>
              <a:ext uri="{FF2B5EF4-FFF2-40B4-BE49-F238E27FC236}">
                <a16:creationId xmlns:a16="http://schemas.microsoft.com/office/drawing/2014/main" id="{F2F98BCB-368A-5760-D640-C837D14F8D67}"/>
              </a:ext>
              <a:ext uri="{C183D7F6-B498-43B3-948B-1728B52AA6E4}">
                <adec:decorative xmlns:adec="http://schemas.microsoft.com/office/drawing/2017/decorative" val="1"/>
              </a:ext>
            </a:extLst>
          </p:cNvPr>
          <p:cNvSpPr/>
          <p:nvPr/>
        </p:nvSpPr>
        <p:spPr>
          <a:xfrm>
            <a:off x="7771071" y="2135924"/>
            <a:ext cx="3617392" cy="2174144"/>
          </a:xfrm>
          <a:prstGeom prst="round2Same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sp>
        <p:nvSpPr>
          <p:cNvPr id="7" name="Rectangle: Top Corners Rounded 6">
            <a:extLst>
              <a:ext uri="{FF2B5EF4-FFF2-40B4-BE49-F238E27FC236}">
                <a16:creationId xmlns:a16="http://schemas.microsoft.com/office/drawing/2014/main" id="{8CE1FD5E-0EF4-A675-25D4-A442A4722E65}"/>
              </a:ext>
              <a:ext uri="{C183D7F6-B498-43B3-948B-1728B52AA6E4}">
                <adec:decorative xmlns:adec="http://schemas.microsoft.com/office/drawing/2017/decorative" val="1"/>
              </a:ext>
            </a:extLst>
          </p:cNvPr>
          <p:cNvSpPr/>
          <p:nvPr/>
        </p:nvSpPr>
        <p:spPr>
          <a:xfrm flipV="1">
            <a:off x="7771071" y="4299399"/>
            <a:ext cx="3617392" cy="2174144"/>
          </a:xfrm>
          <a:prstGeom prst="round2SameRect">
            <a:avLst/>
          </a:prstGeom>
          <a:solidFill>
            <a:srgbClr val="FFC9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pic>
        <p:nvPicPr>
          <p:cNvPr id="9" name="Graphic 8" descr="Thumbs up sign with solid fill">
            <a:extLst>
              <a:ext uri="{FF2B5EF4-FFF2-40B4-BE49-F238E27FC236}">
                <a16:creationId xmlns:a16="http://schemas.microsoft.com/office/drawing/2014/main" id="{DFED7B4B-8C9C-37A3-4149-6F808815DFD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745841" y="1504188"/>
            <a:ext cx="914400" cy="914400"/>
          </a:xfrm>
          <a:prstGeom prst="rect">
            <a:avLst/>
          </a:prstGeom>
        </p:spPr>
      </p:pic>
      <p:sp>
        <p:nvSpPr>
          <p:cNvPr id="8" name="TextBox 7">
            <a:extLst>
              <a:ext uri="{FF2B5EF4-FFF2-40B4-BE49-F238E27FC236}">
                <a16:creationId xmlns:a16="http://schemas.microsoft.com/office/drawing/2014/main" id="{3A0B7812-92CA-AA8A-3060-5E0B0201BF02}"/>
              </a:ext>
            </a:extLst>
          </p:cNvPr>
          <p:cNvSpPr txBox="1"/>
          <p:nvPr/>
        </p:nvSpPr>
        <p:spPr>
          <a:xfrm>
            <a:off x="7873367" y="2328149"/>
            <a:ext cx="3515096" cy="3785652"/>
          </a:xfrm>
          <a:prstGeom prst="rect">
            <a:avLst/>
          </a:prstGeom>
          <a:noFill/>
        </p:spPr>
        <p:txBody>
          <a:bodyPr wrap="square" rtlCol="0">
            <a:spAutoFit/>
          </a:bodyPr>
          <a:lstStyle/>
          <a:p>
            <a:pPr algn="ctr">
              <a:spcAft>
                <a:spcPts val="4800"/>
              </a:spcAft>
            </a:pPr>
            <a:r>
              <a:rPr lang="en-US" sz="2000" b="1" dirty="0">
                <a:latin typeface="Aptos Display" panose="020B0004020202020204" pitchFamily="34" charset="0"/>
              </a:rPr>
              <a:t>Do</a:t>
            </a:r>
            <a:r>
              <a:rPr lang="en-US" sz="2000" dirty="0">
                <a:latin typeface="Aptos Display" panose="020B0004020202020204" pitchFamily="34" charset="0"/>
              </a:rPr>
              <a:t> submit suggestions that aim to improve available tools and develop ready-to-use technologies that support plant health emergencies.</a:t>
            </a:r>
          </a:p>
          <a:p>
            <a:pPr algn="ctr"/>
            <a:r>
              <a:rPr lang="en-US" sz="2000" dirty="0">
                <a:latin typeface="Aptos Display" panose="020B0004020202020204" pitchFamily="34" charset="0"/>
              </a:rPr>
              <a:t>Do </a:t>
            </a:r>
            <a:r>
              <a:rPr lang="en-US" sz="2000" b="1" dirty="0">
                <a:latin typeface="Aptos Display" panose="020B0004020202020204" pitchFamily="34" charset="0"/>
              </a:rPr>
              <a:t>not</a:t>
            </a:r>
            <a:r>
              <a:rPr lang="en-US" sz="2000" dirty="0">
                <a:latin typeface="Aptos Display" panose="020B0004020202020204" pitchFamily="34" charset="0"/>
              </a:rPr>
              <a:t> submit suggestions to conduct detection surveys, develop traps or lures, complete diagnostics, or conduct outreach to G6. </a:t>
            </a:r>
          </a:p>
        </p:txBody>
      </p:sp>
      <p:pic>
        <p:nvPicPr>
          <p:cNvPr id="10" name="Graphic 9" descr="Thumbs Down with solid fill">
            <a:extLst>
              <a:ext uri="{FF2B5EF4-FFF2-40B4-BE49-F238E27FC236}">
                <a16:creationId xmlns:a16="http://schemas.microsoft.com/office/drawing/2014/main" id="{5B21C8A5-E3D7-7A12-3889-12F4A2902AC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037645" y="6043278"/>
            <a:ext cx="914400" cy="914400"/>
          </a:xfrm>
          <a:prstGeom prst="rect">
            <a:avLst/>
          </a:prstGeom>
        </p:spPr>
      </p:pic>
      <p:sp>
        <p:nvSpPr>
          <p:cNvPr id="3" name="Slide Number Placeholder 1">
            <a:extLst>
              <a:ext uri="{FF2B5EF4-FFF2-40B4-BE49-F238E27FC236}">
                <a16:creationId xmlns:a16="http://schemas.microsoft.com/office/drawing/2014/main" id="{803FB0D0-3402-5420-270F-0E782C79F19F}"/>
              </a:ext>
            </a:extLst>
          </p:cNvPr>
          <p:cNvSpPr>
            <a:spLocks noGrp="1"/>
          </p:cNvSpPr>
          <p:nvPr>
            <p:ph type="sldNum" sz="quarter" idx="12"/>
          </p:nvPr>
        </p:nvSpPr>
        <p:spPr>
          <a:xfrm>
            <a:off x="9104586" y="6356350"/>
            <a:ext cx="2743200" cy="365125"/>
          </a:xfrm>
        </p:spPr>
        <p:txBody>
          <a:bodyPr/>
          <a:lstStyle/>
          <a:p>
            <a:fld id="{5267E680-71FF-44DA-8726-CE9EC60570B4}" type="slidenum">
              <a:rPr lang="en-US" smtClean="0"/>
              <a:t>18</a:t>
            </a:fld>
            <a:endParaRPr lang="en-US"/>
          </a:p>
        </p:txBody>
      </p:sp>
    </p:spTree>
    <p:extLst>
      <p:ext uri="{BB962C8B-B14F-4D97-AF65-F5344CB8AC3E}">
        <p14:creationId xmlns:p14="http://schemas.microsoft.com/office/powerpoint/2010/main" val="31232180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5">
            <a:extLst>
              <a:ext uri="{FF2B5EF4-FFF2-40B4-BE49-F238E27FC236}">
                <a16:creationId xmlns:a16="http://schemas.microsoft.com/office/drawing/2014/main" id="{0A7A0B10-82B9-499D-8A41-D1FF7CE0693E}"/>
              </a:ext>
            </a:extLst>
          </p:cNvPr>
          <p:cNvSpPr txBox="1">
            <a:spLocks noGrp="1"/>
          </p:cNvSpPr>
          <p:nvPr>
            <p:ph type="title" idx="4294967295"/>
          </p:nvPr>
        </p:nvSpPr>
        <p:spPr>
          <a:xfrm>
            <a:off x="531759" y="1154609"/>
            <a:ext cx="8742870" cy="1493125"/>
          </a:xfrm>
          <a:prstGeom prst="rect">
            <a:avLst/>
          </a:prstGeom>
          <a:solidFill>
            <a:schemeClr val="accent1">
              <a:lumMod val="75000"/>
            </a:schemeClr>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317625"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bg1"/>
                </a:solidFill>
                <a:effectLst/>
                <a:uLnTx/>
                <a:uFillTx/>
                <a:latin typeface="Aptos Display" panose="020B0004020202020204" pitchFamily="34" charset="0"/>
                <a:ea typeface="+mj-ea"/>
                <a:cs typeface="+mj-cs"/>
              </a:rPr>
              <a:t>Enhance Mitigation Capabilities and Rapid Response </a:t>
            </a:r>
            <a:r>
              <a:rPr kumimoji="0" lang="en-US" sz="4400" b="0" i="0" u="none" strike="noStrike" kern="1200" cap="none" spc="0" normalizeH="0" baseline="0" noProof="0">
                <a:ln>
                  <a:noFill/>
                </a:ln>
                <a:solidFill>
                  <a:schemeClr val="bg1"/>
                </a:solidFill>
                <a:effectLst/>
                <a:uLnTx/>
                <a:uFillTx/>
                <a:latin typeface="Aptos Display" panose="020B0004020202020204" pitchFamily="34" charset="0"/>
                <a:ea typeface="+mj-ea"/>
                <a:cs typeface="+mj-cs"/>
              </a:rPr>
              <a:t>(cont.)</a:t>
            </a:r>
            <a:endParaRPr kumimoji="0" lang="en-US" sz="4400" b="0" i="0" u="none" strike="noStrike" kern="1200" cap="none" spc="0" normalizeH="0" baseline="0" noProof="0" dirty="0">
              <a:ln>
                <a:noFill/>
              </a:ln>
              <a:solidFill>
                <a:schemeClr val="bg1"/>
              </a:solidFill>
              <a:effectLst/>
              <a:uLnTx/>
              <a:uFillTx/>
              <a:latin typeface="Aptos Display" panose="020B0004020202020204" pitchFamily="34" charset="0"/>
              <a:ea typeface="+mj-ea"/>
              <a:cs typeface="+mj-cs"/>
            </a:endParaRPr>
          </a:p>
        </p:txBody>
      </p:sp>
      <p:sp>
        <p:nvSpPr>
          <p:cNvPr id="4" name="Rectangle 3">
            <a:extLst>
              <a:ext uri="{FF2B5EF4-FFF2-40B4-BE49-F238E27FC236}">
                <a16:creationId xmlns:a16="http://schemas.microsoft.com/office/drawing/2014/main" id="{360E225D-6D2F-3F3F-BB15-971495395126}"/>
              </a:ext>
            </a:extLst>
          </p:cNvPr>
          <p:cNvSpPr/>
          <p:nvPr/>
        </p:nvSpPr>
        <p:spPr>
          <a:xfrm>
            <a:off x="949999" y="1218325"/>
            <a:ext cx="739305" cy="1323439"/>
          </a:xfrm>
          <a:prstGeom prst="rect">
            <a:avLst/>
          </a:prstGeom>
          <a:noFill/>
        </p:spPr>
        <p:txBody>
          <a:bodyPr wrap="none" lIns="91440" tIns="45720" rIns="91440" bIns="45720">
            <a:spAutoFit/>
          </a:bodyPr>
          <a:lstStyle/>
          <a:p>
            <a:pPr algn="ctr"/>
            <a:r>
              <a:rPr lang="en-US" sz="8000" b="1" cap="none" spc="0">
                <a:ln w="0"/>
                <a:solidFill>
                  <a:schemeClr val="bg1"/>
                </a:solidFill>
                <a:effectLst>
                  <a:outerShdw blurRad="63500" dist="38100" dir="2700000" algn="tl" rotWithShape="0">
                    <a:schemeClr val="dk1">
                      <a:alpha val="40000"/>
                    </a:schemeClr>
                  </a:outerShdw>
                </a:effectLst>
                <a:latin typeface="Aptos Display" panose="020B0004020202020204" pitchFamily="34" charset="0"/>
              </a:rPr>
              <a:t>6</a:t>
            </a:r>
          </a:p>
        </p:txBody>
      </p:sp>
      <p:sp>
        <p:nvSpPr>
          <p:cNvPr id="5" name="TextBox 4">
            <a:extLst>
              <a:ext uri="{FF2B5EF4-FFF2-40B4-BE49-F238E27FC236}">
                <a16:creationId xmlns:a16="http://schemas.microsoft.com/office/drawing/2014/main" id="{96956505-8A67-B151-E374-8354B622DEB9}"/>
              </a:ext>
            </a:extLst>
          </p:cNvPr>
          <p:cNvSpPr txBox="1"/>
          <p:nvPr/>
        </p:nvSpPr>
        <p:spPr>
          <a:xfrm>
            <a:off x="531759" y="3302734"/>
            <a:ext cx="6654734" cy="2400657"/>
          </a:xfrm>
          <a:prstGeom prst="rect">
            <a:avLst/>
          </a:prstGeom>
          <a:noFill/>
        </p:spPr>
        <p:txBody>
          <a:bodyPr wrap="square" rtlCol="0">
            <a:spAutoFit/>
          </a:bodyPr>
          <a:lstStyle/>
          <a:p>
            <a:pPr>
              <a:spcAft>
                <a:spcPts val="1800"/>
              </a:spcAft>
            </a:pPr>
            <a:r>
              <a:rPr lang="en-US" sz="2000" b="1" dirty="0">
                <a:solidFill>
                  <a:schemeClr val="accent1">
                    <a:lumMod val="50000"/>
                  </a:schemeClr>
                </a:solidFill>
                <a:latin typeface="Aptos Display" panose="020B0004020202020204" pitchFamily="34" charset="0"/>
              </a:rPr>
              <a:t>Rapid Response:</a:t>
            </a:r>
          </a:p>
          <a:p>
            <a:pPr>
              <a:spcAft>
                <a:spcPts val="1800"/>
              </a:spcAft>
            </a:pPr>
            <a:r>
              <a:rPr lang="en-US" sz="2000" dirty="0">
                <a:solidFill>
                  <a:schemeClr val="accent1">
                    <a:lumMod val="50000"/>
                  </a:schemeClr>
                </a:solidFill>
                <a:latin typeface="Aptos Display" panose="020B0004020202020204" pitchFamily="34" charset="0"/>
              </a:rPr>
              <a:t>Supports suggestions that address an immediate need for </a:t>
            </a:r>
            <a:r>
              <a:rPr lang="en-US" sz="2000" u="sng" dirty="0">
                <a:solidFill>
                  <a:schemeClr val="accent1">
                    <a:lumMod val="50000"/>
                  </a:schemeClr>
                </a:solidFill>
                <a:latin typeface="Aptos Display" panose="020B0004020202020204" pitchFamily="34" charset="0"/>
              </a:rPr>
              <a:t>mitigation or treatment </a:t>
            </a:r>
            <a:r>
              <a:rPr lang="en-US" sz="2000" dirty="0">
                <a:solidFill>
                  <a:schemeClr val="accent1">
                    <a:lumMod val="50000"/>
                  </a:schemeClr>
                </a:solidFill>
                <a:latin typeface="Aptos Display" panose="020B0004020202020204" pitchFamily="34" charset="0"/>
              </a:rPr>
              <a:t>of an emerging, invasive plant pest of federal concern.</a:t>
            </a:r>
          </a:p>
          <a:p>
            <a:pPr marL="0" marR="0">
              <a:lnSpc>
                <a:spcPct val="100000"/>
              </a:lnSpc>
              <a:spcBef>
                <a:spcPts val="0"/>
              </a:spcBef>
              <a:spcAft>
                <a:spcPts val="0"/>
              </a:spcAft>
            </a:pPr>
            <a:r>
              <a:rPr lang="en-US" sz="2000" dirty="0">
                <a:solidFill>
                  <a:schemeClr val="accent1">
                    <a:lumMod val="50000"/>
                  </a:schemeClr>
                </a:solidFill>
                <a:effectLst/>
                <a:latin typeface="Aptos Display" panose="020B0004020202020204" pitchFamily="34" charset="0"/>
                <a:ea typeface="Times New Roman"/>
              </a:rPr>
              <a:t>Funding may be used to support plant pest emergencies that occur throughout the year.</a:t>
            </a:r>
          </a:p>
        </p:txBody>
      </p:sp>
      <p:grpSp>
        <p:nvGrpSpPr>
          <p:cNvPr id="9" name="Group 8" descr="An agriculture inspector placing a sticky trap in an orange tree inside of an orange grove.">
            <a:extLst>
              <a:ext uri="{FF2B5EF4-FFF2-40B4-BE49-F238E27FC236}">
                <a16:creationId xmlns:a16="http://schemas.microsoft.com/office/drawing/2014/main" id="{43D4E011-4500-846F-9316-6BA30D186FDF}"/>
              </a:ext>
            </a:extLst>
          </p:cNvPr>
          <p:cNvGrpSpPr/>
          <p:nvPr/>
        </p:nvGrpSpPr>
        <p:grpSpPr>
          <a:xfrm>
            <a:off x="7475428" y="2888932"/>
            <a:ext cx="3829931" cy="3832543"/>
            <a:chOff x="7475428" y="2888932"/>
            <a:chExt cx="3829931" cy="3832543"/>
          </a:xfrm>
        </p:grpSpPr>
        <p:sp>
          <p:nvSpPr>
            <p:cNvPr id="7" name="Rectangle 6">
              <a:extLst>
                <a:ext uri="{FF2B5EF4-FFF2-40B4-BE49-F238E27FC236}">
                  <a16:creationId xmlns:a16="http://schemas.microsoft.com/office/drawing/2014/main" id="{33B21A18-0E3A-F222-4DA0-682628BD7D54}"/>
                </a:ext>
              </a:extLst>
            </p:cNvPr>
            <p:cNvSpPr/>
            <p:nvPr/>
          </p:nvSpPr>
          <p:spPr>
            <a:xfrm>
              <a:off x="7475428" y="3121371"/>
              <a:ext cx="3669795" cy="3600104"/>
            </a:xfrm>
            <a:prstGeom prst="rect">
              <a:avLst/>
            </a:prstGeom>
            <a:solidFill>
              <a:schemeClr val="tx1">
                <a:lumMod val="50000"/>
                <a:lumOff val="50000"/>
              </a:schemeClr>
            </a:solidFill>
            <a:ln>
              <a:solidFill>
                <a:schemeClr val="tx1">
                  <a:lumMod val="65000"/>
                  <a:lumOff val="35000"/>
                </a:schemeClr>
              </a:solidFill>
            </a:ln>
            <a:effectLst>
              <a:glow rad="228600">
                <a:schemeClr val="bg1">
                  <a:lumMod val="6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pic>
          <p:nvPicPr>
            <p:cNvPr id="8" name="Picture 7" descr="An agriculture inspector placing a sticky trap in an orange tree inside of an orange grove.">
              <a:extLst>
                <a:ext uri="{FF2B5EF4-FFF2-40B4-BE49-F238E27FC236}">
                  <a16:creationId xmlns:a16="http://schemas.microsoft.com/office/drawing/2014/main" id="{90E12CD1-EF48-6F58-157A-6FAAB5247B0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55379" y="2888932"/>
              <a:ext cx="3649980" cy="3649980"/>
            </a:xfrm>
            <a:prstGeom prst="rect">
              <a:avLst/>
            </a:prstGeom>
          </p:spPr>
        </p:pic>
      </p:grpSp>
      <p:sp>
        <p:nvSpPr>
          <p:cNvPr id="2" name="Slide Number Placeholder 1">
            <a:extLst>
              <a:ext uri="{FF2B5EF4-FFF2-40B4-BE49-F238E27FC236}">
                <a16:creationId xmlns:a16="http://schemas.microsoft.com/office/drawing/2014/main" id="{D1AD3314-2BD1-7835-00F2-D6E3D78EF3C5}"/>
              </a:ext>
            </a:extLst>
          </p:cNvPr>
          <p:cNvSpPr>
            <a:spLocks noGrp="1"/>
          </p:cNvSpPr>
          <p:nvPr>
            <p:ph type="sldNum" sz="quarter" idx="12"/>
          </p:nvPr>
        </p:nvSpPr>
        <p:spPr>
          <a:xfrm>
            <a:off x="9104586" y="6356350"/>
            <a:ext cx="2743200" cy="365125"/>
          </a:xfrm>
        </p:spPr>
        <p:txBody>
          <a:bodyPr/>
          <a:lstStyle/>
          <a:p>
            <a:fld id="{5267E680-71FF-44DA-8726-CE9EC60570B4}" type="slidenum">
              <a:rPr lang="en-US" smtClean="0"/>
              <a:t>19</a:t>
            </a:fld>
            <a:endParaRPr lang="en-US"/>
          </a:p>
        </p:txBody>
      </p:sp>
    </p:spTree>
    <p:extLst>
      <p:ext uri="{BB962C8B-B14F-4D97-AF65-F5344CB8AC3E}">
        <p14:creationId xmlns:p14="http://schemas.microsoft.com/office/powerpoint/2010/main" val="978453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itle 1" descr="Title box with the words Presentation Overview">
            <a:extLst>
              <a:ext uri="{FF2B5EF4-FFF2-40B4-BE49-F238E27FC236}">
                <a16:creationId xmlns:a16="http://schemas.microsoft.com/office/drawing/2014/main" id="{51684504-32E2-B4A9-49C6-FAE76CBC7933}"/>
              </a:ext>
            </a:extLst>
          </p:cNvPr>
          <p:cNvSpPr txBox="1">
            <a:spLocks noGrp="1"/>
          </p:cNvSpPr>
          <p:nvPr>
            <p:ph type="title" idx="4294967295"/>
          </p:nvPr>
        </p:nvSpPr>
        <p:spPr>
          <a:xfrm>
            <a:off x="2709258" y="1862244"/>
            <a:ext cx="6770764" cy="769441"/>
          </a:xfrm>
          <a:prstGeom prst="rect">
            <a:avLst/>
          </a:prstGeom>
          <a:solidFill>
            <a:schemeClr val="lt1"/>
          </a:solidFill>
          <a:ln w="25400" cap="flat" cmpd="sng" algn="ctr">
            <a:solidFill>
              <a:schemeClr val="accent6"/>
            </a:solidFill>
            <a:prstDash val="solid"/>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chemeClr val="dk1"/>
                </a:solidFill>
                <a:effectLst/>
                <a:uLnTx/>
                <a:uFillTx/>
                <a:latin typeface="Amasis MT Pro Black" panose="02040A04050005020304" pitchFamily="18" charset="0"/>
                <a:ea typeface="+mn-ea"/>
                <a:cs typeface="+mn-cs"/>
              </a:rPr>
              <a:t>Presentation Overview</a:t>
            </a:r>
            <a:endParaRPr kumimoji="0" lang="en-US" sz="4400" b="0" i="0" u="none" strike="noStrike" kern="1200" cap="none" spc="0" normalizeH="0" baseline="0" noProof="0" dirty="0">
              <a:ln>
                <a:noFill/>
              </a:ln>
              <a:solidFill>
                <a:schemeClr val="dk1"/>
              </a:solidFill>
              <a:effectLst/>
              <a:uLnTx/>
              <a:uFillTx/>
              <a:latin typeface="Aptos Display" panose="020B0004020202020204" pitchFamily="34" charset="0"/>
              <a:ea typeface="+mn-ea"/>
              <a:cs typeface="+mn-cs"/>
            </a:endParaRPr>
          </a:p>
        </p:txBody>
      </p:sp>
      <p:sp>
        <p:nvSpPr>
          <p:cNvPr id="8" name="TextBox 7">
            <a:extLst>
              <a:ext uri="{FF2B5EF4-FFF2-40B4-BE49-F238E27FC236}">
                <a16:creationId xmlns:a16="http://schemas.microsoft.com/office/drawing/2014/main" id="{1CBA91B9-7052-8C0A-FE7D-3730C6A6EF06}"/>
              </a:ext>
            </a:extLst>
          </p:cNvPr>
          <p:cNvSpPr txBox="1"/>
          <p:nvPr/>
        </p:nvSpPr>
        <p:spPr>
          <a:xfrm>
            <a:off x="341495" y="943173"/>
            <a:ext cx="11506291" cy="646331"/>
          </a:xfrm>
          <a:prstGeom prst="rect">
            <a:avLst/>
          </a:prstGeom>
          <a:noFill/>
          <a:effectLst>
            <a:outerShdw blurRad="50800" dist="38100" dir="8100000" algn="tr" rotWithShape="0">
              <a:prstClr val="black">
                <a:alpha val="40000"/>
              </a:prstClr>
            </a:outerShdw>
          </a:effectLst>
        </p:spPr>
        <p:txBody>
          <a:bodyPr wrap="none" rtlCol="0">
            <a:spAutoFit/>
          </a:bodyPr>
          <a:lstStyle/>
          <a:p>
            <a:r>
              <a:rPr lang="en-US" sz="3600" dirty="0">
                <a:latin typeface="Amasis MT Pro Black" panose="02040A04050005020304" pitchFamily="18" charset="0"/>
              </a:rPr>
              <a:t>Up Front – Key Points for Funding Consideration</a:t>
            </a:r>
          </a:p>
        </p:txBody>
      </p:sp>
      <p:grpSp>
        <p:nvGrpSpPr>
          <p:cNvPr id="36" name="Group 35" descr="Multi-panel box containing funding consideration requirements depicted with five icons as follows:&#10;1) Icon of plant pests climbing up a young plant outlined with a black circle&#10;2) Badge 1 with solid fill&#10;3) Icon showing the outline of a person with a thought bubble containing a bullseye with an arrow in it outlined with a black circle&#10;4) Icon of a U.S. currency bill with wings outlined with a black circle&#10;5) Icon of a calendar with the words June - August on it outlined with a black circle.   ">
            <a:extLst>
              <a:ext uri="{FF2B5EF4-FFF2-40B4-BE49-F238E27FC236}">
                <a16:creationId xmlns:a16="http://schemas.microsoft.com/office/drawing/2014/main" id="{A0091961-6350-F16B-CB8F-B7EA7040647E}"/>
              </a:ext>
            </a:extLst>
          </p:cNvPr>
          <p:cNvGrpSpPr/>
          <p:nvPr/>
        </p:nvGrpSpPr>
        <p:grpSpPr>
          <a:xfrm>
            <a:off x="134269" y="1676386"/>
            <a:ext cx="11890864" cy="4932370"/>
            <a:chOff x="150569" y="1676386"/>
            <a:chExt cx="11890864" cy="4932370"/>
          </a:xfrm>
        </p:grpSpPr>
        <p:sp>
          <p:nvSpPr>
            <p:cNvPr id="9" name="TextBox 8">
              <a:extLst>
                <a:ext uri="{FF2B5EF4-FFF2-40B4-BE49-F238E27FC236}">
                  <a16:creationId xmlns:a16="http://schemas.microsoft.com/office/drawing/2014/main" id="{D67467D7-D4AD-4861-CFB1-0B5D035BB7F7}"/>
                </a:ext>
              </a:extLst>
            </p:cNvPr>
            <p:cNvSpPr txBox="1"/>
            <p:nvPr/>
          </p:nvSpPr>
          <p:spPr>
            <a:xfrm>
              <a:off x="649015" y="3039535"/>
              <a:ext cx="1696598" cy="923330"/>
            </a:xfrm>
            <a:prstGeom prst="rect">
              <a:avLst/>
            </a:prstGeom>
            <a:noFill/>
          </p:spPr>
          <p:txBody>
            <a:bodyPr wrap="square" rtlCol="0">
              <a:spAutoFit/>
            </a:bodyPr>
            <a:lstStyle/>
            <a:p>
              <a:r>
                <a:rPr lang="en-US" dirty="0">
                  <a:latin typeface="Amasis MT Pro Light" panose="02040304050005020304" pitchFamily="18" charset="0"/>
                </a:rPr>
                <a:t>Must focus on a plant pest or disease </a:t>
              </a:r>
            </a:p>
          </p:txBody>
        </p:sp>
        <p:sp>
          <p:nvSpPr>
            <p:cNvPr id="10" name="TextBox 9">
              <a:extLst>
                <a:ext uri="{FF2B5EF4-FFF2-40B4-BE49-F238E27FC236}">
                  <a16:creationId xmlns:a16="http://schemas.microsoft.com/office/drawing/2014/main" id="{247573A2-F817-4A98-1FC3-488027DEF235}"/>
                </a:ext>
              </a:extLst>
            </p:cNvPr>
            <p:cNvSpPr txBox="1"/>
            <p:nvPr/>
          </p:nvSpPr>
          <p:spPr>
            <a:xfrm>
              <a:off x="5294095" y="3039535"/>
              <a:ext cx="1696598" cy="1754326"/>
            </a:xfrm>
            <a:prstGeom prst="rect">
              <a:avLst/>
            </a:prstGeom>
            <a:noFill/>
          </p:spPr>
          <p:txBody>
            <a:bodyPr wrap="square" rtlCol="0">
              <a:spAutoFit/>
            </a:bodyPr>
            <a:lstStyle/>
            <a:p>
              <a:r>
                <a:rPr lang="en-US" dirty="0">
                  <a:latin typeface="Amasis MT Pro Light" panose="02040304050005020304" pitchFamily="18" charset="0"/>
                </a:rPr>
                <a:t>Require projects with a one-year scope (i.e., deliverables in year 1)</a:t>
              </a:r>
            </a:p>
          </p:txBody>
        </p:sp>
        <p:sp>
          <p:nvSpPr>
            <p:cNvPr id="11" name="TextBox 10">
              <a:extLst>
                <a:ext uri="{FF2B5EF4-FFF2-40B4-BE49-F238E27FC236}">
                  <a16:creationId xmlns:a16="http://schemas.microsoft.com/office/drawing/2014/main" id="{88782E46-87DF-4C54-3D78-EE9C7B0B2C9E}"/>
                </a:ext>
              </a:extLst>
            </p:cNvPr>
            <p:cNvSpPr txBox="1"/>
            <p:nvPr/>
          </p:nvSpPr>
          <p:spPr>
            <a:xfrm>
              <a:off x="7667313" y="3039534"/>
              <a:ext cx="1696598" cy="1477328"/>
            </a:xfrm>
            <a:prstGeom prst="rect">
              <a:avLst/>
            </a:prstGeom>
            <a:noFill/>
          </p:spPr>
          <p:txBody>
            <a:bodyPr wrap="square" rtlCol="0">
              <a:spAutoFit/>
            </a:bodyPr>
            <a:lstStyle/>
            <a:p>
              <a:r>
                <a:rPr lang="en-US" dirty="0">
                  <a:latin typeface="Amasis MT Pro Light" panose="02040304050005020304" pitchFamily="18" charset="0"/>
                </a:rPr>
                <a:t>No budget cap; budget must be </a:t>
              </a:r>
              <a:r>
                <a:rPr lang="en-US" b="1" dirty="0">
                  <a:latin typeface="Amasis MT Pro Light" panose="02040304050005020304" pitchFamily="18" charset="0"/>
                </a:rPr>
                <a:t>proportionate</a:t>
              </a:r>
              <a:r>
                <a:rPr lang="en-US" dirty="0">
                  <a:latin typeface="Amasis MT Pro Light" panose="02040304050005020304" pitchFamily="18" charset="0"/>
                </a:rPr>
                <a:t> to the work proposed</a:t>
              </a:r>
            </a:p>
          </p:txBody>
        </p:sp>
        <p:sp>
          <p:nvSpPr>
            <p:cNvPr id="12" name="TextBox 11">
              <a:extLst>
                <a:ext uri="{FF2B5EF4-FFF2-40B4-BE49-F238E27FC236}">
                  <a16:creationId xmlns:a16="http://schemas.microsoft.com/office/drawing/2014/main" id="{45D245F8-68F4-E49F-B122-8B659F061FD3}"/>
                </a:ext>
              </a:extLst>
            </p:cNvPr>
            <p:cNvSpPr txBox="1"/>
            <p:nvPr/>
          </p:nvSpPr>
          <p:spPr>
            <a:xfrm>
              <a:off x="2857027" y="3039534"/>
              <a:ext cx="1696598" cy="1754326"/>
            </a:xfrm>
            <a:prstGeom prst="rect">
              <a:avLst/>
            </a:prstGeom>
            <a:noFill/>
          </p:spPr>
          <p:txBody>
            <a:bodyPr wrap="square" rtlCol="0">
              <a:spAutoFit/>
            </a:bodyPr>
            <a:lstStyle/>
            <a:p>
              <a:r>
                <a:rPr lang="en-US" dirty="0">
                  <a:latin typeface="Amasis MT Pro Light" panose="02040304050005020304" pitchFamily="18" charset="0"/>
                </a:rPr>
                <a:t>Must align with a </a:t>
              </a:r>
              <a:r>
                <a:rPr lang="en-US" b="1" dirty="0">
                  <a:latin typeface="Amasis MT Pro Light" panose="02040304050005020304" pitchFamily="18" charset="0"/>
                </a:rPr>
                <a:t>single goal area </a:t>
              </a:r>
              <a:r>
                <a:rPr lang="en-US" dirty="0">
                  <a:latin typeface="Amasis MT Pro Light" panose="02040304050005020304" pitchFamily="18" charset="0"/>
                </a:rPr>
                <a:t>and the strategies and objectives therein</a:t>
              </a:r>
            </a:p>
          </p:txBody>
        </p:sp>
        <p:sp>
          <p:nvSpPr>
            <p:cNvPr id="19" name="TextBox 18">
              <a:extLst>
                <a:ext uri="{FF2B5EF4-FFF2-40B4-BE49-F238E27FC236}">
                  <a16:creationId xmlns:a16="http://schemas.microsoft.com/office/drawing/2014/main" id="{12DC22F6-0DC5-FA83-1D57-9D8A84842F07}"/>
                </a:ext>
              </a:extLst>
            </p:cNvPr>
            <p:cNvSpPr txBox="1"/>
            <p:nvPr/>
          </p:nvSpPr>
          <p:spPr>
            <a:xfrm>
              <a:off x="9993646" y="2993368"/>
              <a:ext cx="1696598" cy="1477328"/>
            </a:xfrm>
            <a:prstGeom prst="rect">
              <a:avLst/>
            </a:prstGeom>
            <a:noFill/>
          </p:spPr>
          <p:txBody>
            <a:bodyPr wrap="square" rtlCol="0">
              <a:spAutoFit/>
            </a:bodyPr>
            <a:lstStyle/>
            <a:p>
              <a:r>
                <a:rPr lang="en-US" dirty="0">
                  <a:latin typeface="Amasis MT Pro Light" panose="02040304050005020304" pitchFamily="18" charset="0"/>
                </a:rPr>
                <a:t>Must be submitted during the Open Period (July 27 – Sept. 21)</a:t>
              </a:r>
            </a:p>
          </p:txBody>
        </p:sp>
        <p:grpSp>
          <p:nvGrpSpPr>
            <p:cNvPr id="35" name="Group 34">
              <a:extLst>
                <a:ext uri="{FF2B5EF4-FFF2-40B4-BE49-F238E27FC236}">
                  <a16:creationId xmlns:a16="http://schemas.microsoft.com/office/drawing/2014/main" id="{78085895-A49F-868D-0A37-7A161693325B}"/>
                </a:ext>
              </a:extLst>
            </p:cNvPr>
            <p:cNvGrpSpPr/>
            <p:nvPr/>
          </p:nvGrpSpPr>
          <p:grpSpPr>
            <a:xfrm>
              <a:off x="150569" y="1676386"/>
              <a:ext cx="11890864" cy="4932370"/>
              <a:chOff x="150569" y="1676386"/>
              <a:chExt cx="11890864" cy="4932370"/>
            </a:xfrm>
          </p:grpSpPr>
          <p:grpSp>
            <p:nvGrpSpPr>
              <p:cNvPr id="34" name="Group 33">
                <a:extLst>
                  <a:ext uri="{FF2B5EF4-FFF2-40B4-BE49-F238E27FC236}">
                    <a16:creationId xmlns:a16="http://schemas.microsoft.com/office/drawing/2014/main" id="{E39E8C52-E85A-D5A5-AF1B-6E4C50F54171}"/>
                  </a:ext>
                  <a:ext uri="{C183D7F6-B498-43B3-948B-1728B52AA6E4}">
                    <adec:decorative xmlns:adec="http://schemas.microsoft.com/office/drawing/2017/decorative" val="0"/>
                  </a:ext>
                </a:extLst>
              </p:cNvPr>
              <p:cNvGrpSpPr/>
              <p:nvPr/>
            </p:nvGrpSpPr>
            <p:grpSpPr>
              <a:xfrm>
                <a:off x="150569" y="1676386"/>
                <a:ext cx="11890864" cy="4932370"/>
                <a:chOff x="150569" y="1676386"/>
                <a:chExt cx="11890864" cy="4932370"/>
              </a:xfrm>
            </p:grpSpPr>
            <p:grpSp>
              <p:nvGrpSpPr>
                <p:cNvPr id="33" name="Group 32">
                  <a:extLst>
                    <a:ext uri="{FF2B5EF4-FFF2-40B4-BE49-F238E27FC236}">
                      <a16:creationId xmlns:a16="http://schemas.microsoft.com/office/drawing/2014/main" id="{E1987528-49AE-6A52-61E1-A06DA08DA0A0}"/>
                    </a:ext>
                  </a:extLst>
                </p:cNvPr>
                <p:cNvGrpSpPr/>
                <p:nvPr/>
              </p:nvGrpSpPr>
              <p:grpSpPr>
                <a:xfrm>
                  <a:off x="2438400" y="2900369"/>
                  <a:ext cx="7315200" cy="3383280"/>
                  <a:chOff x="2438400" y="2900369"/>
                  <a:chExt cx="7315200" cy="3383280"/>
                </a:xfrm>
              </p:grpSpPr>
              <p:cxnSp>
                <p:nvCxnSpPr>
                  <p:cNvPr id="4" name="Straight Connector 3">
                    <a:extLst>
                      <a:ext uri="{FF2B5EF4-FFF2-40B4-BE49-F238E27FC236}">
                        <a16:creationId xmlns:a16="http://schemas.microsoft.com/office/drawing/2014/main" id="{5A7A87B2-5683-6C8A-EA66-D75311375E8D}"/>
                      </a:ext>
                      <a:ext uri="{C183D7F6-B498-43B3-948B-1728B52AA6E4}">
                        <adec:decorative xmlns:adec="http://schemas.microsoft.com/office/drawing/2017/decorative" val="1"/>
                      </a:ext>
                    </a:extLst>
                  </p:cNvPr>
                  <p:cNvCxnSpPr>
                    <a:cxnSpLocks/>
                  </p:cNvCxnSpPr>
                  <p:nvPr/>
                </p:nvCxnSpPr>
                <p:spPr>
                  <a:xfrm>
                    <a:off x="2438400" y="2900369"/>
                    <a:ext cx="0" cy="3383280"/>
                  </a:xfrm>
                  <a:prstGeom prst="line">
                    <a:avLst/>
                  </a:prstGeom>
                  <a:ln w="19050">
                    <a:prstDash val="lgDash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1E58295-AF3D-941D-9F6A-FECE99A30E7B}"/>
                      </a:ext>
                      <a:ext uri="{C183D7F6-B498-43B3-948B-1728B52AA6E4}">
                        <adec:decorative xmlns:adec="http://schemas.microsoft.com/office/drawing/2017/decorative" val="1"/>
                      </a:ext>
                    </a:extLst>
                  </p:cNvPr>
                  <p:cNvCxnSpPr>
                    <a:cxnSpLocks/>
                  </p:cNvCxnSpPr>
                  <p:nvPr/>
                </p:nvCxnSpPr>
                <p:spPr>
                  <a:xfrm>
                    <a:off x="4876800" y="2900369"/>
                    <a:ext cx="0" cy="3383280"/>
                  </a:xfrm>
                  <a:prstGeom prst="line">
                    <a:avLst/>
                  </a:prstGeom>
                  <a:ln w="19050">
                    <a:prstDash val="lgDash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370B9400-DD64-EDBA-0CC8-73AD51FE067B}"/>
                      </a:ext>
                      <a:ext uri="{C183D7F6-B498-43B3-948B-1728B52AA6E4}">
                        <adec:decorative xmlns:adec="http://schemas.microsoft.com/office/drawing/2017/decorative" val="1"/>
                      </a:ext>
                    </a:extLst>
                  </p:cNvPr>
                  <p:cNvCxnSpPr>
                    <a:cxnSpLocks/>
                  </p:cNvCxnSpPr>
                  <p:nvPr/>
                </p:nvCxnSpPr>
                <p:spPr>
                  <a:xfrm>
                    <a:off x="7315200" y="2900369"/>
                    <a:ext cx="0" cy="3383280"/>
                  </a:xfrm>
                  <a:prstGeom prst="line">
                    <a:avLst/>
                  </a:prstGeom>
                  <a:ln w="19050">
                    <a:prstDash val="lgDashDot"/>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78BA4A9F-FE6F-EE62-81B3-D460384778D3}"/>
                      </a:ext>
                      <a:ext uri="{C183D7F6-B498-43B3-948B-1728B52AA6E4}">
                        <adec:decorative xmlns:adec="http://schemas.microsoft.com/office/drawing/2017/decorative" val="1"/>
                      </a:ext>
                    </a:extLst>
                  </p:cNvPr>
                  <p:cNvCxnSpPr>
                    <a:cxnSpLocks/>
                  </p:cNvCxnSpPr>
                  <p:nvPr/>
                </p:nvCxnSpPr>
                <p:spPr>
                  <a:xfrm>
                    <a:off x="9753600" y="2900369"/>
                    <a:ext cx="0" cy="3383280"/>
                  </a:xfrm>
                  <a:prstGeom prst="line">
                    <a:avLst/>
                  </a:prstGeom>
                  <a:ln w="19050">
                    <a:prstDash val="lgDashDot"/>
                  </a:ln>
                </p:spPr>
                <p:style>
                  <a:lnRef idx="1">
                    <a:schemeClr val="accent1"/>
                  </a:lnRef>
                  <a:fillRef idx="0">
                    <a:schemeClr val="accent1"/>
                  </a:fillRef>
                  <a:effectRef idx="0">
                    <a:schemeClr val="accent1"/>
                  </a:effectRef>
                  <a:fontRef idx="minor">
                    <a:schemeClr val="tx1"/>
                  </a:fontRef>
                </p:style>
              </p:cxnSp>
            </p:grpSp>
            <p:sp>
              <p:nvSpPr>
                <p:cNvPr id="13" name="Frame 12">
                  <a:extLst>
                    <a:ext uri="{FF2B5EF4-FFF2-40B4-BE49-F238E27FC236}">
                      <a16:creationId xmlns:a16="http://schemas.microsoft.com/office/drawing/2014/main" id="{4DEE374F-17FE-07EC-48FA-92776E08F8E4}"/>
                    </a:ext>
                    <a:ext uri="{C183D7F6-B498-43B3-948B-1728B52AA6E4}">
                      <adec:decorative xmlns:adec="http://schemas.microsoft.com/office/drawing/2017/decorative" val="1"/>
                    </a:ext>
                  </a:extLst>
                </p:cNvPr>
                <p:cNvSpPr/>
                <p:nvPr/>
              </p:nvSpPr>
              <p:spPr>
                <a:xfrm>
                  <a:off x="150569" y="1676386"/>
                  <a:ext cx="11890864" cy="4932370"/>
                </a:xfrm>
                <a:prstGeom prst="frame">
                  <a:avLst>
                    <a:gd name="adj1" fmla="val 478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ptos Display" panose="020B0004020202020204" pitchFamily="34" charset="0"/>
                  </a:endParaRPr>
                </a:p>
              </p:txBody>
            </p:sp>
          </p:grpSp>
          <p:grpSp>
            <p:nvGrpSpPr>
              <p:cNvPr id="3" name="Group 2" descr="Icon of plant pests climbing up a young plant outlined with a black circle">
                <a:extLst>
                  <a:ext uri="{FF2B5EF4-FFF2-40B4-BE49-F238E27FC236}">
                    <a16:creationId xmlns:a16="http://schemas.microsoft.com/office/drawing/2014/main" id="{CAEB37E2-49C0-EDFB-3A59-B88F94221C20}"/>
                  </a:ext>
                </a:extLst>
              </p:cNvPr>
              <p:cNvGrpSpPr/>
              <p:nvPr/>
            </p:nvGrpSpPr>
            <p:grpSpPr>
              <a:xfrm>
                <a:off x="758197" y="5037205"/>
                <a:ext cx="1178447" cy="1141002"/>
                <a:chOff x="793057" y="5195137"/>
                <a:chExt cx="1276350" cy="1236663"/>
              </a:xfrm>
            </p:grpSpPr>
            <p:sp>
              <p:nvSpPr>
                <p:cNvPr id="14" name="Oval 13" descr="Plant With Roots outline">
                  <a:extLst>
                    <a:ext uri="{FF2B5EF4-FFF2-40B4-BE49-F238E27FC236}">
                      <a16:creationId xmlns:a16="http://schemas.microsoft.com/office/drawing/2014/main" id="{A507A039-E7DF-FF07-A90B-097CF0843084}"/>
                    </a:ext>
                  </a:extLst>
                </p:cNvPr>
                <p:cNvSpPr/>
                <p:nvPr/>
              </p:nvSpPr>
              <p:spPr>
                <a:xfrm>
                  <a:off x="793057" y="5195137"/>
                  <a:ext cx="1276350" cy="1236663"/>
                </a:xfrm>
                <a:prstGeom prst="ellipse">
                  <a:avLst/>
                </a:prstGeom>
                <a:blipFill dpi="0" rotWithShape="1">
                  <a:blip>
                    <a:extLst>
                      <a:ext uri="{96DAC541-7B7A-43D3-8B79-37D633B846F1}">
                        <asvg:svgBlip xmlns:asvg="http://schemas.microsoft.com/office/drawing/2016/SVG/main" r:embed="rId3"/>
                      </a:ext>
                    </a:extLst>
                  </a:blip>
                  <a:srcRect/>
                  <a:stretch>
                    <a:fillRect/>
                  </a:stretch>
                </a:blip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Display" panose="020B0004020202020204" pitchFamily="34" charset="0"/>
                    <a:ea typeface="+mn-ea"/>
                    <a:cs typeface="+mn-cs"/>
                  </a:endParaRPr>
                </a:p>
              </p:txBody>
            </p:sp>
            <p:pic>
              <p:nvPicPr>
                <p:cNvPr id="15" name="Graphic 18" descr="Bug with solid fill">
                  <a:extLst>
                    <a:ext uri="{FF2B5EF4-FFF2-40B4-BE49-F238E27FC236}">
                      <a16:creationId xmlns:a16="http://schemas.microsoft.com/office/drawing/2014/main" id="{BAFBD812-B735-B1D7-5B13-893C0EACAE1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0852819">
                  <a:off x="1540865" y="5516669"/>
                  <a:ext cx="455132" cy="455132"/>
                </a:xfrm>
                <a:prstGeom prst="rect">
                  <a:avLst/>
                </a:prstGeom>
              </p:spPr>
            </p:pic>
            <p:pic>
              <p:nvPicPr>
                <p:cNvPr id="16" name="Graphic 19" descr="Bug with solid fill">
                  <a:extLst>
                    <a:ext uri="{FF2B5EF4-FFF2-40B4-BE49-F238E27FC236}">
                      <a16:creationId xmlns:a16="http://schemas.microsoft.com/office/drawing/2014/main" id="{27082240-EF40-BEDD-6869-6A7D24FB176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351170">
                  <a:off x="972210" y="5909082"/>
                  <a:ext cx="455132" cy="455132"/>
                </a:xfrm>
                <a:prstGeom prst="rect">
                  <a:avLst/>
                </a:prstGeom>
              </p:spPr>
            </p:pic>
          </p:grpSp>
          <p:pic>
            <p:nvPicPr>
              <p:cNvPr id="17" name="Graphic 16" descr="Badge 1 with solid fill">
                <a:extLst>
                  <a:ext uri="{FF2B5EF4-FFF2-40B4-BE49-F238E27FC236}">
                    <a16:creationId xmlns:a16="http://schemas.microsoft.com/office/drawing/2014/main" id="{936B28D0-D907-1C69-DBD4-AEF1EC48DA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867418" y="4865153"/>
                <a:ext cx="1532614" cy="1532614"/>
              </a:xfrm>
              <a:prstGeom prst="rect">
                <a:avLst/>
              </a:prstGeom>
            </p:spPr>
          </p:pic>
          <p:grpSp>
            <p:nvGrpSpPr>
              <p:cNvPr id="20" name="Group 19" descr="Icon showing the outline of a person with a thought bubble containing a bullseye with an arrow in it outlined with a black circle">
                <a:extLst>
                  <a:ext uri="{FF2B5EF4-FFF2-40B4-BE49-F238E27FC236}">
                    <a16:creationId xmlns:a16="http://schemas.microsoft.com/office/drawing/2014/main" id="{68E5C714-3DEC-0944-6367-A7F4374822C5}"/>
                  </a:ext>
                </a:extLst>
              </p:cNvPr>
              <p:cNvGrpSpPr/>
              <p:nvPr/>
            </p:nvGrpSpPr>
            <p:grpSpPr>
              <a:xfrm>
                <a:off x="5513646" y="5001973"/>
                <a:ext cx="1164708" cy="1141002"/>
                <a:chOff x="5926643" y="4765281"/>
                <a:chExt cx="1298785" cy="1236664"/>
              </a:xfrm>
            </p:grpSpPr>
            <p:grpSp>
              <p:nvGrpSpPr>
                <p:cNvPr id="21" name="Group 20">
                  <a:extLst>
                    <a:ext uri="{FF2B5EF4-FFF2-40B4-BE49-F238E27FC236}">
                      <a16:creationId xmlns:a16="http://schemas.microsoft.com/office/drawing/2014/main" id="{61879C3C-AC26-F1EA-7B15-4F9E378B20A2}"/>
                    </a:ext>
                  </a:extLst>
                </p:cNvPr>
                <p:cNvGrpSpPr/>
                <p:nvPr/>
              </p:nvGrpSpPr>
              <p:grpSpPr>
                <a:xfrm>
                  <a:off x="5991497" y="4888006"/>
                  <a:ext cx="1155893" cy="1037236"/>
                  <a:chOff x="4514327" y="3292179"/>
                  <a:chExt cx="2633063" cy="2633063"/>
                </a:xfrm>
              </p:grpSpPr>
              <p:pic>
                <p:nvPicPr>
                  <p:cNvPr id="23" name="Graphic 22" descr="Person with idea outline">
                    <a:extLst>
                      <a:ext uri="{FF2B5EF4-FFF2-40B4-BE49-F238E27FC236}">
                        <a16:creationId xmlns:a16="http://schemas.microsoft.com/office/drawing/2014/main" id="{45AEADDA-BB41-3359-2D41-79FDC77F47F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514327" y="3292179"/>
                    <a:ext cx="2633063" cy="2633063"/>
                  </a:xfrm>
                  <a:prstGeom prst="rect">
                    <a:avLst/>
                  </a:prstGeom>
                </p:spPr>
              </p:pic>
              <p:sp>
                <p:nvSpPr>
                  <p:cNvPr id="24" name="Rectangle 23">
                    <a:extLst>
                      <a:ext uri="{FF2B5EF4-FFF2-40B4-BE49-F238E27FC236}">
                        <a16:creationId xmlns:a16="http://schemas.microsoft.com/office/drawing/2014/main" id="{690AB7B2-2C0C-201A-0529-E93EFB713A87}"/>
                      </a:ext>
                    </a:extLst>
                  </p:cNvPr>
                  <p:cNvSpPr/>
                  <p:nvPr/>
                </p:nvSpPr>
                <p:spPr>
                  <a:xfrm>
                    <a:off x="5716497" y="3626777"/>
                    <a:ext cx="807313" cy="78083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pic>
                <p:nvPicPr>
                  <p:cNvPr id="25" name="Graphic 24" descr="Bullseye outline">
                    <a:extLst>
                      <a:ext uri="{FF2B5EF4-FFF2-40B4-BE49-F238E27FC236}">
                        <a16:creationId xmlns:a16="http://schemas.microsoft.com/office/drawing/2014/main" id="{C4BE1293-EF98-F0EB-276F-1294CA3FAD5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631598" y="3552635"/>
                    <a:ext cx="997660" cy="997660"/>
                  </a:xfrm>
                  <a:prstGeom prst="rect">
                    <a:avLst/>
                  </a:prstGeom>
                </p:spPr>
              </p:pic>
            </p:grpSp>
            <p:sp>
              <p:nvSpPr>
                <p:cNvPr id="22" name="Oval 21">
                  <a:extLst>
                    <a:ext uri="{FF2B5EF4-FFF2-40B4-BE49-F238E27FC236}">
                      <a16:creationId xmlns:a16="http://schemas.microsoft.com/office/drawing/2014/main" id="{A33D0DAB-247A-6719-0E71-7C36FA313094}"/>
                    </a:ext>
                  </a:extLst>
                </p:cNvPr>
                <p:cNvSpPr/>
                <p:nvPr/>
              </p:nvSpPr>
              <p:spPr>
                <a:xfrm>
                  <a:off x="5926643" y="4765281"/>
                  <a:ext cx="1298785" cy="1236664"/>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grpSp>
          <p:grpSp>
            <p:nvGrpSpPr>
              <p:cNvPr id="26" name="Group 25" descr="Icon of a U.S. currency bill with wings outlined with a black circle">
                <a:extLst>
                  <a:ext uri="{FF2B5EF4-FFF2-40B4-BE49-F238E27FC236}">
                    <a16:creationId xmlns:a16="http://schemas.microsoft.com/office/drawing/2014/main" id="{501827DB-2F04-0F5A-F040-1F7A33D906A8}"/>
                  </a:ext>
                </a:extLst>
              </p:cNvPr>
              <p:cNvGrpSpPr/>
              <p:nvPr/>
            </p:nvGrpSpPr>
            <p:grpSpPr>
              <a:xfrm>
                <a:off x="7926638" y="5035207"/>
                <a:ext cx="1177948" cy="1143000"/>
                <a:chOff x="7637996" y="4669992"/>
                <a:chExt cx="1298785" cy="1236664"/>
              </a:xfrm>
            </p:grpSpPr>
            <p:pic>
              <p:nvPicPr>
                <p:cNvPr id="27" name="Graphic 26" descr="Flying Money outline">
                  <a:extLst>
                    <a:ext uri="{FF2B5EF4-FFF2-40B4-BE49-F238E27FC236}">
                      <a16:creationId xmlns:a16="http://schemas.microsoft.com/office/drawing/2014/main" id="{78447CC1-CE6E-7483-DFFC-257E7AA40C8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859485" y="4829835"/>
                  <a:ext cx="914400" cy="914400"/>
                </a:xfrm>
                <a:prstGeom prst="rect">
                  <a:avLst/>
                </a:prstGeom>
              </p:spPr>
            </p:pic>
            <p:sp>
              <p:nvSpPr>
                <p:cNvPr id="28" name="Oval 27">
                  <a:extLst>
                    <a:ext uri="{FF2B5EF4-FFF2-40B4-BE49-F238E27FC236}">
                      <a16:creationId xmlns:a16="http://schemas.microsoft.com/office/drawing/2014/main" id="{E1FBD7A9-C70E-861A-60D6-AA639FDCE90E}"/>
                    </a:ext>
                  </a:extLst>
                </p:cNvPr>
                <p:cNvSpPr/>
                <p:nvPr/>
              </p:nvSpPr>
              <p:spPr>
                <a:xfrm>
                  <a:off x="7637996" y="4669992"/>
                  <a:ext cx="1298785" cy="1236664"/>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grpSp>
          <p:grpSp>
            <p:nvGrpSpPr>
              <p:cNvPr id="29" name="Group 28" descr="Icon of a calendar with the words June - August on it outlined with a black circle.">
                <a:extLst>
                  <a:ext uri="{FF2B5EF4-FFF2-40B4-BE49-F238E27FC236}">
                    <a16:creationId xmlns:a16="http://schemas.microsoft.com/office/drawing/2014/main" id="{85F9A849-2A84-4B7A-B765-607E3577D381}"/>
                  </a:ext>
                </a:extLst>
              </p:cNvPr>
              <p:cNvGrpSpPr/>
              <p:nvPr/>
            </p:nvGrpSpPr>
            <p:grpSpPr>
              <a:xfrm>
                <a:off x="10189915" y="5025526"/>
                <a:ext cx="1179576" cy="1143000"/>
                <a:chOff x="5556210" y="4678701"/>
                <a:chExt cx="1298785" cy="1236664"/>
              </a:xfrm>
            </p:grpSpPr>
            <p:sp>
              <p:nvSpPr>
                <p:cNvPr id="30" name="Oval 29">
                  <a:extLst>
                    <a:ext uri="{FF2B5EF4-FFF2-40B4-BE49-F238E27FC236}">
                      <a16:creationId xmlns:a16="http://schemas.microsoft.com/office/drawing/2014/main" id="{47E45208-8EB8-CB62-7FBB-8712F0E2A369}"/>
                    </a:ext>
                  </a:extLst>
                </p:cNvPr>
                <p:cNvSpPr/>
                <p:nvPr/>
              </p:nvSpPr>
              <p:spPr>
                <a:xfrm>
                  <a:off x="5556210" y="4678701"/>
                  <a:ext cx="1298785" cy="1236664"/>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pic>
              <p:nvPicPr>
                <p:cNvPr id="31" name="Graphic 30" descr="Monthly calendar outline">
                  <a:extLst>
                    <a:ext uri="{FF2B5EF4-FFF2-40B4-BE49-F238E27FC236}">
                      <a16:creationId xmlns:a16="http://schemas.microsoft.com/office/drawing/2014/main" id="{3B3A470B-4038-7BF9-5FCE-3BA9E43AB032}"/>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665850" y="4778856"/>
                  <a:ext cx="1060419" cy="1060419"/>
                </a:xfrm>
                <a:prstGeom prst="rect">
                  <a:avLst/>
                </a:prstGeom>
              </p:spPr>
            </p:pic>
            <p:sp>
              <p:nvSpPr>
                <p:cNvPr id="32" name="TextBox 31">
                  <a:extLst>
                    <a:ext uri="{FF2B5EF4-FFF2-40B4-BE49-F238E27FC236}">
                      <a16:creationId xmlns:a16="http://schemas.microsoft.com/office/drawing/2014/main" id="{22595F5F-556E-CE71-E117-1C09A358BC21}"/>
                    </a:ext>
                  </a:extLst>
                </p:cNvPr>
                <p:cNvSpPr txBox="1"/>
                <p:nvPr/>
              </p:nvSpPr>
              <p:spPr>
                <a:xfrm>
                  <a:off x="5871603" y="4888006"/>
                  <a:ext cx="701060" cy="233099"/>
                </a:xfrm>
                <a:prstGeom prst="rect">
                  <a:avLst/>
                </a:prstGeom>
                <a:noFill/>
              </p:spPr>
              <p:txBody>
                <a:bodyPr wrap="none" rtlCol="0">
                  <a:spAutoFit/>
                </a:bodyPr>
                <a:lstStyle/>
                <a:p>
                  <a:r>
                    <a:rPr lang="en-US" sz="800" dirty="0">
                      <a:latin typeface="Aptos Display" panose="020B0004020202020204" pitchFamily="34" charset="0"/>
                    </a:rPr>
                    <a:t>June – Aug.</a:t>
                  </a:r>
                </a:p>
              </p:txBody>
            </p:sp>
          </p:grpSp>
        </p:grpSp>
      </p:grpSp>
      <p:sp>
        <p:nvSpPr>
          <p:cNvPr id="2" name="Slide Number Placeholder 1">
            <a:extLst>
              <a:ext uri="{FF2B5EF4-FFF2-40B4-BE49-F238E27FC236}">
                <a16:creationId xmlns:a16="http://schemas.microsoft.com/office/drawing/2014/main" id="{A270EC56-4C1C-8532-FF43-018673678208}"/>
              </a:ext>
            </a:extLst>
          </p:cNvPr>
          <p:cNvSpPr>
            <a:spLocks noGrp="1"/>
          </p:cNvSpPr>
          <p:nvPr>
            <p:ph type="sldNum" sz="quarter" idx="12"/>
          </p:nvPr>
        </p:nvSpPr>
        <p:spPr>
          <a:xfrm>
            <a:off x="9104586" y="6559318"/>
            <a:ext cx="2743200" cy="365125"/>
          </a:xfrm>
        </p:spPr>
        <p:txBody>
          <a:bodyPr/>
          <a:lstStyle/>
          <a:p>
            <a:fld id="{5267E680-71FF-44DA-8726-CE9EC60570B4}" type="slidenum">
              <a:rPr lang="en-US" smtClean="0"/>
              <a:t>2</a:t>
            </a:fld>
            <a:endParaRPr lang="en-US"/>
          </a:p>
        </p:txBody>
      </p:sp>
    </p:spTree>
    <p:extLst>
      <p:ext uri="{BB962C8B-B14F-4D97-AF65-F5344CB8AC3E}">
        <p14:creationId xmlns:p14="http://schemas.microsoft.com/office/powerpoint/2010/main" val="287148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7E3C725-763D-F721-4D9C-B2B0D0ED9AC4}"/>
              </a:ext>
            </a:extLst>
          </p:cNvPr>
          <p:cNvSpPr txBox="1">
            <a:spLocks noGrp="1"/>
          </p:cNvSpPr>
          <p:nvPr>
            <p:ph type="title" idx="4294967295"/>
          </p:nvPr>
        </p:nvSpPr>
        <p:spPr>
          <a:xfrm>
            <a:off x="838200" y="907193"/>
            <a:ext cx="10515600" cy="697914"/>
          </a:xfrm>
          <a:prstGeom prst="rect">
            <a:avLst/>
          </a:prstGeom>
          <a:noFill/>
          <a:ln>
            <a:noFill/>
            <a:prstDash/>
          </a:ln>
          <a:effectLst>
            <a:outerShdw blurRad="50800" dist="38100" dir="8100000" algn="tr"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a:ln>
                  <a:noFill/>
                </a:ln>
                <a:solidFill>
                  <a:schemeClr val="tx1"/>
                </a:solidFill>
                <a:effectLst/>
                <a:uLnTx/>
                <a:uFillTx/>
                <a:latin typeface="Amasis MT Pro Black" panose="02040A04050005020304" pitchFamily="18" charset="0"/>
                <a:ea typeface="+mj-ea"/>
                <a:cs typeface="+mj-cs"/>
              </a:rPr>
              <a:t>Suggestion Requirement – Goal Area Fit</a:t>
            </a:r>
          </a:p>
        </p:txBody>
      </p:sp>
      <p:grpSp>
        <p:nvGrpSpPr>
          <p:cNvPr id="4" name="Group 3" descr="Image shows a square with a partition. The left side of the partition shows a man thinking about what goal area (1A, 1S, 2, 3, 4, 5, or 6) to submit his suggestion; a thought cloud above his head contains the goal areas he's pondering. An arrow points to the right partition where the man has come a decision and the thought bubble shows he's decided on goal area 3 for his suggestion.">
            <a:extLst>
              <a:ext uri="{FF2B5EF4-FFF2-40B4-BE49-F238E27FC236}">
                <a16:creationId xmlns:a16="http://schemas.microsoft.com/office/drawing/2014/main" id="{FBAEE1DB-0D2B-248F-0D8E-0CF7245E36B8}"/>
              </a:ext>
            </a:extLst>
          </p:cNvPr>
          <p:cNvGrpSpPr/>
          <p:nvPr/>
        </p:nvGrpSpPr>
        <p:grpSpPr>
          <a:xfrm>
            <a:off x="0" y="2728113"/>
            <a:ext cx="4291416" cy="4346288"/>
            <a:chOff x="0" y="2728113"/>
            <a:chExt cx="4291416" cy="4346288"/>
          </a:xfrm>
        </p:grpSpPr>
        <p:sp>
          <p:nvSpPr>
            <p:cNvPr id="5" name="Rectangle 4">
              <a:extLst>
                <a:ext uri="{FF2B5EF4-FFF2-40B4-BE49-F238E27FC236}">
                  <a16:creationId xmlns:a16="http://schemas.microsoft.com/office/drawing/2014/main" id="{EC5BE8D1-FAEB-EE31-37C1-190E21360E9E}"/>
                </a:ext>
              </a:extLst>
            </p:cNvPr>
            <p:cNvSpPr/>
            <p:nvPr/>
          </p:nvSpPr>
          <p:spPr>
            <a:xfrm>
              <a:off x="204690" y="2728113"/>
              <a:ext cx="4086726" cy="3810799"/>
            </a:xfrm>
            <a:prstGeom prst="rect">
              <a:avLst/>
            </a:prstGeom>
            <a:solidFill>
              <a:schemeClr val="tx1">
                <a:lumMod val="50000"/>
                <a:lumOff val="50000"/>
              </a:schemeClr>
            </a:solidFill>
            <a:ln>
              <a:solidFill>
                <a:schemeClr val="tx1">
                  <a:lumMod val="75000"/>
                  <a:lumOff val="25000"/>
                </a:schemeClr>
              </a:solidFill>
            </a:ln>
            <a:effectLst>
              <a:glow rad="228600">
                <a:schemeClr val="bg1">
                  <a:lumMod val="6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pic>
          <p:nvPicPr>
            <p:cNvPr id="6" name="Picture 5">
              <a:extLst>
                <a:ext uri="{FF2B5EF4-FFF2-40B4-BE49-F238E27FC236}">
                  <a16:creationId xmlns:a16="http://schemas.microsoft.com/office/drawing/2014/main" id="{4FC3F0BF-623C-964B-B702-3F8D2CE27A1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987675"/>
              <a:ext cx="4086726" cy="4086726"/>
            </a:xfrm>
            <a:prstGeom prst="rect">
              <a:avLst/>
            </a:prstGeom>
          </p:spPr>
        </p:pic>
      </p:grpSp>
      <p:sp>
        <p:nvSpPr>
          <p:cNvPr id="7" name="Rectangle: Top Corners Rounded 6">
            <a:extLst>
              <a:ext uri="{FF2B5EF4-FFF2-40B4-BE49-F238E27FC236}">
                <a16:creationId xmlns:a16="http://schemas.microsoft.com/office/drawing/2014/main" id="{6210EFAC-FCCA-A080-9D0C-F44A343679E7}"/>
              </a:ext>
              <a:ext uri="{C183D7F6-B498-43B3-948B-1728B52AA6E4}">
                <adec:decorative xmlns:adec="http://schemas.microsoft.com/office/drawing/2017/decorative" val="1"/>
              </a:ext>
            </a:extLst>
          </p:cNvPr>
          <p:cNvSpPr/>
          <p:nvPr/>
        </p:nvSpPr>
        <p:spPr>
          <a:xfrm>
            <a:off x="4815205" y="2059826"/>
            <a:ext cx="3617392" cy="2174144"/>
          </a:xfrm>
          <a:prstGeom prst="round2Same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sp>
        <p:nvSpPr>
          <p:cNvPr id="8" name="Rectangle: Top Corners Rounded 7">
            <a:extLst>
              <a:ext uri="{FF2B5EF4-FFF2-40B4-BE49-F238E27FC236}">
                <a16:creationId xmlns:a16="http://schemas.microsoft.com/office/drawing/2014/main" id="{3D029FCE-36BA-BAE6-BEFD-F1F65D21109B}"/>
              </a:ext>
              <a:ext uri="{C183D7F6-B498-43B3-948B-1728B52AA6E4}">
                <adec:decorative xmlns:adec="http://schemas.microsoft.com/office/drawing/2017/decorative" val="1"/>
              </a:ext>
            </a:extLst>
          </p:cNvPr>
          <p:cNvSpPr/>
          <p:nvPr/>
        </p:nvSpPr>
        <p:spPr>
          <a:xfrm flipV="1">
            <a:off x="4815205" y="4223301"/>
            <a:ext cx="3617392" cy="2174144"/>
          </a:xfrm>
          <a:prstGeom prst="round2SameRect">
            <a:avLst/>
          </a:prstGeom>
          <a:solidFill>
            <a:srgbClr val="FFC9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pic>
        <p:nvPicPr>
          <p:cNvPr id="9" name="Graphic 8" descr="Thumbs up sign with solid fill">
            <a:extLst>
              <a:ext uri="{FF2B5EF4-FFF2-40B4-BE49-F238E27FC236}">
                <a16:creationId xmlns:a16="http://schemas.microsoft.com/office/drawing/2014/main" id="{9829FFBD-4FDB-5554-4DEA-D21F1B0CEB4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466125" y="1561440"/>
            <a:ext cx="914400" cy="914400"/>
          </a:xfrm>
          <a:prstGeom prst="rect">
            <a:avLst/>
          </a:prstGeom>
        </p:spPr>
      </p:pic>
      <p:sp>
        <p:nvSpPr>
          <p:cNvPr id="11" name="TextBox 10">
            <a:extLst>
              <a:ext uri="{FF2B5EF4-FFF2-40B4-BE49-F238E27FC236}">
                <a16:creationId xmlns:a16="http://schemas.microsoft.com/office/drawing/2014/main" id="{2DD7E72B-8F02-9DEA-A709-D7E777E4F4D2}"/>
              </a:ext>
            </a:extLst>
          </p:cNvPr>
          <p:cNvSpPr txBox="1"/>
          <p:nvPr/>
        </p:nvSpPr>
        <p:spPr>
          <a:xfrm>
            <a:off x="5143272" y="2443359"/>
            <a:ext cx="2961258" cy="3477875"/>
          </a:xfrm>
          <a:prstGeom prst="rect">
            <a:avLst/>
          </a:prstGeom>
          <a:noFill/>
        </p:spPr>
        <p:txBody>
          <a:bodyPr wrap="square" rtlCol="0">
            <a:spAutoFit/>
          </a:bodyPr>
          <a:lstStyle/>
          <a:p>
            <a:pPr algn="ctr">
              <a:spcAft>
                <a:spcPts val="4800"/>
              </a:spcAft>
            </a:pPr>
            <a:r>
              <a:rPr lang="en-US" sz="2000" b="1" dirty="0">
                <a:latin typeface="Aptos Display" panose="020B0004020202020204" pitchFamily="34" charset="0"/>
              </a:rPr>
              <a:t>Do</a:t>
            </a:r>
            <a:r>
              <a:rPr lang="en-US" sz="2000" dirty="0">
                <a:latin typeface="Aptos Display" panose="020B0004020202020204" pitchFamily="34" charset="0"/>
              </a:rPr>
              <a:t> submit suggestions that meet the strategies and objectives of a </a:t>
            </a:r>
            <a:r>
              <a:rPr lang="en-US" sz="2000" b="1" dirty="0">
                <a:latin typeface="Aptos Display" panose="020B0004020202020204" pitchFamily="34" charset="0"/>
              </a:rPr>
              <a:t>single goal area</a:t>
            </a:r>
            <a:endParaRPr lang="en-US" sz="2000" dirty="0">
              <a:latin typeface="Aptos Display" panose="020B0004020202020204" pitchFamily="34" charset="0"/>
            </a:endParaRPr>
          </a:p>
          <a:p>
            <a:pPr algn="ctr"/>
            <a:r>
              <a:rPr lang="en-US" sz="2000" dirty="0">
                <a:latin typeface="Aptos Display" panose="020B0004020202020204" pitchFamily="34" charset="0"/>
              </a:rPr>
              <a:t>Do </a:t>
            </a:r>
            <a:r>
              <a:rPr lang="en-US" sz="2000" b="1" dirty="0">
                <a:latin typeface="Aptos Display" panose="020B0004020202020204" pitchFamily="34" charset="0"/>
              </a:rPr>
              <a:t>not</a:t>
            </a:r>
            <a:r>
              <a:rPr lang="en-US" sz="2000" dirty="0">
                <a:latin typeface="Aptos Display" panose="020B0004020202020204" pitchFamily="34" charset="0"/>
              </a:rPr>
              <a:t> submit suggestions that have an ambiguous or tenuous relationship to a goal area (i.e., it could fit multiple goal areas). </a:t>
            </a:r>
          </a:p>
        </p:txBody>
      </p:sp>
      <p:pic>
        <p:nvPicPr>
          <p:cNvPr id="10" name="Graphic 9" descr="Thumbs Down with solid fill">
            <a:extLst>
              <a:ext uri="{FF2B5EF4-FFF2-40B4-BE49-F238E27FC236}">
                <a16:creationId xmlns:a16="http://schemas.microsoft.com/office/drawing/2014/main" id="{E6795C8D-7D72-9898-5EF2-3888A7A2A26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019895" y="5999028"/>
            <a:ext cx="914400" cy="914400"/>
          </a:xfrm>
          <a:prstGeom prst="rect">
            <a:avLst/>
          </a:prstGeom>
        </p:spPr>
      </p:pic>
      <p:pic>
        <p:nvPicPr>
          <p:cNvPr id="13" name="Graphic 12" descr="Comment Important with solid fill">
            <a:extLst>
              <a:ext uri="{FF2B5EF4-FFF2-40B4-BE49-F238E27FC236}">
                <a16:creationId xmlns:a16="http://schemas.microsoft.com/office/drawing/2014/main" id="{4F9E7D7A-FC76-0286-AC9E-E7A43CFC3C2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459383" y="2000703"/>
            <a:ext cx="914400" cy="914400"/>
          </a:xfrm>
          <a:prstGeom prst="rect">
            <a:avLst/>
          </a:prstGeom>
        </p:spPr>
      </p:pic>
      <p:sp>
        <p:nvSpPr>
          <p:cNvPr id="12" name="Rectangle: Rounded Corners 11">
            <a:extLst>
              <a:ext uri="{FF2B5EF4-FFF2-40B4-BE49-F238E27FC236}">
                <a16:creationId xmlns:a16="http://schemas.microsoft.com/office/drawing/2014/main" id="{7AC3B7BF-0850-7FA0-E7B3-556AD2DCF28B}"/>
              </a:ext>
            </a:extLst>
          </p:cNvPr>
          <p:cNvSpPr/>
          <p:nvPr/>
        </p:nvSpPr>
        <p:spPr>
          <a:xfrm>
            <a:off x="8941814" y="2054491"/>
            <a:ext cx="3111327" cy="4337619"/>
          </a:xfrm>
          <a:prstGeom prst="roundRect">
            <a:avLst/>
          </a:prstGeom>
          <a:noFill/>
          <a:ln>
            <a:solidFill>
              <a:schemeClr val="tx1">
                <a:lumMod val="85000"/>
                <a:lumOff val="15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spcAft>
                <a:spcPts val="1200"/>
              </a:spcAft>
            </a:pPr>
            <a:r>
              <a:rPr lang="en-US" sz="2000" dirty="0">
                <a:solidFill>
                  <a:schemeClr val="tx1"/>
                </a:solidFill>
                <a:latin typeface="Aptos Display" panose="020B0004020202020204" pitchFamily="34" charset="0"/>
              </a:rPr>
              <a:t>Suggestions that have aspects of multiple goal areas …</a:t>
            </a:r>
          </a:p>
          <a:p>
            <a:pPr marL="342900" indent="-342900">
              <a:buFont typeface="Arial" panose="020B0604020202020204" pitchFamily="34" charset="0"/>
              <a:buChar char="•"/>
            </a:pPr>
            <a:r>
              <a:rPr lang="en-US" sz="2000" dirty="0">
                <a:solidFill>
                  <a:schemeClr val="tx1"/>
                </a:solidFill>
                <a:latin typeface="Aptos Display" panose="020B0004020202020204" pitchFamily="34" charset="0"/>
              </a:rPr>
              <a:t>May rank lower overall;</a:t>
            </a:r>
          </a:p>
          <a:p>
            <a:pPr marL="342900" indent="-342900">
              <a:buFont typeface="Arial" panose="020B0604020202020204" pitchFamily="34" charset="0"/>
              <a:buChar char="•"/>
            </a:pPr>
            <a:r>
              <a:rPr lang="en-US" sz="2000" dirty="0">
                <a:solidFill>
                  <a:schemeClr val="tx1"/>
                </a:solidFill>
                <a:latin typeface="Aptos Display" panose="020B0004020202020204" pitchFamily="34" charset="0"/>
              </a:rPr>
              <a:t>May only receive partial funding;    </a:t>
            </a:r>
          </a:p>
          <a:p>
            <a:pPr marL="342900" indent="-342900">
              <a:buFont typeface="Arial" panose="020B0604020202020204" pitchFamily="34" charset="0"/>
              <a:buChar char="•"/>
            </a:pPr>
            <a:r>
              <a:rPr lang="en-US" sz="2000" dirty="0">
                <a:solidFill>
                  <a:schemeClr val="tx1"/>
                </a:solidFill>
                <a:latin typeface="Aptos Display" panose="020B0004020202020204" pitchFamily="34" charset="0"/>
              </a:rPr>
              <a:t>Or may be dropped from consideration/not recommended for funding. </a:t>
            </a:r>
          </a:p>
        </p:txBody>
      </p:sp>
      <p:sp>
        <p:nvSpPr>
          <p:cNvPr id="2" name="Slide Number Placeholder 1">
            <a:extLst>
              <a:ext uri="{FF2B5EF4-FFF2-40B4-BE49-F238E27FC236}">
                <a16:creationId xmlns:a16="http://schemas.microsoft.com/office/drawing/2014/main" id="{5DC88645-F036-2318-5EA9-124883B41BE2}"/>
              </a:ext>
            </a:extLst>
          </p:cNvPr>
          <p:cNvSpPr>
            <a:spLocks noGrp="1"/>
          </p:cNvSpPr>
          <p:nvPr>
            <p:ph type="sldNum" sz="quarter" idx="12"/>
          </p:nvPr>
        </p:nvSpPr>
        <p:spPr>
          <a:xfrm>
            <a:off x="9072502" y="6432550"/>
            <a:ext cx="2743200" cy="365125"/>
          </a:xfrm>
        </p:spPr>
        <p:txBody>
          <a:bodyPr/>
          <a:lstStyle/>
          <a:p>
            <a:fld id="{5267E680-71FF-44DA-8726-CE9EC60570B4}" type="slidenum">
              <a:rPr lang="en-US" smtClean="0"/>
              <a:t>20</a:t>
            </a:fld>
            <a:endParaRPr lang="en-US"/>
          </a:p>
        </p:txBody>
      </p:sp>
    </p:spTree>
    <p:extLst>
      <p:ext uri="{BB962C8B-B14F-4D97-AF65-F5344CB8AC3E}">
        <p14:creationId xmlns:p14="http://schemas.microsoft.com/office/powerpoint/2010/main" val="188930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1+#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67AD4-73B6-37DC-E2DF-333DD5F8DE38}"/>
              </a:ext>
            </a:extLst>
          </p:cNvPr>
          <p:cNvSpPr txBox="1">
            <a:spLocks noGrp="1"/>
          </p:cNvSpPr>
          <p:nvPr>
            <p:ph type="title" idx="4294967295"/>
          </p:nvPr>
        </p:nvSpPr>
        <p:spPr>
          <a:xfrm>
            <a:off x="290146" y="1002728"/>
            <a:ext cx="11611708" cy="767662"/>
          </a:xfrm>
          <a:prstGeom prst="rect">
            <a:avLst/>
          </a:prstGeom>
          <a:noFill/>
          <a:ln>
            <a:noFill/>
            <a:prstDash/>
          </a:ln>
          <a:effectLst>
            <a:outerShdw blurRad="50800" dist="38100" dir="8100000" algn="tr"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Amasis MT Pro Black" panose="02040A04050005020304" pitchFamily="18" charset="0"/>
                <a:ea typeface="+mj-ea"/>
                <a:cs typeface="+mj-cs"/>
              </a:rPr>
              <a:t>Where to Submit a PPA 7721 Suggestion</a:t>
            </a:r>
          </a:p>
        </p:txBody>
      </p:sp>
      <p:sp>
        <p:nvSpPr>
          <p:cNvPr id="4" name="Content Placeholder 9">
            <a:extLst>
              <a:ext uri="{FF2B5EF4-FFF2-40B4-BE49-F238E27FC236}">
                <a16:creationId xmlns:a16="http://schemas.microsoft.com/office/drawing/2014/main" id="{ABDAA1BE-2F5F-54C2-F248-A57DB802F4F5}"/>
              </a:ext>
            </a:extLst>
          </p:cNvPr>
          <p:cNvSpPr txBox="1">
            <a:spLocks/>
          </p:cNvSpPr>
          <p:nvPr/>
        </p:nvSpPr>
        <p:spPr>
          <a:xfrm>
            <a:off x="564943" y="2301379"/>
            <a:ext cx="3935253" cy="10697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masis MT Pro Black" panose="02040A04050005020304"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masis MT Pro Black" panose="02040A040500050203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masis MT Pro Black" panose="02040A040500050203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masis MT Pro Black" panose="02040A040500050203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masis MT Pro Black" panose="02040A040500050203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en-US" sz="2000" b="1" dirty="0">
                <a:latin typeface="Aptos Display" panose="020B0004020202020204" pitchFamily="34" charset="0"/>
              </a:rPr>
              <a:t>Submit PPDMDPP suggestions to ServiceNow: </a:t>
            </a:r>
            <a:r>
              <a:rPr lang="en-US" sz="1800" dirty="0">
                <a:latin typeface="Aptos Display" panose="020B0004020202020204" pitchFamily="34" charset="0"/>
              </a:rPr>
              <a:t>https://www.aphis.usda.gov/funding/ppdmdpp</a:t>
            </a:r>
          </a:p>
        </p:txBody>
      </p:sp>
      <p:sp>
        <p:nvSpPr>
          <p:cNvPr id="5" name="TextBox 4">
            <a:extLst>
              <a:ext uri="{FF2B5EF4-FFF2-40B4-BE49-F238E27FC236}">
                <a16:creationId xmlns:a16="http://schemas.microsoft.com/office/drawing/2014/main" id="{BF7D3E80-5A9D-9030-FEE8-A962913EE760}"/>
              </a:ext>
            </a:extLst>
          </p:cNvPr>
          <p:cNvSpPr txBox="1"/>
          <p:nvPr/>
        </p:nvSpPr>
        <p:spPr>
          <a:xfrm>
            <a:off x="564943" y="3598204"/>
            <a:ext cx="5470975" cy="2246769"/>
          </a:xfrm>
          <a:prstGeom prst="rect">
            <a:avLst/>
          </a:prstGeom>
          <a:noFill/>
        </p:spPr>
        <p:txBody>
          <a:bodyPr wrap="square" rtlCol="0">
            <a:spAutoFit/>
          </a:bodyPr>
          <a:lstStyle/>
          <a:p>
            <a:pPr>
              <a:spcAft>
                <a:spcPts val="600"/>
              </a:spcAft>
            </a:pPr>
            <a:r>
              <a:rPr lang="en-US" sz="2000" b="1" dirty="0">
                <a:latin typeface="Aptos Display" panose="020B0004020202020204" pitchFamily="34" charset="0"/>
              </a:rPr>
              <a:t>Check out the:</a:t>
            </a:r>
          </a:p>
          <a:p>
            <a:pPr>
              <a:spcAft>
                <a:spcPts val="2400"/>
              </a:spcAft>
            </a:pPr>
            <a:r>
              <a:rPr lang="en-US" dirty="0">
                <a:latin typeface="Aptos Display" panose="020B0004020202020204" pitchFamily="34" charset="0"/>
              </a:rPr>
              <a:t>PPA 7721 ServiceNow Suggestion Submission Guidance [https://www.aphis.usda.gov/funding/ppdmdpp]</a:t>
            </a:r>
          </a:p>
          <a:p>
            <a:pPr>
              <a:spcAft>
                <a:spcPts val="600"/>
              </a:spcAft>
            </a:pPr>
            <a:r>
              <a:rPr lang="en-US" b="1" dirty="0">
                <a:latin typeface="Aptos Display" panose="020B0004020202020204" pitchFamily="34" charset="0"/>
              </a:rPr>
              <a:t>Real-time walkthrough of ServiceNow offered:</a:t>
            </a:r>
          </a:p>
          <a:p>
            <a:r>
              <a:rPr lang="en-US" dirty="0">
                <a:latin typeface="Aptos Display" panose="020B0004020202020204" pitchFamily="34" charset="0"/>
              </a:rPr>
              <a:t>Monday, August 17</a:t>
            </a:r>
          </a:p>
          <a:p>
            <a:pPr>
              <a:spcAft>
                <a:spcPts val="1800"/>
              </a:spcAft>
            </a:pPr>
            <a:r>
              <a:rPr lang="en-US" dirty="0">
                <a:latin typeface="Aptos Display" panose="020B0004020202020204" pitchFamily="34" charset="0"/>
              </a:rPr>
              <a:t>Thursday, </a:t>
            </a:r>
            <a:r>
              <a:rPr lang="en-US">
                <a:latin typeface="Aptos Display" panose="020B0004020202020204" pitchFamily="34" charset="0"/>
              </a:rPr>
              <a:t>August 27</a:t>
            </a:r>
            <a:endParaRPr lang="en-US" dirty="0">
              <a:latin typeface="Aptos Display" panose="020B0004020202020204" pitchFamily="34" charset="0"/>
            </a:endParaRPr>
          </a:p>
        </p:txBody>
      </p:sp>
      <p:pic>
        <p:nvPicPr>
          <p:cNvPr id="6" name="Picture 5" descr="The image represents the front cover of the ServiceNow Suggestion Submission Guidance document.">
            <a:extLst>
              <a:ext uri="{FF2B5EF4-FFF2-40B4-BE49-F238E27FC236}">
                <a16:creationId xmlns:a16="http://schemas.microsoft.com/office/drawing/2014/main" id="{FF9483B3-7520-A9A5-2E6C-3BD058CC3A39}"/>
              </a:ext>
            </a:extLst>
          </p:cNvPr>
          <p:cNvPicPr>
            <a:picLocks noChangeAspect="1"/>
          </p:cNvPicPr>
          <p:nvPr/>
        </p:nvPicPr>
        <p:blipFill>
          <a:blip r:embed="rId3"/>
          <a:stretch>
            <a:fillRect/>
          </a:stretch>
        </p:blipFill>
        <p:spPr>
          <a:xfrm>
            <a:off x="7086600" y="1885077"/>
            <a:ext cx="3654955" cy="47246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perspectiveLeft"/>
            <a:lightRig rig="twoPt" dir="t">
              <a:rot lat="0" lon="0" rev="7200000"/>
            </a:lightRig>
          </a:scene3d>
          <a:sp3d>
            <a:bevelT w="25400" h="19050"/>
            <a:contourClr>
              <a:srgbClr val="FFFFFF"/>
            </a:contourClr>
          </a:sp3d>
        </p:spPr>
      </p:pic>
      <p:sp>
        <p:nvSpPr>
          <p:cNvPr id="3" name="Slide Number Placeholder 3">
            <a:extLst>
              <a:ext uri="{FF2B5EF4-FFF2-40B4-BE49-F238E27FC236}">
                <a16:creationId xmlns:a16="http://schemas.microsoft.com/office/drawing/2014/main" id="{1F1BD2CD-4CDF-CDAF-2990-9387AAC298BA}"/>
              </a:ext>
            </a:extLst>
          </p:cNvPr>
          <p:cNvSpPr>
            <a:spLocks noGrp="1"/>
          </p:cNvSpPr>
          <p:nvPr>
            <p:ph type="sldNum" sz="quarter" idx="12"/>
          </p:nvPr>
        </p:nvSpPr>
        <p:spPr>
          <a:xfrm>
            <a:off x="9104586" y="6356350"/>
            <a:ext cx="2743200" cy="365125"/>
          </a:xfrm>
        </p:spPr>
        <p:txBody>
          <a:bodyPr/>
          <a:lstStyle/>
          <a:p>
            <a:fld id="{5267E680-71FF-44DA-8726-CE9EC60570B4}" type="slidenum">
              <a:rPr lang="en-US" smtClean="0"/>
              <a:t>21</a:t>
            </a:fld>
            <a:endParaRPr lang="en-US"/>
          </a:p>
        </p:txBody>
      </p:sp>
    </p:spTree>
    <p:extLst>
      <p:ext uri="{BB962C8B-B14F-4D97-AF65-F5344CB8AC3E}">
        <p14:creationId xmlns:p14="http://schemas.microsoft.com/office/powerpoint/2010/main" val="2112942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8FD34-FA56-28A3-8528-0381125795DE}"/>
              </a:ext>
            </a:extLst>
          </p:cNvPr>
          <p:cNvSpPr txBox="1">
            <a:spLocks noGrp="1"/>
          </p:cNvSpPr>
          <p:nvPr>
            <p:ph type="title" idx="4294967295"/>
          </p:nvPr>
        </p:nvSpPr>
        <p:spPr>
          <a:xfrm>
            <a:off x="57407" y="1022327"/>
            <a:ext cx="7339219" cy="1600199"/>
          </a:xfrm>
          <a:prstGeom prst="rect">
            <a:avLst/>
          </a:prstGeom>
          <a:noFill/>
          <a:ln>
            <a:noFill/>
            <a:prstDash/>
          </a:ln>
          <a:effectLst>
            <a:outerShdw blurRad="50800" dist="38100" dir="8100000" algn="tr"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Amasis MT Pro Black" panose="02040A04050005020304" pitchFamily="18" charset="0"/>
                <a:ea typeface="+mj-ea"/>
                <a:cs typeface="+mj-cs"/>
              </a:rPr>
              <a:t>Requirements for Using ServiceNow</a:t>
            </a:r>
          </a:p>
        </p:txBody>
      </p:sp>
      <p:pic>
        <p:nvPicPr>
          <p:cNvPr id="8" name="Picture 7" descr="This image represents the ServiceNow landing page of the PPA 7721 ServiceNow portal.">
            <a:extLst>
              <a:ext uri="{FF2B5EF4-FFF2-40B4-BE49-F238E27FC236}">
                <a16:creationId xmlns:a16="http://schemas.microsoft.com/office/drawing/2014/main" id="{489AF153-C778-02B2-7FB0-1909C4CE2B0B}"/>
              </a:ext>
            </a:extLst>
          </p:cNvPr>
          <p:cNvPicPr>
            <a:picLocks noChangeAspect="1"/>
          </p:cNvPicPr>
          <p:nvPr/>
        </p:nvPicPr>
        <p:blipFill>
          <a:blip r:embed="rId3"/>
          <a:srcRect r="13636"/>
          <a:stretch/>
        </p:blipFill>
        <p:spPr>
          <a:xfrm>
            <a:off x="81060" y="2677130"/>
            <a:ext cx="7160613" cy="3008472"/>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6257BE6F-7254-0744-D59D-5BE71AE01739}"/>
              </a:ext>
              <a:ext uri="{C183D7F6-B498-43B3-948B-1728B52AA6E4}">
                <adec:decorative xmlns:adec="http://schemas.microsoft.com/office/drawing/2017/decorative" val="1"/>
              </a:ext>
            </a:extLst>
          </p:cNvPr>
          <p:cNvSpPr/>
          <p:nvPr/>
        </p:nvSpPr>
        <p:spPr>
          <a:xfrm>
            <a:off x="1269806" y="4786587"/>
            <a:ext cx="1419367" cy="62779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grpSp>
        <p:nvGrpSpPr>
          <p:cNvPr id="7" name="Group 6" descr="Box containing the USDA eAuthentication logo and information about what it is and where to access it.">
            <a:extLst>
              <a:ext uri="{FF2B5EF4-FFF2-40B4-BE49-F238E27FC236}">
                <a16:creationId xmlns:a16="http://schemas.microsoft.com/office/drawing/2014/main" id="{CA721478-FAA6-9385-2731-90EAB43A3581}"/>
              </a:ext>
            </a:extLst>
          </p:cNvPr>
          <p:cNvGrpSpPr/>
          <p:nvPr/>
        </p:nvGrpSpPr>
        <p:grpSpPr>
          <a:xfrm>
            <a:off x="7408145" y="1576265"/>
            <a:ext cx="4702795" cy="5118857"/>
            <a:chOff x="238405" y="1600200"/>
            <a:chExt cx="4702795" cy="5118857"/>
          </a:xfrm>
        </p:grpSpPr>
        <p:sp>
          <p:nvSpPr>
            <p:cNvPr id="9" name="Rectangle: Rounded Corners 8">
              <a:extLst>
                <a:ext uri="{FF2B5EF4-FFF2-40B4-BE49-F238E27FC236}">
                  <a16:creationId xmlns:a16="http://schemas.microsoft.com/office/drawing/2014/main" id="{24A292D5-D5F3-0721-FCD7-2F66D0443223}"/>
                </a:ext>
              </a:extLst>
            </p:cNvPr>
            <p:cNvSpPr/>
            <p:nvPr/>
          </p:nvSpPr>
          <p:spPr>
            <a:xfrm>
              <a:off x="238405" y="1600200"/>
              <a:ext cx="4702795" cy="5022376"/>
            </a:xfrm>
            <a:prstGeom prst="roundRect">
              <a:avLst>
                <a:gd name="adj" fmla="val 10863"/>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ptos Display" panose="020B0004020202020204" pitchFamily="34" charset="0"/>
              </a:endParaRPr>
            </a:p>
          </p:txBody>
        </p:sp>
        <p:grpSp>
          <p:nvGrpSpPr>
            <p:cNvPr id="10" name="Group 9" descr="the USDA logo for eAuthentication">
              <a:extLst>
                <a:ext uri="{FF2B5EF4-FFF2-40B4-BE49-F238E27FC236}">
                  <a16:creationId xmlns:a16="http://schemas.microsoft.com/office/drawing/2014/main" id="{11F11F6A-87B1-33FB-8C11-15532C286A0D}"/>
                </a:ext>
              </a:extLst>
            </p:cNvPr>
            <p:cNvGrpSpPr/>
            <p:nvPr/>
          </p:nvGrpSpPr>
          <p:grpSpPr>
            <a:xfrm>
              <a:off x="460041" y="1832211"/>
              <a:ext cx="4248004" cy="1600200"/>
              <a:chOff x="3762799" y="3888188"/>
              <a:chExt cx="4248004" cy="1600200"/>
            </a:xfrm>
          </p:grpSpPr>
          <p:sp>
            <p:nvSpPr>
              <p:cNvPr id="12" name="Rectangle: Rounded Corners 11" descr="USDA's eAuthentication logo.">
                <a:extLst>
                  <a:ext uri="{FF2B5EF4-FFF2-40B4-BE49-F238E27FC236}">
                    <a16:creationId xmlns:a16="http://schemas.microsoft.com/office/drawing/2014/main" id="{9B6EE4AA-07BB-F247-0EFD-9ABEFD554911}"/>
                  </a:ext>
                </a:extLst>
              </p:cNvPr>
              <p:cNvSpPr/>
              <p:nvPr/>
            </p:nvSpPr>
            <p:spPr>
              <a:xfrm>
                <a:off x="3762799" y="3888188"/>
                <a:ext cx="4248004" cy="160020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pic>
            <p:nvPicPr>
              <p:cNvPr id="13" name="Graphic 12">
                <a:extLst>
                  <a:ext uri="{FF2B5EF4-FFF2-40B4-BE49-F238E27FC236}">
                    <a16:creationId xmlns:a16="http://schemas.microsoft.com/office/drawing/2014/main" id="{2A647FD0-2E3F-66FC-E16E-3756030DD83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95538" y="4081150"/>
                <a:ext cx="3782526" cy="1214276"/>
              </a:xfrm>
              <a:prstGeom prst="rect">
                <a:avLst/>
              </a:prstGeom>
            </p:spPr>
          </p:pic>
        </p:grpSp>
        <p:sp>
          <p:nvSpPr>
            <p:cNvPr id="11" name="TextBox 10">
              <a:extLst>
                <a:ext uri="{FF2B5EF4-FFF2-40B4-BE49-F238E27FC236}">
                  <a16:creationId xmlns:a16="http://schemas.microsoft.com/office/drawing/2014/main" id="{BCC7CB3D-81B8-186A-D681-6E0B7DCD97B4}"/>
                </a:ext>
              </a:extLst>
            </p:cNvPr>
            <p:cNvSpPr txBox="1"/>
            <p:nvPr/>
          </p:nvSpPr>
          <p:spPr>
            <a:xfrm>
              <a:off x="500299" y="3672069"/>
              <a:ext cx="4167488" cy="3046988"/>
            </a:xfrm>
            <a:prstGeom prst="rect">
              <a:avLst/>
            </a:prstGeom>
            <a:noFill/>
          </p:spPr>
          <p:txBody>
            <a:bodyPr wrap="square" rtlCol="0">
              <a:spAutoFit/>
            </a:bodyPr>
            <a:lstStyle/>
            <a:p>
              <a:pPr marL="285750" indent="-285750">
                <a:spcAft>
                  <a:spcPts val="1200"/>
                </a:spcAft>
                <a:buFont typeface="Wingdings" panose="05000000000000000000" pitchFamily="2" charset="2"/>
                <a:buChar char="Ø"/>
              </a:pPr>
              <a:r>
                <a:rPr lang="en-US" b="1" dirty="0">
                  <a:latin typeface="Aptos Display" panose="020B0004020202020204" pitchFamily="34" charset="0"/>
                </a:rPr>
                <a:t>USDA system used to manage identity and login credentials for a variety of Department applications</a:t>
              </a:r>
            </a:p>
            <a:p>
              <a:pPr marL="285750" indent="-285750">
                <a:spcAft>
                  <a:spcPts val="1200"/>
                </a:spcAft>
                <a:buFont typeface="Wingdings" panose="05000000000000000000" pitchFamily="2" charset="2"/>
                <a:buChar char="Ø"/>
              </a:pPr>
              <a:r>
                <a:rPr lang="en-US" b="1" dirty="0">
                  <a:latin typeface="Aptos Display" panose="020B0004020202020204" pitchFamily="34" charset="0"/>
                </a:rPr>
                <a:t>Additional information available at </a:t>
              </a:r>
              <a:r>
                <a:rPr lang="en-US" b="1" dirty="0">
                  <a:latin typeface="Aptos Display" panose="020B0004020202020204" pitchFamily="34" charset="0"/>
                  <a:hlinkClick r:id="rId5"/>
                </a:rPr>
                <a:t>https://www.eauth.usda.gov/eauth/b/usda/home</a:t>
              </a:r>
              <a:endParaRPr lang="en-US" b="1" dirty="0">
                <a:latin typeface="Aptos Display" panose="020B0004020202020204" pitchFamily="34" charset="0"/>
              </a:endParaRPr>
            </a:p>
            <a:p>
              <a:pPr marL="285750" indent="-285750">
                <a:spcAft>
                  <a:spcPts val="1200"/>
                </a:spcAft>
                <a:buFont typeface="Wingdings" panose="05000000000000000000" pitchFamily="2" charset="2"/>
                <a:buChar char="Ø"/>
              </a:pPr>
              <a:r>
                <a:rPr lang="en-US" b="1" dirty="0">
                  <a:latin typeface="Aptos Display" panose="020B0004020202020204" pitchFamily="34" charset="0"/>
                  <a:hlinkClick r:id="rId6"/>
                </a:rPr>
                <a:t>Video of how to register for eAuthentication</a:t>
              </a:r>
              <a:endParaRPr lang="en-US" b="1" dirty="0">
                <a:latin typeface="Aptos Display" panose="020B0004020202020204" pitchFamily="34" charset="0"/>
              </a:endParaRPr>
            </a:p>
            <a:p>
              <a:pPr marL="285750" indent="-285750">
                <a:spcAft>
                  <a:spcPts val="1200"/>
                </a:spcAft>
                <a:buFont typeface="Wingdings" panose="05000000000000000000" pitchFamily="2" charset="2"/>
                <a:buChar char="Ø"/>
              </a:pPr>
              <a:endParaRPr lang="en-US" b="1" dirty="0">
                <a:latin typeface="Aptos Display" panose="020B0004020202020204" pitchFamily="34" charset="0"/>
              </a:endParaRPr>
            </a:p>
          </p:txBody>
        </p:sp>
      </p:grpSp>
      <p:sp>
        <p:nvSpPr>
          <p:cNvPr id="3" name="Slide Number Placeholder 3">
            <a:extLst>
              <a:ext uri="{FF2B5EF4-FFF2-40B4-BE49-F238E27FC236}">
                <a16:creationId xmlns:a16="http://schemas.microsoft.com/office/drawing/2014/main" id="{0D269FAF-59ED-90FF-6F5F-E3BADFA4A547}"/>
              </a:ext>
            </a:extLst>
          </p:cNvPr>
          <p:cNvSpPr>
            <a:spLocks noGrp="1"/>
          </p:cNvSpPr>
          <p:nvPr>
            <p:ph type="sldNum" sz="quarter" idx="12"/>
          </p:nvPr>
        </p:nvSpPr>
        <p:spPr>
          <a:xfrm>
            <a:off x="9317946" y="6493510"/>
            <a:ext cx="2743200" cy="365125"/>
          </a:xfrm>
        </p:spPr>
        <p:txBody>
          <a:bodyPr/>
          <a:lstStyle/>
          <a:p>
            <a:fld id="{5267E680-71FF-44DA-8726-CE9EC60570B4}" type="slidenum">
              <a:rPr lang="en-US" smtClean="0"/>
              <a:t>22</a:t>
            </a:fld>
            <a:endParaRPr lang="en-US"/>
          </a:p>
        </p:txBody>
      </p:sp>
    </p:spTree>
    <p:extLst>
      <p:ext uri="{BB962C8B-B14F-4D97-AF65-F5344CB8AC3E}">
        <p14:creationId xmlns:p14="http://schemas.microsoft.com/office/powerpoint/2010/main" val="2233252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43425-FF1E-09D5-47DB-1FBB1390259A}"/>
              </a:ext>
            </a:extLst>
          </p:cNvPr>
          <p:cNvSpPr txBox="1">
            <a:spLocks noGrp="1"/>
          </p:cNvSpPr>
          <p:nvPr>
            <p:ph type="title" idx="4294967295"/>
          </p:nvPr>
        </p:nvSpPr>
        <p:spPr>
          <a:xfrm>
            <a:off x="344214" y="985950"/>
            <a:ext cx="10515600" cy="767662"/>
          </a:xfrm>
          <a:prstGeom prst="rect">
            <a:avLst/>
          </a:prstGeom>
          <a:noFill/>
          <a:ln>
            <a:noFill/>
            <a:prstDash/>
          </a:ln>
          <a:effectLst>
            <a:outerShdw blurRad="50800" dist="38100" dir="8100000" algn="tr"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a:ln>
                  <a:noFill/>
                </a:ln>
                <a:solidFill>
                  <a:schemeClr val="tx1"/>
                </a:solidFill>
                <a:effectLst/>
                <a:uLnTx/>
                <a:uFillTx/>
                <a:latin typeface="Amasis MT Pro Black" panose="02040A04050005020304" pitchFamily="18" charset="0"/>
                <a:ea typeface="+mj-ea"/>
                <a:cs typeface="+mj-cs"/>
              </a:rPr>
              <a:t>Things to Consider Before Applying</a:t>
            </a:r>
          </a:p>
        </p:txBody>
      </p:sp>
      <p:sp>
        <p:nvSpPr>
          <p:cNvPr id="7" name="TextBox 6">
            <a:extLst>
              <a:ext uri="{FF2B5EF4-FFF2-40B4-BE49-F238E27FC236}">
                <a16:creationId xmlns:a16="http://schemas.microsoft.com/office/drawing/2014/main" id="{F2A1406D-B130-0FE3-DEB3-F9EF56653C79}"/>
              </a:ext>
            </a:extLst>
          </p:cNvPr>
          <p:cNvSpPr txBox="1"/>
          <p:nvPr/>
        </p:nvSpPr>
        <p:spPr>
          <a:xfrm>
            <a:off x="260842" y="2211606"/>
            <a:ext cx="5206340" cy="3600986"/>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dirty="0">
                <a:latin typeface="Aptos Display" panose="020B0004020202020204" pitchFamily="34" charset="0"/>
              </a:rPr>
              <a:t>Single goal area, and its objectives and strategies</a:t>
            </a:r>
          </a:p>
          <a:p>
            <a:pPr marL="285750" indent="-285750">
              <a:spcAft>
                <a:spcPts val="1200"/>
              </a:spcAft>
              <a:buFont typeface="Arial" panose="020B0604020202020204" pitchFamily="34" charset="0"/>
              <a:buChar char="•"/>
            </a:pPr>
            <a:r>
              <a:rPr lang="en-US" dirty="0">
                <a:latin typeface="Aptos Display" panose="020B0004020202020204" pitchFamily="34" charset="0"/>
              </a:rPr>
              <a:t>Funding is for a single year</a:t>
            </a:r>
          </a:p>
          <a:p>
            <a:pPr marL="285750" indent="-285750">
              <a:buFont typeface="Arial" panose="020B0604020202020204" pitchFamily="34" charset="0"/>
              <a:buChar char="•"/>
            </a:pPr>
            <a:r>
              <a:rPr lang="en-US" dirty="0">
                <a:latin typeface="Aptos Display" panose="020B0004020202020204" pitchFamily="34" charset="0"/>
              </a:rPr>
              <a:t>For work or deliverables for a federal program pest (see Appendix C)</a:t>
            </a:r>
          </a:p>
          <a:p>
            <a:pPr marL="742950" lvl="1" indent="-285750">
              <a:spcAft>
                <a:spcPts val="1200"/>
              </a:spcAft>
              <a:buFont typeface="Arial" panose="020B0604020202020204" pitchFamily="34" charset="0"/>
              <a:buChar char="•"/>
            </a:pPr>
            <a:r>
              <a:rPr lang="en-US" dirty="0">
                <a:latin typeface="Aptos Display" panose="020B0004020202020204" pitchFamily="34" charset="0"/>
              </a:rPr>
              <a:t>Consider speaking with the NPM for the program pest</a:t>
            </a:r>
          </a:p>
          <a:p>
            <a:pPr marL="568325" indent="-568325">
              <a:buFont typeface="Arial" panose="020B0604020202020204" pitchFamily="34" charset="0"/>
              <a:buChar char="•"/>
            </a:pPr>
            <a:r>
              <a:rPr lang="en-US" dirty="0">
                <a:latin typeface="Aptos Display" panose="020B0004020202020204" pitchFamily="34" charset="0"/>
              </a:rPr>
              <a:t>Hint: Review Spending Plans from prior years</a:t>
            </a:r>
          </a:p>
          <a:p>
            <a:pPr marL="742950" lvl="1" indent="-285750">
              <a:buFont typeface="Arial" panose="020B0604020202020204" pitchFamily="34" charset="0"/>
              <a:buChar char="•"/>
            </a:pPr>
            <a:r>
              <a:rPr lang="en-US" u="sng" dirty="0">
                <a:latin typeface="Aptos Display" panose="020B0004020202020204" pitchFamily="34" charset="0"/>
              </a:rPr>
              <a:t>Past (5) years available at:</a:t>
            </a:r>
            <a:r>
              <a:rPr lang="en-US" dirty="0">
                <a:latin typeface="Aptos Display" panose="020B0004020202020204" pitchFamily="34" charset="0"/>
              </a:rPr>
              <a:t> https://www.aphis.usda.gov/funding/ppdmdpp/program-implementation-activities</a:t>
            </a:r>
          </a:p>
          <a:p>
            <a:pPr lvl="1"/>
            <a:endParaRPr lang="en-US" dirty="0">
              <a:latin typeface="Aptos Display" panose="020B0004020202020204" pitchFamily="34" charset="0"/>
            </a:endParaRPr>
          </a:p>
        </p:txBody>
      </p:sp>
      <p:pic>
        <p:nvPicPr>
          <p:cNvPr id="10" name="Graphic 9">
            <a:extLst>
              <a:ext uri="{FF2B5EF4-FFF2-40B4-BE49-F238E27FC236}">
                <a16:creationId xmlns:a16="http://schemas.microsoft.com/office/drawing/2014/main" id="{FE6718D2-C635-2D62-AEEC-A79D89A40FC2}"/>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88937" y="4267971"/>
            <a:ext cx="404864" cy="404864"/>
          </a:xfrm>
          <a:prstGeom prst="rect">
            <a:avLst/>
          </a:prstGeom>
        </p:spPr>
      </p:pic>
      <p:pic>
        <p:nvPicPr>
          <p:cNvPr id="9" name="Picture 8" descr="Image of the PPDMDPP 5-year archive showing the years 2022-2026. The tile for 2026 is open and the link to the 2026 Spending Plan is visible to users with a red arrow pointing to the link.">
            <a:extLst>
              <a:ext uri="{FF2B5EF4-FFF2-40B4-BE49-F238E27FC236}">
                <a16:creationId xmlns:a16="http://schemas.microsoft.com/office/drawing/2014/main" id="{879E7C5D-50D9-BE19-799A-8F23996F320C}"/>
              </a:ext>
            </a:extLst>
          </p:cNvPr>
          <p:cNvPicPr>
            <a:picLocks noChangeAspect="1"/>
          </p:cNvPicPr>
          <p:nvPr/>
        </p:nvPicPr>
        <p:blipFill>
          <a:blip r:embed="rId4"/>
          <a:stretch>
            <a:fillRect/>
          </a:stretch>
        </p:blipFill>
        <p:spPr>
          <a:xfrm>
            <a:off x="5760517" y="1842532"/>
            <a:ext cx="5942546" cy="4647168"/>
          </a:xfrm>
          <a:prstGeom prst="rect">
            <a:avLst/>
          </a:prstGeom>
          <a:ln>
            <a:solidFill>
              <a:schemeClr val="bg1">
                <a:lumMod val="65000"/>
              </a:schemeClr>
            </a:solidFill>
          </a:ln>
          <a:effectLst>
            <a:outerShdw blurRad="65024" dist="50800" dir="12960000" algn="ctr" rotWithShape="0">
              <a:srgbClr val="000000">
                <a:alpha val="30000"/>
              </a:srgbClr>
            </a:outerShdw>
          </a:effectLst>
          <a:scene3d>
            <a:camera prst="orthographicFront">
              <a:rot lat="0" lon="0" rev="360000"/>
            </a:camera>
            <a:lightRig rig="threePt" dir="t">
              <a:rot lat="0" lon="0" rev="7200000"/>
            </a:lightRig>
          </a:scene3d>
          <a:sp3d contourW="12700">
            <a:bevelT w="25400" h="19050"/>
            <a:contourClr>
              <a:schemeClr val="bg1">
                <a:lumMod val="50000"/>
              </a:schemeClr>
            </a:contourClr>
          </a:sp3d>
        </p:spPr>
      </p:pic>
      <p:sp>
        <p:nvSpPr>
          <p:cNvPr id="8" name="Slide Number Placeholder 3">
            <a:extLst>
              <a:ext uri="{FF2B5EF4-FFF2-40B4-BE49-F238E27FC236}">
                <a16:creationId xmlns:a16="http://schemas.microsoft.com/office/drawing/2014/main" id="{526B5D49-6855-A5BE-856C-29F5CBD06B97}"/>
              </a:ext>
            </a:extLst>
          </p:cNvPr>
          <p:cNvSpPr>
            <a:spLocks noGrp="1"/>
          </p:cNvSpPr>
          <p:nvPr>
            <p:ph type="sldNum" sz="quarter" idx="12"/>
          </p:nvPr>
        </p:nvSpPr>
        <p:spPr>
          <a:xfrm>
            <a:off x="9104586" y="6489700"/>
            <a:ext cx="2743200" cy="365125"/>
          </a:xfrm>
        </p:spPr>
        <p:txBody>
          <a:bodyPr/>
          <a:lstStyle/>
          <a:p>
            <a:fld id="{5267E680-71FF-44DA-8726-CE9EC60570B4}" type="slidenum">
              <a:rPr lang="en-US" smtClean="0"/>
              <a:t>23</a:t>
            </a:fld>
            <a:endParaRPr lang="en-US"/>
          </a:p>
        </p:txBody>
      </p:sp>
    </p:spTree>
    <p:extLst>
      <p:ext uri="{BB962C8B-B14F-4D97-AF65-F5344CB8AC3E}">
        <p14:creationId xmlns:p14="http://schemas.microsoft.com/office/powerpoint/2010/main" val="3844200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57EFF-6120-8824-2C47-5BF265977A61}"/>
              </a:ext>
            </a:extLst>
          </p:cNvPr>
          <p:cNvSpPr txBox="1">
            <a:spLocks noGrp="1"/>
          </p:cNvSpPr>
          <p:nvPr>
            <p:ph type="title" idx="4294967295"/>
          </p:nvPr>
        </p:nvSpPr>
        <p:spPr>
          <a:xfrm>
            <a:off x="838200" y="923026"/>
            <a:ext cx="10515600" cy="767662"/>
          </a:xfrm>
          <a:prstGeom prst="rect">
            <a:avLst/>
          </a:prstGeom>
          <a:noFill/>
          <a:ln>
            <a:noFill/>
            <a:prstDash/>
          </a:ln>
          <a:effectLst>
            <a:outerShdw blurRad="50800" dist="38100" dir="8100000" algn="tr"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a:ln>
                  <a:noFill/>
                </a:ln>
                <a:solidFill>
                  <a:schemeClr val="tx1"/>
                </a:solidFill>
                <a:effectLst/>
                <a:uLnTx/>
                <a:uFillTx/>
                <a:latin typeface="Amasis MT Pro Black" panose="02040A04050005020304" pitchFamily="18" charset="0"/>
                <a:ea typeface="+mj-ea"/>
                <a:cs typeface="+mj-cs"/>
              </a:rPr>
              <a:t>Questions to Ponder in…</a:t>
            </a:r>
          </a:p>
        </p:txBody>
      </p:sp>
      <p:graphicFrame>
        <p:nvGraphicFramePr>
          <p:cNvPr id="3" name="Content Placeholder 5" descr="A bubble used with the words 'Developing Suggestions' emphasizing the content that will be discussed on the slide. ">
            <a:extLst>
              <a:ext uri="{FF2B5EF4-FFF2-40B4-BE49-F238E27FC236}">
                <a16:creationId xmlns:a16="http://schemas.microsoft.com/office/drawing/2014/main" id="{5863BA4F-590F-1C13-7CC7-C77A0A2F391F}"/>
              </a:ext>
            </a:extLst>
          </p:cNvPr>
          <p:cNvGraphicFramePr>
            <a:graphicFrameLocks/>
          </p:cNvGraphicFramePr>
          <p:nvPr>
            <p:extLst>
              <p:ext uri="{D42A27DB-BD31-4B8C-83A1-F6EECF244321}">
                <p14:modId xmlns:p14="http://schemas.microsoft.com/office/powerpoint/2010/main" val="2556679334"/>
              </p:ext>
            </p:extLst>
          </p:nvPr>
        </p:nvGraphicFramePr>
        <p:xfrm>
          <a:off x="-2352675" y="1873249"/>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7101E787-E07D-576B-071F-D1AD139C617A}"/>
              </a:ext>
            </a:extLst>
          </p:cNvPr>
          <p:cNvSpPr txBox="1"/>
          <p:nvPr/>
        </p:nvSpPr>
        <p:spPr>
          <a:xfrm>
            <a:off x="5405257" y="1817303"/>
            <a:ext cx="6199461" cy="4616648"/>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sz="2400" dirty="0">
                <a:latin typeface="Amasis MT Pro Medium" panose="02040604050005020304" pitchFamily="18" charset="0"/>
              </a:rPr>
              <a:t>Does my project focus on a plant pest?</a:t>
            </a:r>
          </a:p>
          <a:p>
            <a:pPr marL="285750" indent="-285750">
              <a:spcAft>
                <a:spcPts val="600"/>
              </a:spcAft>
              <a:buFont typeface="Arial" panose="020B0604020202020204" pitchFamily="34" charset="0"/>
              <a:buChar char="•"/>
            </a:pPr>
            <a:r>
              <a:rPr lang="en-US" sz="2400" dirty="0">
                <a:latin typeface="Amasis MT Pro Medium" panose="02040604050005020304" pitchFamily="18" charset="0"/>
              </a:rPr>
              <a:t>Who is the intended user?</a:t>
            </a:r>
          </a:p>
          <a:p>
            <a:pPr marL="285750" indent="-285750">
              <a:spcAft>
                <a:spcPts val="600"/>
              </a:spcAft>
              <a:buFont typeface="Arial" panose="020B0604020202020204" pitchFamily="34" charset="0"/>
              <a:buChar char="•"/>
            </a:pPr>
            <a:r>
              <a:rPr lang="en-US" sz="2400" dirty="0">
                <a:latin typeface="Amasis MT Pro Medium" panose="02040604050005020304" pitchFamily="18" charset="0"/>
              </a:rPr>
              <a:t>How will the tool or method be optimized?</a:t>
            </a:r>
          </a:p>
          <a:p>
            <a:pPr marL="285750" indent="-285750">
              <a:spcAft>
                <a:spcPts val="600"/>
              </a:spcAft>
              <a:buFont typeface="Arial" panose="020B0604020202020204" pitchFamily="34" charset="0"/>
              <a:buChar char="•"/>
            </a:pPr>
            <a:r>
              <a:rPr lang="en-US" sz="2400" dirty="0">
                <a:latin typeface="Amasis MT Pro Medium" panose="02040604050005020304" pitchFamily="18" charset="0"/>
              </a:rPr>
              <a:t>Do I have all the required tools to develop the product?</a:t>
            </a:r>
          </a:p>
          <a:p>
            <a:pPr marL="285750" indent="-285750">
              <a:spcAft>
                <a:spcPts val="600"/>
              </a:spcAft>
              <a:buFont typeface="Arial" panose="020B0604020202020204" pitchFamily="34" charset="0"/>
              <a:buChar char="•"/>
            </a:pPr>
            <a:r>
              <a:rPr lang="en-US" sz="2400" dirty="0">
                <a:latin typeface="Amasis MT Pro Medium" panose="02040604050005020304" pitchFamily="18" charset="0"/>
              </a:rPr>
              <a:t>What is the cost of the development of the tool or method, and of the end product?</a:t>
            </a:r>
          </a:p>
          <a:p>
            <a:pPr marL="285750" indent="-285750">
              <a:spcAft>
                <a:spcPts val="600"/>
              </a:spcAft>
              <a:buFont typeface="Arial" panose="020B0604020202020204" pitchFamily="34" charset="0"/>
              <a:buChar char="•"/>
            </a:pPr>
            <a:r>
              <a:rPr lang="en-US" sz="2400" dirty="0">
                <a:latin typeface="Amasis MT Pro Medium" panose="02040604050005020304" pitchFamily="18" charset="0"/>
              </a:rPr>
              <a:t>What are the roles of each cooperator?</a:t>
            </a:r>
          </a:p>
          <a:p>
            <a:pPr marL="285750" indent="-285750">
              <a:spcAft>
                <a:spcPts val="600"/>
              </a:spcAft>
              <a:buFont typeface="Arial" panose="020B0604020202020204" pitchFamily="34" charset="0"/>
              <a:buChar char="•"/>
            </a:pPr>
            <a:r>
              <a:rPr lang="en-US" sz="2400" dirty="0">
                <a:latin typeface="Amasis MT Pro Medium" panose="02040604050005020304" pitchFamily="18" charset="0"/>
              </a:rPr>
              <a:t>What are the measures of success?</a:t>
            </a:r>
          </a:p>
        </p:txBody>
      </p:sp>
      <p:sp>
        <p:nvSpPr>
          <p:cNvPr id="4" name="Slide Number Placeholder 3">
            <a:extLst>
              <a:ext uri="{FF2B5EF4-FFF2-40B4-BE49-F238E27FC236}">
                <a16:creationId xmlns:a16="http://schemas.microsoft.com/office/drawing/2014/main" id="{237F8891-081D-EC04-632D-AFAA8C6B7B25}"/>
              </a:ext>
            </a:extLst>
          </p:cNvPr>
          <p:cNvSpPr>
            <a:spLocks noGrp="1"/>
          </p:cNvSpPr>
          <p:nvPr>
            <p:ph type="sldNum" sz="quarter" idx="12"/>
          </p:nvPr>
        </p:nvSpPr>
        <p:spPr>
          <a:xfrm>
            <a:off x="9104586" y="6356350"/>
            <a:ext cx="2743200" cy="365125"/>
          </a:xfrm>
        </p:spPr>
        <p:txBody>
          <a:bodyPr/>
          <a:lstStyle/>
          <a:p>
            <a:fld id="{5267E680-71FF-44DA-8726-CE9EC60570B4}" type="slidenum">
              <a:rPr lang="en-US" smtClean="0"/>
              <a:t>24</a:t>
            </a:fld>
            <a:endParaRPr lang="en-US"/>
          </a:p>
        </p:txBody>
      </p:sp>
    </p:spTree>
    <p:extLst>
      <p:ext uri="{BB962C8B-B14F-4D97-AF65-F5344CB8AC3E}">
        <p14:creationId xmlns:p14="http://schemas.microsoft.com/office/powerpoint/2010/main" val="1925116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2F705B5-B43E-2F27-CFBC-EEED9F7BAFD9}"/>
              </a:ext>
            </a:extLst>
          </p:cNvPr>
          <p:cNvSpPr txBox="1">
            <a:spLocks noGrp="1"/>
          </p:cNvSpPr>
          <p:nvPr>
            <p:ph type="title" idx="4294967295"/>
          </p:nvPr>
        </p:nvSpPr>
        <p:spPr>
          <a:xfrm>
            <a:off x="151125" y="986811"/>
            <a:ext cx="12309475" cy="841989"/>
          </a:xfrm>
          <a:prstGeom prst="rect">
            <a:avLst/>
          </a:prstGeom>
          <a:noFill/>
          <a:ln>
            <a:noFill/>
            <a:prstDash/>
          </a:ln>
          <a:effectLst>
            <a:glow rad="63500">
              <a:schemeClr val="bg1">
                <a:lumMod val="65000"/>
                <a:alpha val="40000"/>
              </a:schemeClr>
            </a:glo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Amasis MT Pro Black" panose="02040A04050005020304" pitchFamily="18" charset="0"/>
                <a:ea typeface="+mj-ea"/>
                <a:cs typeface="+mj-cs"/>
              </a:rPr>
              <a:t>What makes a good project? (1 of 4)</a:t>
            </a:r>
            <a:endParaRPr kumimoji="0" lang="en-US" sz="40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masis MT Pro Black" panose="02040A04050005020304" pitchFamily="18" charset="0"/>
              <a:ea typeface="+mj-ea"/>
              <a:cs typeface="+mj-cs"/>
            </a:endParaRPr>
          </a:p>
        </p:txBody>
      </p:sp>
      <p:sp>
        <p:nvSpPr>
          <p:cNvPr id="8" name="Rectangle 7">
            <a:extLst>
              <a:ext uri="{FF2B5EF4-FFF2-40B4-BE49-F238E27FC236}">
                <a16:creationId xmlns:a16="http://schemas.microsoft.com/office/drawing/2014/main" id="{F39A6659-FFD1-7015-41EB-0704646BC075}"/>
              </a:ext>
              <a:ext uri="{C183D7F6-B498-43B3-948B-1728B52AA6E4}">
                <adec:decorative xmlns:adec="http://schemas.microsoft.com/office/drawing/2017/decorative" val="1"/>
              </a:ext>
            </a:extLst>
          </p:cNvPr>
          <p:cNvSpPr/>
          <p:nvPr/>
        </p:nvSpPr>
        <p:spPr>
          <a:xfrm>
            <a:off x="1514006" y="1141839"/>
            <a:ext cx="89941" cy="496911"/>
          </a:xfrm>
          <a:prstGeom prst="rect">
            <a:avLst/>
          </a:prstGeom>
          <a:solidFill>
            <a:schemeClr val="tx2">
              <a:lumMod val="20000"/>
              <a:lumOff val="80000"/>
            </a:schemeClr>
          </a:solidFill>
          <a:ln>
            <a:solidFill>
              <a:schemeClr val="tx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49562777-514E-E6DC-94FF-558E25B46E39}"/>
              </a:ext>
              <a:ext uri="{C183D7F6-B498-43B3-948B-1728B52AA6E4}">
                <adec:decorative xmlns:adec="http://schemas.microsoft.com/office/drawing/2017/decorative" val="1"/>
              </a:ext>
            </a:extLst>
          </p:cNvPr>
          <p:cNvGrpSpPr/>
          <p:nvPr/>
        </p:nvGrpSpPr>
        <p:grpSpPr>
          <a:xfrm>
            <a:off x="420062" y="2356460"/>
            <a:ext cx="5178420" cy="3359701"/>
            <a:chOff x="420062" y="2356460"/>
            <a:chExt cx="5178420" cy="3359701"/>
          </a:xfrm>
        </p:grpSpPr>
        <p:sp>
          <p:nvSpPr>
            <p:cNvPr id="5" name="Rectangle 4">
              <a:extLst>
                <a:ext uri="{FF2B5EF4-FFF2-40B4-BE49-F238E27FC236}">
                  <a16:creationId xmlns:a16="http://schemas.microsoft.com/office/drawing/2014/main" id="{0FAB0AB6-975C-C7D2-BE01-C6702427472B}"/>
                </a:ext>
              </a:extLst>
            </p:cNvPr>
            <p:cNvSpPr/>
            <p:nvPr/>
          </p:nvSpPr>
          <p:spPr>
            <a:xfrm>
              <a:off x="420063" y="2356460"/>
              <a:ext cx="5178419" cy="1005840"/>
            </a:xfrm>
            <a:prstGeom prst="rect">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lang="en-US" dirty="0">
                  <a:solidFill>
                    <a:schemeClr val="accent2">
                      <a:lumMod val="50000"/>
                    </a:schemeClr>
                  </a:solidFill>
                  <a:latin typeface="Amasis MT Pro Medium" panose="02040604050005020304" pitchFamily="18" charset="0"/>
                </a:rPr>
                <a:t>Focus on invasive plant pest or disease issues</a:t>
              </a:r>
              <a:endParaRPr lang="en-US" dirty="0">
                <a:solidFill>
                  <a:schemeClr val="accent2">
                    <a:lumMod val="50000"/>
                  </a:schemeClr>
                </a:solidFill>
              </a:endParaRPr>
            </a:p>
          </p:txBody>
        </p:sp>
        <p:sp>
          <p:nvSpPr>
            <p:cNvPr id="4" name="Rectangle: Top Corners Rounded 3">
              <a:extLst>
                <a:ext uri="{FF2B5EF4-FFF2-40B4-BE49-F238E27FC236}">
                  <a16:creationId xmlns:a16="http://schemas.microsoft.com/office/drawing/2014/main" id="{1B5D7CC5-EBB4-08C5-54FC-AB86576731B0}"/>
                </a:ext>
              </a:extLst>
            </p:cNvPr>
            <p:cNvSpPr/>
            <p:nvPr/>
          </p:nvSpPr>
          <p:spPr>
            <a:xfrm flipH="1">
              <a:off x="420062" y="2764754"/>
              <a:ext cx="5178417" cy="2951407"/>
            </a:xfrm>
            <a:prstGeom prst="round2SameRect">
              <a:avLst>
                <a:gd name="adj1" fmla="val 359"/>
                <a:gd name="adj2" fmla="val 12080"/>
              </a:avLst>
            </a:prstGeom>
            <a:solidFill>
              <a:schemeClr val="bg1"/>
            </a:solidFill>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vert="horz" lIns="182880" tIns="182880" rIns="182880" rtlCol="0" anchor="t" anchorCtr="0"/>
            <a:lstStyle/>
            <a:p>
              <a:pPr>
                <a:spcAft>
                  <a:spcPts val="1200"/>
                </a:spcAft>
              </a:pPr>
              <a:r>
                <a:rPr lang="en-US" dirty="0">
                  <a:solidFill>
                    <a:schemeClr val="tx1"/>
                  </a:solidFill>
                  <a:latin typeface="Amasis MT Pro Medium" panose="02040604050005020304" pitchFamily="18" charset="0"/>
                </a:rPr>
                <a:t>Do you have an idea…</a:t>
              </a:r>
            </a:p>
            <a:p>
              <a:pPr marL="285750" indent="-285750">
                <a:buFont typeface="Arial" panose="020B0604020202020204" pitchFamily="34" charset="0"/>
                <a:buChar char="•"/>
              </a:pPr>
              <a:r>
                <a:rPr lang="en-US" dirty="0">
                  <a:solidFill>
                    <a:schemeClr val="tx1"/>
                  </a:solidFill>
                  <a:latin typeface="Amasis MT Pro Light" panose="02040304050005020304" pitchFamily="18" charset="0"/>
                </a:rPr>
                <a:t>Develop a strategy to detect or manage an invasive plant pest</a:t>
              </a:r>
            </a:p>
            <a:p>
              <a:pPr marL="285750" indent="-285750">
                <a:buFont typeface="Arial" panose="020B0604020202020204" pitchFamily="34" charset="0"/>
                <a:buChar char="•"/>
              </a:pPr>
              <a:r>
                <a:rPr lang="en-US" dirty="0">
                  <a:solidFill>
                    <a:schemeClr val="tx1"/>
                  </a:solidFill>
                  <a:latin typeface="Amasis MT Pro Light" panose="02040304050005020304" pitchFamily="18" charset="0"/>
                </a:rPr>
                <a:t>Promote awareness of invasive plant pest threats in your community</a:t>
              </a:r>
            </a:p>
            <a:p>
              <a:pPr marL="285750" indent="-285750">
                <a:buFont typeface="Arial" panose="020B0604020202020204" pitchFamily="34" charset="0"/>
                <a:buChar char="•"/>
              </a:pPr>
              <a:r>
                <a:rPr lang="en-US" dirty="0">
                  <a:solidFill>
                    <a:schemeClr val="tx1"/>
                  </a:solidFill>
                  <a:latin typeface="Amasis MT Pro Light" panose="02040304050005020304" pitchFamily="18" charset="0"/>
                </a:rPr>
                <a:t>Working with other groups to address a common invasive plant pest problem</a:t>
              </a:r>
            </a:p>
            <a:p>
              <a:pPr marL="285750" indent="-285750">
                <a:buFont typeface="Arial" panose="020B0604020202020204" pitchFamily="34" charset="0"/>
                <a:buChar char="•"/>
              </a:pPr>
              <a:endParaRPr lang="en-US" dirty="0">
                <a:solidFill>
                  <a:schemeClr val="tx1"/>
                </a:solidFill>
                <a:latin typeface="Amasis MT Pro Light" panose="02040304050005020304" pitchFamily="18" charset="0"/>
              </a:endParaRPr>
            </a:p>
          </p:txBody>
        </p:sp>
      </p:grpSp>
      <p:grpSp>
        <p:nvGrpSpPr>
          <p:cNvPr id="11" name="Group 10">
            <a:extLst>
              <a:ext uri="{FF2B5EF4-FFF2-40B4-BE49-F238E27FC236}">
                <a16:creationId xmlns:a16="http://schemas.microsoft.com/office/drawing/2014/main" id="{CCE933D5-91BA-719C-23D9-AB899E350608}"/>
              </a:ext>
              <a:ext uri="{C183D7F6-B498-43B3-948B-1728B52AA6E4}">
                <adec:decorative xmlns:adec="http://schemas.microsoft.com/office/drawing/2017/decorative" val="1"/>
              </a:ext>
            </a:extLst>
          </p:cNvPr>
          <p:cNvGrpSpPr/>
          <p:nvPr/>
        </p:nvGrpSpPr>
        <p:grpSpPr>
          <a:xfrm>
            <a:off x="6515372" y="2356460"/>
            <a:ext cx="5178422" cy="3359701"/>
            <a:chOff x="6515372" y="2356460"/>
            <a:chExt cx="5178422" cy="3359701"/>
          </a:xfrm>
        </p:grpSpPr>
        <p:sp>
          <p:nvSpPr>
            <p:cNvPr id="6" name="Rectangle 5">
              <a:extLst>
                <a:ext uri="{FF2B5EF4-FFF2-40B4-BE49-F238E27FC236}">
                  <a16:creationId xmlns:a16="http://schemas.microsoft.com/office/drawing/2014/main" id="{3FB6968E-8518-82BF-72E1-2FE7FBA1ACA1}"/>
                </a:ext>
              </a:extLst>
            </p:cNvPr>
            <p:cNvSpPr/>
            <p:nvPr/>
          </p:nvSpPr>
          <p:spPr>
            <a:xfrm>
              <a:off x="6515375" y="2356460"/>
              <a:ext cx="5178419" cy="1005840"/>
            </a:xfrm>
            <a:prstGeom prst="rect">
              <a:avLst/>
            </a:prstGeom>
            <a:solidFill>
              <a:schemeClr val="tx1">
                <a:lumMod val="65000"/>
                <a:lumOff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lang="en-US" dirty="0">
                  <a:latin typeface="Amasis MT Pro Medium" panose="02040604050005020304" pitchFamily="18" charset="0"/>
                </a:rPr>
                <a:t>Provide a clear need for the work</a:t>
              </a:r>
            </a:p>
          </p:txBody>
        </p:sp>
        <p:sp>
          <p:nvSpPr>
            <p:cNvPr id="10" name="Rectangle: Top Corners Rounded 9">
              <a:extLst>
                <a:ext uri="{FF2B5EF4-FFF2-40B4-BE49-F238E27FC236}">
                  <a16:creationId xmlns:a16="http://schemas.microsoft.com/office/drawing/2014/main" id="{A78C3DC6-783D-5522-6D7D-3ED78EFA401C}"/>
                </a:ext>
              </a:extLst>
            </p:cNvPr>
            <p:cNvSpPr/>
            <p:nvPr/>
          </p:nvSpPr>
          <p:spPr>
            <a:xfrm flipH="1">
              <a:off x="6515372" y="2764754"/>
              <a:ext cx="5178417" cy="2951407"/>
            </a:xfrm>
            <a:prstGeom prst="round2SameRect">
              <a:avLst>
                <a:gd name="adj1" fmla="val 359"/>
                <a:gd name="adj2" fmla="val 12080"/>
              </a:avLst>
            </a:prstGeom>
            <a:solidFill>
              <a:schemeClr val="bg1"/>
            </a:solidFill>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vert="horz" lIns="182880" tIns="182880" rIns="182880" rtlCol="0" anchor="t" anchorCtr="0"/>
            <a:lstStyle/>
            <a:p>
              <a:pPr>
                <a:spcAft>
                  <a:spcPts val="1200"/>
                </a:spcAft>
              </a:pPr>
              <a:r>
                <a:rPr lang="en-US" b="1" dirty="0">
                  <a:solidFill>
                    <a:schemeClr val="tx1"/>
                  </a:solidFill>
                  <a:latin typeface="Amasis MT Pro" panose="02040504050005020304" pitchFamily="18" charset="0"/>
                </a:rPr>
                <a:t>Ask whether…</a:t>
              </a:r>
            </a:p>
            <a:p>
              <a:pPr marL="285750" indent="-285750">
                <a:buFont typeface="Arial" panose="020B0604020202020204" pitchFamily="34" charset="0"/>
                <a:buChar char="•"/>
              </a:pPr>
              <a:r>
                <a:rPr lang="en-US" dirty="0">
                  <a:solidFill>
                    <a:schemeClr val="tx1"/>
                  </a:solidFill>
                  <a:latin typeface="Amasis MT Pro Light" panose="02040304050005020304" pitchFamily="18" charset="0"/>
                </a:rPr>
                <a:t>The work is specific to your region?</a:t>
              </a:r>
            </a:p>
            <a:p>
              <a:pPr marL="285750" indent="-285750">
                <a:buFont typeface="Arial" panose="020B0604020202020204" pitchFamily="34" charset="0"/>
                <a:buChar char="•"/>
              </a:pPr>
              <a:r>
                <a:rPr lang="en-US" dirty="0">
                  <a:solidFill>
                    <a:schemeClr val="tx1"/>
                  </a:solidFill>
                  <a:latin typeface="Amasis MT Pro Light" panose="02040304050005020304" pitchFamily="18" charset="0"/>
                </a:rPr>
                <a:t>Are any other groups working on this invasive plant pest issue? Potential for partnering?</a:t>
              </a:r>
            </a:p>
            <a:p>
              <a:pPr marL="285750" indent="-285750">
                <a:buFont typeface="Arial" panose="020B0604020202020204" pitchFamily="34" charset="0"/>
                <a:buChar char="•"/>
              </a:pPr>
              <a:r>
                <a:rPr lang="en-US" dirty="0">
                  <a:solidFill>
                    <a:schemeClr val="tx1"/>
                  </a:solidFill>
                  <a:latin typeface="Amasis MT Pro Light" panose="02040304050005020304" pitchFamily="18" charset="0"/>
                </a:rPr>
                <a:t>Did I clearly explain how the objectives change from year to year (multi-year projects only)?</a:t>
              </a:r>
            </a:p>
            <a:p>
              <a:pPr marL="285750" indent="-285750">
                <a:buFont typeface="Arial" panose="020B0604020202020204" pitchFamily="34" charset="0"/>
                <a:buChar char="•"/>
              </a:pPr>
              <a:endParaRPr lang="en-US" dirty="0">
                <a:solidFill>
                  <a:schemeClr val="tx1"/>
                </a:solidFill>
                <a:latin typeface="Amasis MT Pro Light" panose="02040304050005020304" pitchFamily="18" charset="0"/>
              </a:endParaRPr>
            </a:p>
          </p:txBody>
        </p:sp>
      </p:grpSp>
      <p:sp>
        <p:nvSpPr>
          <p:cNvPr id="2" name="Slide Number Placeholder 3">
            <a:extLst>
              <a:ext uri="{FF2B5EF4-FFF2-40B4-BE49-F238E27FC236}">
                <a16:creationId xmlns:a16="http://schemas.microsoft.com/office/drawing/2014/main" id="{39D81710-0A5B-81B5-DCC1-0F2EC31AB4DF}"/>
              </a:ext>
            </a:extLst>
          </p:cNvPr>
          <p:cNvSpPr>
            <a:spLocks noGrp="1"/>
          </p:cNvSpPr>
          <p:nvPr>
            <p:ph type="sldNum" sz="quarter" idx="12"/>
          </p:nvPr>
        </p:nvSpPr>
        <p:spPr>
          <a:xfrm>
            <a:off x="9104586" y="6356350"/>
            <a:ext cx="2743200" cy="365125"/>
          </a:xfrm>
        </p:spPr>
        <p:txBody>
          <a:bodyPr/>
          <a:lstStyle/>
          <a:p>
            <a:fld id="{5267E680-71FF-44DA-8726-CE9EC60570B4}" type="slidenum">
              <a:rPr lang="en-US" smtClean="0"/>
              <a:t>25</a:t>
            </a:fld>
            <a:endParaRPr lang="en-US" dirty="0"/>
          </a:p>
        </p:txBody>
      </p:sp>
    </p:spTree>
    <p:extLst>
      <p:ext uri="{BB962C8B-B14F-4D97-AF65-F5344CB8AC3E}">
        <p14:creationId xmlns:p14="http://schemas.microsoft.com/office/powerpoint/2010/main" val="762487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5CF890D-E10E-CE0A-B6F8-5759A3F6ADBB}"/>
              </a:ext>
            </a:extLst>
          </p:cNvPr>
          <p:cNvSpPr txBox="1">
            <a:spLocks noGrp="1"/>
          </p:cNvSpPr>
          <p:nvPr>
            <p:ph type="title" idx="4294967295"/>
          </p:nvPr>
        </p:nvSpPr>
        <p:spPr>
          <a:xfrm>
            <a:off x="1032127" y="731988"/>
            <a:ext cx="10127745" cy="990600"/>
          </a:xfrm>
          <a:prstGeom prst="rect">
            <a:avLst/>
          </a:prstGeom>
          <a:noFill/>
          <a:ln>
            <a:noFill/>
            <a:prstDash/>
          </a:ln>
          <a:effectLst>
            <a:glow rad="63500">
              <a:schemeClr val="bg1">
                <a:lumMod val="65000"/>
                <a:alpha val="40000"/>
              </a:schemeClr>
            </a:glo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Amasis MT Pro Black" panose="02040A04050005020304" pitchFamily="18" charset="0"/>
                <a:ea typeface="+mj-ea"/>
                <a:cs typeface="+mj-cs"/>
              </a:rPr>
              <a:t>What makes a good project? (2 of 4)</a:t>
            </a:r>
            <a:endParaRPr kumimoji="0" lang="en-US" sz="40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masis MT Pro Black" panose="02040A04050005020304" pitchFamily="18" charset="0"/>
              <a:ea typeface="+mj-ea"/>
              <a:cs typeface="+mj-cs"/>
            </a:endParaRPr>
          </a:p>
        </p:txBody>
      </p:sp>
      <p:sp>
        <p:nvSpPr>
          <p:cNvPr id="10" name="Rectangle 9">
            <a:extLst>
              <a:ext uri="{FF2B5EF4-FFF2-40B4-BE49-F238E27FC236}">
                <a16:creationId xmlns:a16="http://schemas.microsoft.com/office/drawing/2014/main" id="{0FD0DEC5-EBE5-6A59-EA20-8F85F2E72440}"/>
              </a:ext>
              <a:ext uri="{C183D7F6-B498-43B3-948B-1728B52AA6E4}">
                <adec:decorative xmlns:adec="http://schemas.microsoft.com/office/drawing/2017/decorative" val="1"/>
              </a:ext>
            </a:extLst>
          </p:cNvPr>
          <p:cNvSpPr/>
          <p:nvPr/>
        </p:nvSpPr>
        <p:spPr>
          <a:xfrm>
            <a:off x="1319136" y="991939"/>
            <a:ext cx="89941" cy="496911"/>
          </a:xfrm>
          <a:prstGeom prst="rect">
            <a:avLst/>
          </a:prstGeom>
          <a:solidFill>
            <a:schemeClr val="tx2">
              <a:lumMod val="20000"/>
              <a:lumOff val="80000"/>
            </a:schemeClr>
          </a:solidFill>
          <a:ln>
            <a:solidFill>
              <a:schemeClr val="tx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842459BB-46C7-B0B1-2450-A613A101A203}"/>
              </a:ext>
              <a:ext uri="{C183D7F6-B498-43B3-948B-1728B52AA6E4}">
                <adec:decorative xmlns:adec="http://schemas.microsoft.com/office/drawing/2017/decorative" val="1"/>
              </a:ext>
            </a:extLst>
          </p:cNvPr>
          <p:cNvGrpSpPr/>
          <p:nvPr/>
        </p:nvGrpSpPr>
        <p:grpSpPr>
          <a:xfrm>
            <a:off x="281065" y="1677618"/>
            <a:ext cx="3050499" cy="5024254"/>
            <a:chOff x="281065" y="1677618"/>
            <a:chExt cx="3050499" cy="5024254"/>
          </a:xfrm>
        </p:grpSpPr>
        <p:sp>
          <p:nvSpPr>
            <p:cNvPr id="3" name="Rectangle 2">
              <a:extLst>
                <a:ext uri="{FF2B5EF4-FFF2-40B4-BE49-F238E27FC236}">
                  <a16:creationId xmlns:a16="http://schemas.microsoft.com/office/drawing/2014/main" id="{09821E7B-0F9E-78FD-5191-3E01C4C5EC24}"/>
                </a:ext>
              </a:extLst>
            </p:cNvPr>
            <p:cNvSpPr/>
            <p:nvPr/>
          </p:nvSpPr>
          <p:spPr>
            <a:xfrm>
              <a:off x="281065" y="1677619"/>
              <a:ext cx="3050499" cy="5024253"/>
            </a:xfrm>
            <a:prstGeom prst="rect">
              <a:avLst/>
            </a:prstGeom>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267448DD-4AD6-6E63-DA9D-2C8F9D53056A}"/>
                </a:ext>
                <a:ext uri="{C183D7F6-B498-43B3-948B-1728B52AA6E4}">
                  <adec:decorative xmlns:adec="http://schemas.microsoft.com/office/drawing/2017/decorative" val="1"/>
                </a:ext>
              </a:extLst>
            </p:cNvPr>
            <p:cNvSpPr/>
            <p:nvPr/>
          </p:nvSpPr>
          <p:spPr>
            <a:xfrm>
              <a:off x="281065" y="1677618"/>
              <a:ext cx="2864371" cy="5024253"/>
            </a:xfrm>
            <a:prstGeom prst="rect">
              <a:avLst/>
            </a:prstGeom>
            <a:solidFill>
              <a:schemeClr val="bg1"/>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rtlCol="0" anchor="t" anchorCtr="0"/>
            <a:lstStyle/>
            <a:p>
              <a:r>
                <a:rPr lang="en-US" b="1" dirty="0">
                  <a:solidFill>
                    <a:schemeClr val="tx1"/>
                  </a:solidFill>
                  <a:latin typeface="Amasis MT Pro Light" panose="02040304050005020304" pitchFamily="18" charset="0"/>
                </a:rPr>
                <a:t>Who: </a:t>
              </a:r>
            </a:p>
            <a:p>
              <a:pPr>
                <a:spcAft>
                  <a:spcPts val="3600"/>
                </a:spcAft>
              </a:pPr>
              <a:r>
                <a:rPr lang="en-US" dirty="0">
                  <a:solidFill>
                    <a:schemeClr val="tx1"/>
                  </a:solidFill>
                  <a:latin typeface="Amasis MT Pro Light" panose="02040304050005020304" pitchFamily="18" charset="0"/>
                </a:rPr>
                <a:t>Indian Nations Conservation Alliance</a:t>
              </a:r>
            </a:p>
            <a:p>
              <a:r>
                <a:rPr lang="en-US" b="1" dirty="0">
                  <a:solidFill>
                    <a:schemeClr val="tx1"/>
                  </a:solidFill>
                  <a:latin typeface="Amasis MT Pro Light" panose="02040304050005020304" pitchFamily="18" charset="0"/>
                </a:rPr>
                <a:t>What:</a:t>
              </a:r>
            </a:p>
            <a:p>
              <a:r>
                <a:rPr lang="en-US" u="sng" dirty="0">
                  <a:solidFill>
                    <a:schemeClr val="tx1"/>
                  </a:solidFill>
                  <a:latin typeface="Amasis MT Pro Light" panose="02040304050005020304" pitchFamily="18" charset="0"/>
                </a:rPr>
                <a:t>Strengthen early detection, reporting, and preparedness for high-consequence plant pests </a:t>
              </a:r>
              <a:r>
                <a:rPr lang="en-US" dirty="0">
                  <a:solidFill>
                    <a:schemeClr val="tx1"/>
                  </a:solidFill>
                  <a:latin typeface="Amasis MT Pro Light" panose="02040304050005020304" pitchFamily="18" charset="0"/>
                </a:rPr>
                <a:t>by delivering regional/local ecosystem-based outreach, education, and training tailored to the crop types, ecosystems, and needs of each Tribal (Nations) community</a:t>
              </a:r>
              <a:endParaRPr lang="en-US" b="1" dirty="0">
                <a:solidFill>
                  <a:schemeClr val="tx1"/>
                </a:solidFill>
                <a:latin typeface="Amasis MT Pro Light" panose="02040304050005020304" pitchFamily="18" charset="0"/>
              </a:endParaRPr>
            </a:p>
            <a:p>
              <a:endParaRPr lang="en-US" b="1" dirty="0">
                <a:solidFill>
                  <a:schemeClr val="tx1"/>
                </a:solidFill>
                <a:latin typeface="Amasis MT Pro Light" panose="02040304050005020304" pitchFamily="18" charset="0"/>
              </a:endParaRPr>
            </a:p>
          </p:txBody>
        </p:sp>
      </p:grpSp>
      <p:grpSp>
        <p:nvGrpSpPr>
          <p:cNvPr id="12" name="Group 11">
            <a:extLst>
              <a:ext uri="{FF2B5EF4-FFF2-40B4-BE49-F238E27FC236}">
                <a16:creationId xmlns:a16="http://schemas.microsoft.com/office/drawing/2014/main" id="{6301FA08-BC01-75D4-1FEC-8112048568FE}"/>
              </a:ext>
              <a:ext uri="{C183D7F6-B498-43B3-948B-1728B52AA6E4}">
                <adec:decorative xmlns:adec="http://schemas.microsoft.com/office/drawing/2017/decorative" val="1"/>
              </a:ext>
            </a:extLst>
          </p:cNvPr>
          <p:cNvGrpSpPr/>
          <p:nvPr/>
        </p:nvGrpSpPr>
        <p:grpSpPr>
          <a:xfrm>
            <a:off x="3626370" y="1677619"/>
            <a:ext cx="3050499" cy="5024253"/>
            <a:chOff x="3626370" y="1677619"/>
            <a:chExt cx="3050499" cy="5024253"/>
          </a:xfrm>
        </p:grpSpPr>
        <p:sp>
          <p:nvSpPr>
            <p:cNvPr id="4" name="Rectangle 3">
              <a:extLst>
                <a:ext uri="{FF2B5EF4-FFF2-40B4-BE49-F238E27FC236}">
                  <a16:creationId xmlns:a16="http://schemas.microsoft.com/office/drawing/2014/main" id="{69089976-9DDA-CD31-DC58-D89D4BF18E72}"/>
                </a:ext>
              </a:extLst>
            </p:cNvPr>
            <p:cNvSpPr/>
            <p:nvPr/>
          </p:nvSpPr>
          <p:spPr>
            <a:xfrm>
              <a:off x="3626370" y="1677619"/>
              <a:ext cx="3050499" cy="5024253"/>
            </a:xfrm>
            <a:prstGeom prst="rect">
              <a:avLst/>
            </a:prstGeom>
            <a:solidFill>
              <a:schemeClr val="accent1">
                <a:lumMod val="75000"/>
              </a:schemeClr>
            </a:solidFill>
            <a:ln>
              <a:solidFill>
                <a:schemeClr val="tx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FDA6E4DF-3615-A08D-3D9F-0CF3EC9DEDC1}"/>
                </a:ext>
              </a:extLst>
            </p:cNvPr>
            <p:cNvSpPr/>
            <p:nvPr/>
          </p:nvSpPr>
          <p:spPr>
            <a:xfrm>
              <a:off x="3626370" y="1677619"/>
              <a:ext cx="2864371" cy="5024253"/>
            </a:xfrm>
            <a:prstGeom prst="rect">
              <a:avLst/>
            </a:prstGeom>
            <a:solidFill>
              <a:schemeClr val="bg1"/>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rtlCol="0" anchor="t" anchorCtr="0"/>
            <a:lstStyle/>
            <a:p>
              <a:r>
                <a:rPr lang="en-US" b="1" dirty="0">
                  <a:solidFill>
                    <a:schemeClr val="tx1"/>
                  </a:solidFill>
                  <a:latin typeface="Amasis MT Pro Light" panose="02040304050005020304" pitchFamily="18" charset="0"/>
                </a:rPr>
                <a:t>Where:</a:t>
              </a:r>
            </a:p>
            <a:p>
              <a:r>
                <a:rPr lang="en-US" dirty="0">
                  <a:solidFill>
                    <a:schemeClr val="tx1"/>
                  </a:solidFill>
                  <a:latin typeface="Amasis MT Pro Light" panose="02040304050005020304" pitchFamily="18" charset="0"/>
                </a:rPr>
                <a:t>Working with and impacting communities in high-risk border-state regions such as Southern California, Montana, Wyoming, and Western Oklahoma</a:t>
              </a:r>
            </a:p>
          </p:txBody>
        </p:sp>
      </p:grpSp>
      <p:graphicFrame>
        <p:nvGraphicFramePr>
          <p:cNvPr id="7" name="Diagram 6" descr="A radial cycle with the main focal/internal circle indicated as the Tribal First Detectors Network. The outer circle connects four smaller circles that work cooperatively with the Tribal First Detectors Network to include:&#10;APHIS-PPQ, State Departments of Agriculture, Tribal Colleges and Universities, and Intertribal Organizations.">
            <a:extLst>
              <a:ext uri="{FF2B5EF4-FFF2-40B4-BE49-F238E27FC236}">
                <a16:creationId xmlns:a16="http://schemas.microsoft.com/office/drawing/2014/main" id="{DC552B73-DE5E-F7B2-3395-D489BD799D53}"/>
              </a:ext>
            </a:extLst>
          </p:cNvPr>
          <p:cNvGraphicFramePr/>
          <p:nvPr>
            <p:extLst>
              <p:ext uri="{D42A27DB-BD31-4B8C-83A1-F6EECF244321}">
                <p14:modId xmlns:p14="http://schemas.microsoft.com/office/powerpoint/2010/main" val="4190587206"/>
              </p:ext>
            </p:extLst>
          </p:nvPr>
        </p:nvGraphicFramePr>
        <p:xfrm>
          <a:off x="5816187" y="1807722"/>
          <a:ext cx="7403475" cy="48042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Slide Number Placeholder 3">
            <a:extLst>
              <a:ext uri="{FF2B5EF4-FFF2-40B4-BE49-F238E27FC236}">
                <a16:creationId xmlns:a16="http://schemas.microsoft.com/office/drawing/2014/main" id="{590DC94D-A567-27A7-4A25-41C2ECB6DBDC}"/>
              </a:ext>
            </a:extLst>
          </p:cNvPr>
          <p:cNvSpPr>
            <a:spLocks noGrp="1"/>
          </p:cNvSpPr>
          <p:nvPr>
            <p:ph type="sldNum" sz="quarter" idx="12"/>
          </p:nvPr>
        </p:nvSpPr>
        <p:spPr>
          <a:xfrm>
            <a:off x="9104586" y="6356350"/>
            <a:ext cx="2743200" cy="365125"/>
          </a:xfrm>
        </p:spPr>
        <p:txBody>
          <a:bodyPr/>
          <a:lstStyle/>
          <a:p>
            <a:fld id="{5267E680-71FF-44DA-8726-CE9EC60570B4}" type="slidenum">
              <a:rPr lang="en-US" smtClean="0"/>
              <a:t>26</a:t>
            </a:fld>
            <a:endParaRPr lang="en-US" dirty="0"/>
          </a:p>
        </p:txBody>
      </p:sp>
    </p:spTree>
    <p:extLst>
      <p:ext uri="{BB962C8B-B14F-4D97-AF65-F5344CB8AC3E}">
        <p14:creationId xmlns:p14="http://schemas.microsoft.com/office/powerpoint/2010/main" val="10725288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71F17D-EE90-C864-8263-9B4843711F98}"/>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8E6E6179-CAB2-D522-FCAC-596CE9272118}"/>
              </a:ext>
            </a:extLst>
          </p:cNvPr>
          <p:cNvSpPr txBox="1">
            <a:spLocks noGrp="1"/>
          </p:cNvSpPr>
          <p:nvPr>
            <p:ph type="title" idx="4294967295"/>
          </p:nvPr>
        </p:nvSpPr>
        <p:spPr>
          <a:xfrm>
            <a:off x="1032127" y="731988"/>
            <a:ext cx="10127745" cy="990600"/>
          </a:xfrm>
          <a:prstGeom prst="rect">
            <a:avLst/>
          </a:prstGeom>
          <a:noFill/>
          <a:ln>
            <a:noFill/>
            <a:prstDash/>
          </a:ln>
          <a:effectLst>
            <a:glow rad="63500">
              <a:schemeClr val="bg1">
                <a:lumMod val="65000"/>
                <a:alpha val="40000"/>
              </a:schemeClr>
            </a:glo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Amasis MT Pro Black" panose="02040A04050005020304" pitchFamily="18" charset="0"/>
                <a:ea typeface="+mj-ea"/>
                <a:cs typeface="+mj-cs"/>
              </a:rPr>
              <a:t>What makes a good project? (3 of 4)</a:t>
            </a:r>
            <a:endParaRPr kumimoji="0" lang="en-US" sz="40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masis MT Pro Black" panose="02040A04050005020304" pitchFamily="18" charset="0"/>
              <a:ea typeface="+mj-ea"/>
              <a:cs typeface="+mj-cs"/>
            </a:endParaRPr>
          </a:p>
        </p:txBody>
      </p:sp>
      <p:sp>
        <p:nvSpPr>
          <p:cNvPr id="12" name="Rectangle 11">
            <a:extLst>
              <a:ext uri="{FF2B5EF4-FFF2-40B4-BE49-F238E27FC236}">
                <a16:creationId xmlns:a16="http://schemas.microsoft.com/office/drawing/2014/main" id="{72B7DCB2-1E54-FB04-DD83-40628E31C7B2}"/>
              </a:ext>
              <a:ext uri="{C183D7F6-B498-43B3-948B-1728B52AA6E4}">
                <adec:decorative xmlns:adec="http://schemas.microsoft.com/office/drawing/2017/decorative" val="1"/>
              </a:ext>
            </a:extLst>
          </p:cNvPr>
          <p:cNvSpPr/>
          <p:nvPr/>
        </p:nvSpPr>
        <p:spPr>
          <a:xfrm>
            <a:off x="1304146" y="991939"/>
            <a:ext cx="89941" cy="496911"/>
          </a:xfrm>
          <a:prstGeom prst="rect">
            <a:avLst/>
          </a:prstGeom>
          <a:solidFill>
            <a:schemeClr val="tx2">
              <a:lumMod val="20000"/>
              <a:lumOff val="80000"/>
            </a:schemeClr>
          </a:solidFill>
          <a:ln>
            <a:solidFill>
              <a:schemeClr val="tx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AD1474FD-9125-E22F-D6EB-FC21D8ACFAB1}"/>
              </a:ext>
              <a:ext uri="{C183D7F6-B498-43B3-948B-1728B52AA6E4}">
                <adec:decorative xmlns:adec="http://schemas.microsoft.com/office/drawing/2017/decorative" val="1"/>
              </a:ext>
            </a:extLst>
          </p:cNvPr>
          <p:cNvGrpSpPr/>
          <p:nvPr/>
        </p:nvGrpSpPr>
        <p:grpSpPr>
          <a:xfrm>
            <a:off x="281065" y="1677618"/>
            <a:ext cx="3050499" cy="5024254"/>
            <a:chOff x="281065" y="1677618"/>
            <a:chExt cx="3050499" cy="5024254"/>
          </a:xfrm>
        </p:grpSpPr>
        <p:sp>
          <p:nvSpPr>
            <p:cNvPr id="3" name="Rectangle 2">
              <a:extLst>
                <a:ext uri="{FF2B5EF4-FFF2-40B4-BE49-F238E27FC236}">
                  <a16:creationId xmlns:a16="http://schemas.microsoft.com/office/drawing/2014/main" id="{F0BB7FB9-F778-F556-73F0-52279AB86E7A}"/>
                </a:ext>
              </a:extLst>
            </p:cNvPr>
            <p:cNvSpPr/>
            <p:nvPr/>
          </p:nvSpPr>
          <p:spPr>
            <a:xfrm>
              <a:off x="281065" y="1677619"/>
              <a:ext cx="3050499" cy="5024253"/>
            </a:xfrm>
            <a:prstGeom prst="rect">
              <a:avLst/>
            </a:prstGeom>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89D0017-D09A-E5BD-DC8D-2637375E5433}"/>
                </a:ext>
              </a:extLst>
            </p:cNvPr>
            <p:cNvSpPr/>
            <p:nvPr/>
          </p:nvSpPr>
          <p:spPr>
            <a:xfrm>
              <a:off x="281065" y="1677618"/>
              <a:ext cx="2864371" cy="5024253"/>
            </a:xfrm>
            <a:prstGeom prst="rect">
              <a:avLst/>
            </a:prstGeom>
            <a:solidFill>
              <a:schemeClr val="bg1"/>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rtlCol="0" anchor="t" anchorCtr="0"/>
            <a:lstStyle/>
            <a:p>
              <a:r>
                <a:rPr lang="en-US" b="1" dirty="0">
                  <a:solidFill>
                    <a:schemeClr val="tx1"/>
                  </a:solidFill>
                  <a:latin typeface="Amasis MT Pro Light" panose="02040304050005020304" pitchFamily="18" charset="0"/>
                </a:rPr>
                <a:t>Who: </a:t>
              </a:r>
            </a:p>
            <a:p>
              <a:pPr>
                <a:spcAft>
                  <a:spcPts val="3600"/>
                </a:spcAft>
              </a:pPr>
              <a:r>
                <a:rPr lang="en-US" dirty="0">
                  <a:solidFill>
                    <a:schemeClr val="tx1"/>
                  </a:solidFill>
                  <a:latin typeface="Amasis MT Pro Light" panose="02040304050005020304" pitchFamily="18" charset="0"/>
                </a:rPr>
                <a:t>Saint Regis Mohawk Tribe</a:t>
              </a:r>
            </a:p>
            <a:p>
              <a:r>
                <a:rPr lang="en-US" b="1" dirty="0">
                  <a:solidFill>
                    <a:schemeClr val="tx1"/>
                  </a:solidFill>
                  <a:latin typeface="Amasis MT Pro Light" panose="02040304050005020304" pitchFamily="18" charset="0"/>
                </a:rPr>
                <a:t>What:</a:t>
              </a:r>
            </a:p>
            <a:p>
              <a:r>
                <a:rPr lang="en-US" dirty="0">
                  <a:solidFill>
                    <a:schemeClr val="tx1"/>
                  </a:solidFill>
                  <a:latin typeface="Amasis MT Pro Light" panose="02040304050005020304" pitchFamily="18" charset="0"/>
                </a:rPr>
                <a:t>Slow the progression of ash mortality and take steps toward </a:t>
              </a:r>
              <a:r>
                <a:rPr lang="en-US" u="sng" dirty="0">
                  <a:solidFill>
                    <a:schemeClr val="tx1"/>
                  </a:solidFill>
                  <a:latin typeface="Amasis MT Pro Light" panose="02040304050005020304" pitchFamily="18" charset="0"/>
                </a:rPr>
                <a:t>maintaining forest health by implementing emerald ash borer</a:t>
              </a:r>
              <a:r>
                <a:rPr lang="en-US" u="sng" dirty="0"/>
                <a:t> </a:t>
              </a:r>
              <a:r>
                <a:rPr lang="en-US" u="sng" dirty="0">
                  <a:solidFill>
                    <a:schemeClr val="tx1"/>
                  </a:solidFill>
                  <a:latin typeface="Amasis MT Pro Light" panose="02040304050005020304" pitchFamily="18" charset="0"/>
                </a:rPr>
                <a:t>mitigation activities</a:t>
              </a:r>
              <a:endParaRPr lang="en-US" b="1" u="sng" dirty="0">
                <a:solidFill>
                  <a:schemeClr val="tx1"/>
                </a:solidFill>
                <a:latin typeface="Amasis MT Pro Light" panose="02040304050005020304" pitchFamily="18" charset="0"/>
              </a:endParaRPr>
            </a:p>
          </p:txBody>
        </p:sp>
      </p:grpSp>
      <p:grpSp>
        <p:nvGrpSpPr>
          <p:cNvPr id="14" name="Group 13">
            <a:extLst>
              <a:ext uri="{FF2B5EF4-FFF2-40B4-BE49-F238E27FC236}">
                <a16:creationId xmlns:a16="http://schemas.microsoft.com/office/drawing/2014/main" id="{DF24A573-5A7A-74E3-53C9-B5B90294189F}"/>
              </a:ext>
              <a:ext uri="{C183D7F6-B498-43B3-948B-1728B52AA6E4}">
                <adec:decorative xmlns:adec="http://schemas.microsoft.com/office/drawing/2017/decorative" val="1"/>
              </a:ext>
            </a:extLst>
          </p:cNvPr>
          <p:cNvGrpSpPr/>
          <p:nvPr/>
        </p:nvGrpSpPr>
        <p:grpSpPr>
          <a:xfrm>
            <a:off x="3626370" y="1677619"/>
            <a:ext cx="3050499" cy="5024253"/>
            <a:chOff x="3626370" y="1677619"/>
            <a:chExt cx="3050499" cy="5024253"/>
          </a:xfrm>
        </p:grpSpPr>
        <p:sp>
          <p:nvSpPr>
            <p:cNvPr id="4" name="Rectangle 3">
              <a:extLst>
                <a:ext uri="{FF2B5EF4-FFF2-40B4-BE49-F238E27FC236}">
                  <a16:creationId xmlns:a16="http://schemas.microsoft.com/office/drawing/2014/main" id="{1DE8222F-C27C-DEDD-8356-90E017C507C8}"/>
                </a:ext>
              </a:extLst>
            </p:cNvPr>
            <p:cNvSpPr/>
            <p:nvPr/>
          </p:nvSpPr>
          <p:spPr>
            <a:xfrm>
              <a:off x="3626370" y="1677619"/>
              <a:ext cx="3050499" cy="5024253"/>
            </a:xfrm>
            <a:prstGeom prst="rect">
              <a:avLst/>
            </a:prstGeom>
            <a:solidFill>
              <a:schemeClr val="accent1">
                <a:lumMod val="75000"/>
              </a:schemeClr>
            </a:solidFill>
            <a:ln>
              <a:solidFill>
                <a:schemeClr val="tx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FECABC04-C8E3-1C99-4330-030EDB5F3CD9}"/>
                </a:ext>
              </a:extLst>
            </p:cNvPr>
            <p:cNvSpPr/>
            <p:nvPr/>
          </p:nvSpPr>
          <p:spPr>
            <a:xfrm>
              <a:off x="3626370" y="1677619"/>
              <a:ext cx="2864371" cy="5024253"/>
            </a:xfrm>
            <a:prstGeom prst="rect">
              <a:avLst/>
            </a:prstGeom>
            <a:solidFill>
              <a:schemeClr val="bg1"/>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rtlCol="0" anchor="t" anchorCtr="0"/>
            <a:lstStyle/>
            <a:p>
              <a:r>
                <a:rPr lang="en-US" b="1" dirty="0">
                  <a:solidFill>
                    <a:schemeClr val="tx1"/>
                  </a:solidFill>
                  <a:latin typeface="Amasis MT Pro Light" panose="02040304050005020304" pitchFamily="18" charset="0"/>
                </a:rPr>
                <a:t>Where:</a:t>
              </a:r>
            </a:p>
            <a:p>
              <a:r>
                <a:rPr lang="en-US" dirty="0">
                  <a:solidFill>
                    <a:schemeClr val="tx1"/>
                  </a:solidFill>
                  <a:latin typeface="Amasis MT Pro Light" panose="02040304050005020304" pitchFamily="18" charset="0"/>
                </a:rPr>
                <a:t>Saint Regis Mohawk Reservation, Akwesasne, in New York</a:t>
              </a:r>
            </a:p>
          </p:txBody>
        </p:sp>
      </p:grpSp>
      <p:pic>
        <p:nvPicPr>
          <p:cNvPr id="2" name="Picture 1" descr="Image of an emerald ash borer, the subject of the project being described to the audience as an example of a good suggestion.">
            <a:extLst>
              <a:ext uri="{FF2B5EF4-FFF2-40B4-BE49-F238E27FC236}">
                <a16:creationId xmlns:a16="http://schemas.microsoft.com/office/drawing/2014/main" id="{E881548E-0031-A2A4-B828-B9DE96F2E062}"/>
              </a:ext>
            </a:extLst>
          </p:cNvPr>
          <p:cNvPicPr>
            <a:picLocks noChangeAspect="1"/>
          </p:cNvPicPr>
          <p:nvPr/>
        </p:nvPicPr>
        <p:blipFill>
          <a:blip r:embed="rId3"/>
          <a:srcRect l="28106" t="12501" r="6545" b="6370"/>
          <a:stretch>
            <a:fillRect/>
          </a:stretch>
        </p:blipFill>
        <p:spPr>
          <a:xfrm>
            <a:off x="1021194" y="5092212"/>
            <a:ext cx="1384112" cy="1346616"/>
          </a:xfrm>
          <a:custGeom>
            <a:avLst/>
            <a:gdLst>
              <a:gd name="connsiteX0" fmla="*/ 0 w 2560067"/>
              <a:gd name="connsiteY0" fmla="*/ 0 h 2490714"/>
              <a:gd name="connsiteX1" fmla="*/ 2560067 w 2560067"/>
              <a:gd name="connsiteY1" fmla="*/ 0 h 2490714"/>
              <a:gd name="connsiteX2" fmla="*/ 2560067 w 2560067"/>
              <a:gd name="connsiteY2" fmla="*/ 1767510 h 2490714"/>
              <a:gd name="connsiteX3" fmla="*/ 1280033 w 2560067"/>
              <a:gd name="connsiteY3" fmla="*/ 2490714 h 2490714"/>
              <a:gd name="connsiteX4" fmla="*/ 0 w 2560067"/>
              <a:gd name="connsiteY4" fmla="*/ 1767510 h 24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0067" h="2490714">
                <a:moveTo>
                  <a:pt x="0" y="0"/>
                </a:moveTo>
                <a:lnTo>
                  <a:pt x="2560067" y="0"/>
                </a:lnTo>
                <a:lnTo>
                  <a:pt x="2560067" y="1767510"/>
                </a:lnTo>
                <a:lnTo>
                  <a:pt x="1280033" y="2490714"/>
                </a:lnTo>
                <a:lnTo>
                  <a:pt x="0" y="1767510"/>
                </a:lnTo>
                <a:close/>
              </a:path>
            </a:pathLst>
          </a:custGeom>
          <a:ln>
            <a:noFill/>
          </a:ln>
          <a:effectLst/>
          <a:scene3d>
            <a:camera prst="orthographicFront">
              <a:rot lat="0" lon="0" rev="0"/>
            </a:camera>
            <a:lightRig rig="glow" dir="t">
              <a:rot lat="0" lon="0" rev="14100000"/>
            </a:lightRig>
          </a:scene3d>
          <a:sp3d prstMaterial="softEdge">
            <a:bevelT w="127000" prst="artDeco"/>
          </a:sp3d>
        </p:spPr>
      </p:pic>
      <p:pic>
        <p:nvPicPr>
          <p:cNvPr id="11" name="Picture 10" descr="Image of an ash stand where an emerald ash borer is sitting on a trunk with a magnifying glass hovering over it. A projection is made showing the emerald ash borer in a circle for clarity. ">
            <a:extLst>
              <a:ext uri="{FF2B5EF4-FFF2-40B4-BE49-F238E27FC236}">
                <a16:creationId xmlns:a16="http://schemas.microsoft.com/office/drawing/2014/main" id="{808C613D-B7C9-02F4-FA40-4A9A0333C50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10268" y="2132968"/>
            <a:ext cx="4113551" cy="411355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9" name="Slide Number Placeholder 3">
            <a:extLst>
              <a:ext uri="{FF2B5EF4-FFF2-40B4-BE49-F238E27FC236}">
                <a16:creationId xmlns:a16="http://schemas.microsoft.com/office/drawing/2014/main" id="{5197A5B3-4E2C-CC51-5CE5-AB55EBDE5A3E}"/>
              </a:ext>
            </a:extLst>
          </p:cNvPr>
          <p:cNvSpPr>
            <a:spLocks noGrp="1"/>
          </p:cNvSpPr>
          <p:nvPr>
            <p:ph type="sldNum" sz="quarter" idx="12"/>
          </p:nvPr>
        </p:nvSpPr>
        <p:spPr>
          <a:xfrm>
            <a:off x="9104586" y="6356350"/>
            <a:ext cx="2743200" cy="365125"/>
          </a:xfrm>
        </p:spPr>
        <p:txBody>
          <a:bodyPr/>
          <a:lstStyle/>
          <a:p>
            <a:fld id="{5267E680-71FF-44DA-8726-CE9EC60570B4}" type="slidenum">
              <a:rPr lang="en-US" smtClean="0"/>
              <a:t>27</a:t>
            </a:fld>
            <a:endParaRPr lang="en-US"/>
          </a:p>
        </p:txBody>
      </p:sp>
    </p:spTree>
    <p:extLst>
      <p:ext uri="{BB962C8B-B14F-4D97-AF65-F5344CB8AC3E}">
        <p14:creationId xmlns:p14="http://schemas.microsoft.com/office/powerpoint/2010/main" val="5423967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9A2D1-7BFC-B379-788E-B8A973FE8492}"/>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012E2782-E042-2B77-CFA8-7E160B756027}"/>
              </a:ext>
            </a:extLst>
          </p:cNvPr>
          <p:cNvSpPr txBox="1">
            <a:spLocks noGrp="1"/>
          </p:cNvSpPr>
          <p:nvPr>
            <p:ph type="title" idx="4294967295"/>
          </p:nvPr>
        </p:nvSpPr>
        <p:spPr>
          <a:xfrm>
            <a:off x="1032127" y="731988"/>
            <a:ext cx="10127745" cy="990600"/>
          </a:xfrm>
          <a:prstGeom prst="rect">
            <a:avLst/>
          </a:prstGeom>
          <a:noFill/>
          <a:ln>
            <a:noFill/>
            <a:prstDash/>
          </a:ln>
          <a:effectLst>
            <a:glow rad="63500">
              <a:schemeClr val="bg1">
                <a:lumMod val="65000"/>
                <a:alpha val="40000"/>
              </a:schemeClr>
            </a:glo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Amasis MT Pro Black" panose="02040A04050005020304" pitchFamily="18" charset="0"/>
                <a:ea typeface="+mj-ea"/>
                <a:cs typeface="+mj-cs"/>
              </a:rPr>
              <a:t>What makes a good project? (4 of 4)</a:t>
            </a:r>
            <a:endParaRPr kumimoji="0" lang="en-US" sz="40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masis MT Pro Black" panose="02040A04050005020304" pitchFamily="18" charset="0"/>
              <a:ea typeface="+mj-ea"/>
              <a:cs typeface="+mj-cs"/>
            </a:endParaRPr>
          </a:p>
        </p:txBody>
      </p:sp>
      <p:sp>
        <p:nvSpPr>
          <p:cNvPr id="7" name="Rectangle 6">
            <a:extLst>
              <a:ext uri="{FF2B5EF4-FFF2-40B4-BE49-F238E27FC236}">
                <a16:creationId xmlns:a16="http://schemas.microsoft.com/office/drawing/2014/main" id="{E4E3FFD8-CD0E-4FC4-4468-21ECFB745428}"/>
              </a:ext>
              <a:ext uri="{C183D7F6-B498-43B3-948B-1728B52AA6E4}">
                <adec:decorative xmlns:adec="http://schemas.microsoft.com/office/drawing/2017/decorative" val="1"/>
              </a:ext>
            </a:extLst>
          </p:cNvPr>
          <p:cNvSpPr/>
          <p:nvPr/>
        </p:nvSpPr>
        <p:spPr>
          <a:xfrm>
            <a:off x="1304146" y="991939"/>
            <a:ext cx="89941" cy="496911"/>
          </a:xfrm>
          <a:prstGeom prst="rect">
            <a:avLst/>
          </a:prstGeom>
          <a:solidFill>
            <a:schemeClr val="tx2">
              <a:lumMod val="20000"/>
              <a:lumOff val="80000"/>
            </a:schemeClr>
          </a:solidFill>
          <a:ln>
            <a:solidFill>
              <a:schemeClr val="tx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1FD02602-5D00-B975-6A57-2F28684010F5}"/>
              </a:ext>
              <a:ext uri="{C183D7F6-B498-43B3-948B-1728B52AA6E4}">
                <adec:decorative xmlns:adec="http://schemas.microsoft.com/office/drawing/2017/decorative" val="1"/>
              </a:ext>
            </a:extLst>
          </p:cNvPr>
          <p:cNvGrpSpPr/>
          <p:nvPr/>
        </p:nvGrpSpPr>
        <p:grpSpPr>
          <a:xfrm>
            <a:off x="281065" y="1677618"/>
            <a:ext cx="3050499" cy="5024254"/>
            <a:chOff x="281065" y="1677618"/>
            <a:chExt cx="3050499" cy="5024254"/>
          </a:xfrm>
        </p:grpSpPr>
        <p:sp>
          <p:nvSpPr>
            <p:cNvPr id="3" name="Rectangle 2">
              <a:extLst>
                <a:ext uri="{FF2B5EF4-FFF2-40B4-BE49-F238E27FC236}">
                  <a16:creationId xmlns:a16="http://schemas.microsoft.com/office/drawing/2014/main" id="{DBDD941B-D9AB-61BC-FBD4-A8181DBB0A37}"/>
                </a:ext>
              </a:extLst>
            </p:cNvPr>
            <p:cNvSpPr/>
            <p:nvPr/>
          </p:nvSpPr>
          <p:spPr>
            <a:xfrm>
              <a:off x="281065" y="1677619"/>
              <a:ext cx="3050499" cy="5024253"/>
            </a:xfrm>
            <a:prstGeom prst="rect">
              <a:avLst/>
            </a:prstGeom>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24AA7D8C-A39E-51DC-0420-E0E178E30CFC}"/>
                </a:ext>
              </a:extLst>
            </p:cNvPr>
            <p:cNvSpPr/>
            <p:nvPr/>
          </p:nvSpPr>
          <p:spPr>
            <a:xfrm>
              <a:off x="281065" y="1677618"/>
              <a:ext cx="2864371" cy="5024253"/>
            </a:xfrm>
            <a:prstGeom prst="rect">
              <a:avLst/>
            </a:prstGeom>
            <a:solidFill>
              <a:schemeClr val="bg1"/>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rtlCol="0" anchor="t" anchorCtr="0"/>
            <a:lstStyle/>
            <a:p>
              <a:r>
                <a:rPr lang="en-US" b="1" dirty="0">
                  <a:solidFill>
                    <a:schemeClr val="tx1"/>
                  </a:solidFill>
                  <a:latin typeface="Amasis MT Pro Light" panose="02040304050005020304" pitchFamily="18" charset="0"/>
                </a:rPr>
                <a:t>Who: </a:t>
              </a:r>
            </a:p>
            <a:p>
              <a:pPr>
                <a:spcAft>
                  <a:spcPts val="3600"/>
                </a:spcAft>
              </a:pPr>
              <a:r>
                <a:rPr lang="en-US" dirty="0">
                  <a:solidFill>
                    <a:schemeClr val="tx1"/>
                  </a:solidFill>
                  <a:latin typeface="Amasis MT Pro Light" panose="02040304050005020304" pitchFamily="18" charset="0"/>
                </a:rPr>
                <a:t>Wisconsin Tribal Conservation Advisory Council </a:t>
              </a:r>
            </a:p>
            <a:p>
              <a:r>
                <a:rPr lang="en-US" b="1" dirty="0">
                  <a:solidFill>
                    <a:schemeClr val="tx1"/>
                  </a:solidFill>
                  <a:latin typeface="Amasis MT Pro Light" panose="02040304050005020304" pitchFamily="18" charset="0"/>
                </a:rPr>
                <a:t>What:</a:t>
              </a:r>
            </a:p>
            <a:p>
              <a:r>
                <a:rPr lang="en-US" dirty="0">
                  <a:solidFill>
                    <a:schemeClr val="tx1"/>
                  </a:solidFill>
                  <a:latin typeface="Amasis MT Pro Light" panose="02040304050005020304" pitchFamily="18" charset="0"/>
                </a:rPr>
                <a:t>Coordinated pest survey initiative to </a:t>
              </a:r>
              <a:r>
                <a:rPr lang="en-US" u="sng" dirty="0">
                  <a:solidFill>
                    <a:schemeClr val="tx1"/>
                  </a:solidFill>
                  <a:latin typeface="Amasis MT Pro Light" panose="02040304050005020304" pitchFamily="18" charset="0"/>
                </a:rPr>
                <a:t>expand plant pest survey efforts in high-risk areas</a:t>
              </a:r>
              <a:r>
                <a:rPr lang="en-US" dirty="0">
                  <a:solidFill>
                    <a:schemeClr val="tx1"/>
                  </a:solidFill>
                  <a:latin typeface="Amasis MT Pro Light" panose="02040304050005020304" pitchFamily="18" charset="0"/>
                </a:rPr>
                <a:t>, such as around lakes, recreational areas, and other locations on Tribal lands</a:t>
              </a:r>
              <a:endParaRPr lang="en-US" b="1" dirty="0">
                <a:solidFill>
                  <a:schemeClr val="tx1"/>
                </a:solidFill>
                <a:latin typeface="Amasis MT Pro Light" panose="02040304050005020304" pitchFamily="18" charset="0"/>
              </a:endParaRPr>
            </a:p>
          </p:txBody>
        </p:sp>
      </p:grpSp>
      <p:grpSp>
        <p:nvGrpSpPr>
          <p:cNvPr id="11" name="Group 10">
            <a:extLst>
              <a:ext uri="{FF2B5EF4-FFF2-40B4-BE49-F238E27FC236}">
                <a16:creationId xmlns:a16="http://schemas.microsoft.com/office/drawing/2014/main" id="{8A4A2AFD-5153-04D7-4A20-6BAEDD829F32}"/>
              </a:ext>
              <a:ext uri="{C183D7F6-B498-43B3-948B-1728B52AA6E4}">
                <adec:decorative xmlns:adec="http://schemas.microsoft.com/office/drawing/2017/decorative" val="1"/>
              </a:ext>
            </a:extLst>
          </p:cNvPr>
          <p:cNvGrpSpPr/>
          <p:nvPr/>
        </p:nvGrpSpPr>
        <p:grpSpPr>
          <a:xfrm>
            <a:off x="3626370" y="1677619"/>
            <a:ext cx="3050499" cy="5024253"/>
            <a:chOff x="3626370" y="1677619"/>
            <a:chExt cx="3050499" cy="5024253"/>
          </a:xfrm>
        </p:grpSpPr>
        <p:sp>
          <p:nvSpPr>
            <p:cNvPr id="4" name="Rectangle 3">
              <a:extLst>
                <a:ext uri="{FF2B5EF4-FFF2-40B4-BE49-F238E27FC236}">
                  <a16:creationId xmlns:a16="http://schemas.microsoft.com/office/drawing/2014/main" id="{B18FE81E-DF3F-4FEC-2C06-EE90CFDE8C6A}"/>
                </a:ext>
              </a:extLst>
            </p:cNvPr>
            <p:cNvSpPr/>
            <p:nvPr/>
          </p:nvSpPr>
          <p:spPr>
            <a:xfrm>
              <a:off x="3626370" y="1677619"/>
              <a:ext cx="3050499" cy="5024253"/>
            </a:xfrm>
            <a:prstGeom prst="rect">
              <a:avLst/>
            </a:prstGeom>
            <a:solidFill>
              <a:schemeClr val="accent1">
                <a:lumMod val="75000"/>
              </a:schemeClr>
            </a:solidFill>
            <a:ln>
              <a:solidFill>
                <a:schemeClr val="tx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C1F382C-7766-0488-3F67-92CB7F03DD9E}"/>
                </a:ext>
              </a:extLst>
            </p:cNvPr>
            <p:cNvSpPr/>
            <p:nvPr/>
          </p:nvSpPr>
          <p:spPr>
            <a:xfrm>
              <a:off x="3626370" y="1677619"/>
              <a:ext cx="2864371" cy="5024253"/>
            </a:xfrm>
            <a:prstGeom prst="rect">
              <a:avLst/>
            </a:prstGeom>
            <a:solidFill>
              <a:schemeClr val="bg1"/>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rtlCol="0" anchor="t" anchorCtr="0"/>
            <a:lstStyle/>
            <a:p>
              <a:r>
                <a:rPr lang="en-US" b="1" dirty="0">
                  <a:solidFill>
                    <a:schemeClr val="tx1"/>
                  </a:solidFill>
                  <a:latin typeface="Amasis MT Pro Light" panose="02040304050005020304" pitchFamily="18" charset="0"/>
                </a:rPr>
                <a:t>Where:</a:t>
              </a:r>
            </a:p>
            <a:p>
              <a:r>
                <a:rPr lang="en-US" dirty="0">
                  <a:solidFill>
                    <a:schemeClr val="tx1"/>
                  </a:solidFill>
                  <a:latin typeface="Amasis MT Pro Light" panose="02040304050005020304" pitchFamily="18" charset="0"/>
                </a:rPr>
                <a:t>Tribal lands throughout Wisconsin</a:t>
              </a:r>
            </a:p>
          </p:txBody>
        </p:sp>
      </p:grpSp>
      <p:pic>
        <p:nvPicPr>
          <p:cNvPr id="13" name="Picture 12" descr="Image of a man placing a multi funnel trap for oak ambrosia beetle in an oak tree in a recreational area.">
            <a:extLst>
              <a:ext uri="{FF2B5EF4-FFF2-40B4-BE49-F238E27FC236}">
                <a16:creationId xmlns:a16="http://schemas.microsoft.com/office/drawing/2014/main" id="{50CA9069-477E-C7E4-2E57-EC19F999C4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19588" y="1958561"/>
            <a:ext cx="4397789" cy="439778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9" name="Slide Number Placeholder 3">
            <a:extLst>
              <a:ext uri="{FF2B5EF4-FFF2-40B4-BE49-F238E27FC236}">
                <a16:creationId xmlns:a16="http://schemas.microsoft.com/office/drawing/2014/main" id="{40CDC610-39D9-0B7A-BA7A-7CAB61EAB3E9}"/>
              </a:ext>
            </a:extLst>
          </p:cNvPr>
          <p:cNvSpPr>
            <a:spLocks noGrp="1"/>
          </p:cNvSpPr>
          <p:nvPr>
            <p:ph type="sldNum" sz="quarter" idx="12"/>
          </p:nvPr>
        </p:nvSpPr>
        <p:spPr>
          <a:xfrm>
            <a:off x="9104586" y="6356350"/>
            <a:ext cx="2743200" cy="365125"/>
          </a:xfrm>
        </p:spPr>
        <p:txBody>
          <a:bodyPr/>
          <a:lstStyle/>
          <a:p>
            <a:fld id="{5267E680-71FF-44DA-8726-CE9EC60570B4}" type="slidenum">
              <a:rPr lang="en-US" smtClean="0"/>
              <a:t>28</a:t>
            </a:fld>
            <a:endParaRPr lang="en-US"/>
          </a:p>
        </p:txBody>
      </p:sp>
    </p:spTree>
    <p:extLst>
      <p:ext uri="{BB962C8B-B14F-4D97-AF65-F5344CB8AC3E}">
        <p14:creationId xmlns:p14="http://schemas.microsoft.com/office/powerpoint/2010/main" val="31515768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9E134-F533-EA11-F2B3-7ABA05D7E6BB}"/>
              </a:ext>
            </a:extLst>
          </p:cNvPr>
          <p:cNvSpPr txBox="1">
            <a:spLocks noGrp="1"/>
          </p:cNvSpPr>
          <p:nvPr>
            <p:ph type="title" idx="4294967295"/>
          </p:nvPr>
        </p:nvSpPr>
        <p:spPr>
          <a:xfrm>
            <a:off x="5017879" y="-80210"/>
            <a:ext cx="7045784" cy="9862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3400" b="0" i="0" u="none" strike="noStrike" kern="1200" cap="none" spc="0" normalizeH="0" baseline="0" noProof="0" dirty="0">
                <a:ln>
                  <a:noFill/>
                </a:ln>
                <a:solidFill>
                  <a:schemeClr val="bg1"/>
                </a:solidFill>
                <a:effectLst/>
                <a:uLnTx/>
                <a:uFillTx/>
                <a:latin typeface="Amasis MT Pro Medium" panose="02040604050005020304" pitchFamily="18" charset="0"/>
                <a:ea typeface="Calibri Light"/>
                <a:cs typeface="Calibri Light"/>
              </a:rPr>
              <a:t>Components of a Good Suggestion</a:t>
            </a:r>
            <a:r>
              <a:rPr kumimoji="0" lang="en-US" sz="4000" b="0" i="0" u="none" strike="noStrike" kern="1200" cap="none" spc="0" normalizeH="0" baseline="0" noProof="0" dirty="0">
                <a:ln>
                  <a:noFill/>
                </a:ln>
                <a:solidFill>
                  <a:schemeClr val="bg1"/>
                </a:solidFill>
                <a:effectLst/>
                <a:uLnTx/>
                <a:uFillTx/>
                <a:latin typeface="Amasis MT Pro Medium" panose="02040604050005020304" pitchFamily="18" charset="0"/>
                <a:ea typeface="Calibri Light"/>
                <a:cs typeface="Calibri Light"/>
              </a:rPr>
              <a:t> </a:t>
            </a:r>
            <a:r>
              <a:rPr kumimoji="0" lang="en-US" sz="2000" b="0" i="0" u="none" strike="noStrike" kern="1200" cap="none" spc="0" normalizeH="0" baseline="0" noProof="0" dirty="0">
                <a:ln>
                  <a:noFill/>
                </a:ln>
                <a:solidFill>
                  <a:schemeClr val="bg1"/>
                </a:solidFill>
                <a:effectLst/>
                <a:uLnTx/>
                <a:uFillTx/>
                <a:latin typeface="Amasis MT Pro Medium" panose="02040604050005020304" pitchFamily="18" charset="0"/>
                <a:ea typeface="Calibri Light"/>
                <a:cs typeface="Calibri Light"/>
              </a:rPr>
              <a:t>(1 of 11)</a:t>
            </a:r>
            <a:endParaRPr kumimoji="0" lang="en-US" sz="2000" b="0" i="0" u="none" strike="noStrike" kern="1200" cap="none" spc="0" normalizeH="0" baseline="0" noProof="0" dirty="0">
              <a:ln>
                <a:noFill/>
              </a:ln>
              <a:solidFill>
                <a:schemeClr val="bg1"/>
              </a:solidFill>
              <a:effectLst/>
              <a:uLnTx/>
              <a:uFillTx/>
              <a:latin typeface="Amasis MT Pro Medium" panose="02040604050005020304" pitchFamily="18" charset="0"/>
            </a:endParaRPr>
          </a:p>
        </p:txBody>
      </p:sp>
      <p:sp>
        <p:nvSpPr>
          <p:cNvPr id="7" name="TextBox 6">
            <a:extLst>
              <a:ext uri="{FF2B5EF4-FFF2-40B4-BE49-F238E27FC236}">
                <a16:creationId xmlns:a16="http://schemas.microsoft.com/office/drawing/2014/main" id="{41086DA5-3E11-6BD9-E979-18226265A02D}"/>
              </a:ext>
              <a:ext uri="{C183D7F6-B498-43B3-948B-1728B52AA6E4}">
                <adec:decorative xmlns:adec="http://schemas.microsoft.com/office/drawing/2017/decorative" val="1"/>
              </a:ext>
            </a:extLst>
          </p:cNvPr>
          <p:cNvSpPr txBox="1"/>
          <p:nvPr/>
        </p:nvSpPr>
        <p:spPr>
          <a:xfrm>
            <a:off x="696717" y="1808176"/>
            <a:ext cx="10798565" cy="986224"/>
          </a:xfrm>
          <a:prstGeom prst="roundRect">
            <a:avLst/>
          </a:prstGeom>
          <a:noFill/>
          <a:ln w="28575">
            <a:solidFill>
              <a:srgbClr val="C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Aft>
                <a:spcPts val="3000"/>
              </a:spcAft>
            </a:pPr>
            <a:r>
              <a:rPr lang="en-US" sz="3600" b="1" dirty="0">
                <a:solidFill>
                  <a:srgbClr val="C00000"/>
                </a:solidFill>
                <a:ea typeface="Calibri"/>
                <a:cs typeface="Calibri"/>
              </a:rPr>
              <a:t>Use a concise, descriptive title outlining activities</a:t>
            </a:r>
          </a:p>
        </p:txBody>
      </p:sp>
      <p:pic>
        <p:nvPicPr>
          <p:cNvPr id="5" name="Picture 4" descr="Image of the 'Suggestion Title' field in ServiceNow. This is what a submitter would see in the ServiceNow suggestion submission form and an example of a title is shown for clarity. ">
            <a:extLst>
              <a:ext uri="{FF2B5EF4-FFF2-40B4-BE49-F238E27FC236}">
                <a16:creationId xmlns:a16="http://schemas.microsoft.com/office/drawing/2014/main" id="{5EF82CA8-4D6D-60FF-230F-822885165A96}"/>
              </a:ext>
            </a:extLst>
          </p:cNvPr>
          <p:cNvPicPr>
            <a:picLocks noChangeAspect="1"/>
          </p:cNvPicPr>
          <p:nvPr/>
        </p:nvPicPr>
        <p:blipFill>
          <a:blip r:embed="rId3"/>
          <a:stretch>
            <a:fillRect/>
          </a:stretch>
        </p:blipFill>
        <p:spPr>
          <a:xfrm>
            <a:off x="221330" y="3472744"/>
            <a:ext cx="11749340" cy="2389696"/>
          </a:xfrm>
          <a:prstGeom prst="rect">
            <a:avLst/>
          </a:prstGeom>
          <a:ln>
            <a:solidFill>
              <a:schemeClr val="tx1"/>
            </a:solidFill>
          </a:ln>
        </p:spPr>
      </p:pic>
      <p:sp>
        <p:nvSpPr>
          <p:cNvPr id="8" name="TextBox 7">
            <a:extLst>
              <a:ext uri="{FF2B5EF4-FFF2-40B4-BE49-F238E27FC236}">
                <a16:creationId xmlns:a16="http://schemas.microsoft.com/office/drawing/2014/main" id="{C1A9AF90-FAA7-E31B-87F1-9ED61002AEE4}"/>
              </a:ext>
            </a:extLst>
          </p:cNvPr>
          <p:cNvSpPr txBox="1"/>
          <p:nvPr/>
        </p:nvSpPr>
        <p:spPr>
          <a:xfrm rot="1691484">
            <a:off x="10313370" y="3267659"/>
            <a:ext cx="185024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1" dirty="0">
                <a:solidFill>
                  <a:srgbClr val="C00000"/>
                </a:solidFill>
                <a:ea typeface="Calibri"/>
                <a:cs typeface="Calibri"/>
              </a:rPr>
              <a:t>Example</a:t>
            </a:r>
          </a:p>
        </p:txBody>
      </p:sp>
      <p:sp>
        <p:nvSpPr>
          <p:cNvPr id="3" name="Slide Number Placeholder 3">
            <a:extLst>
              <a:ext uri="{FF2B5EF4-FFF2-40B4-BE49-F238E27FC236}">
                <a16:creationId xmlns:a16="http://schemas.microsoft.com/office/drawing/2014/main" id="{94C65B97-65E3-6498-E912-FB1A8ABBFA09}"/>
              </a:ext>
            </a:extLst>
          </p:cNvPr>
          <p:cNvSpPr>
            <a:spLocks noGrp="1"/>
          </p:cNvSpPr>
          <p:nvPr>
            <p:ph type="sldNum" sz="quarter" idx="12"/>
          </p:nvPr>
        </p:nvSpPr>
        <p:spPr>
          <a:xfrm>
            <a:off x="9104586" y="6356350"/>
            <a:ext cx="2743200" cy="365125"/>
          </a:xfrm>
        </p:spPr>
        <p:txBody>
          <a:bodyPr/>
          <a:lstStyle/>
          <a:p>
            <a:fld id="{5267E680-71FF-44DA-8726-CE9EC60570B4}" type="slidenum">
              <a:rPr lang="en-US" smtClean="0"/>
              <a:t>29</a:t>
            </a:fld>
            <a:endParaRPr lang="en-US"/>
          </a:p>
        </p:txBody>
      </p:sp>
    </p:spTree>
    <p:extLst>
      <p:ext uri="{BB962C8B-B14F-4D97-AF65-F5344CB8AC3E}">
        <p14:creationId xmlns:p14="http://schemas.microsoft.com/office/powerpoint/2010/main" val="2062779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913E2-1034-E9FE-6D7A-52A3A6036D7F}"/>
            </a:ext>
          </a:extLst>
        </p:cNvPr>
        <p:cNvGrpSpPr/>
        <p:nvPr/>
      </p:nvGrpSpPr>
      <p:grpSpPr>
        <a:xfrm>
          <a:off x="0" y="0"/>
          <a:ext cx="0" cy="0"/>
          <a:chOff x="0" y="0"/>
          <a:chExt cx="0" cy="0"/>
        </a:xfrm>
      </p:grpSpPr>
      <p:sp>
        <p:nvSpPr>
          <p:cNvPr id="33" name="Title 32">
            <a:extLst>
              <a:ext uri="{FF2B5EF4-FFF2-40B4-BE49-F238E27FC236}">
                <a16:creationId xmlns:a16="http://schemas.microsoft.com/office/drawing/2014/main" id="{7CE061AC-CCE4-926A-3EC1-6212808DD262}"/>
              </a:ext>
            </a:extLst>
          </p:cNvPr>
          <p:cNvSpPr txBox="1">
            <a:spLocks noGrp="1"/>
          </p:cNvSpPr>
          <p:nvPr>
            <p:ph type="title"/>
          </p:nvPr>
        </p:nvSpPr>
        <p:spPr>
          <a:xfrm>
            <a:off x="273568" y="932931"/>
            <a:ext cx="5808253" cy="769441"/>
          </a:xfrm>
          <a:prstGeom prst="rect">
            <a:avLst/>
          </a:prstGeom>
          <a:noFill/>
          <a:ln>
            <a:noFill/>
            <a:prstDash/>
          </a:ln>
          <a:effectLst>
            <a:outerShdw blurRad="50800" dist="38100" dir="8100000" algn="tr"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Amasis MT Pro Black" panose="02040A04050005020304" pitchFamily="18" charset="0"/>
                <a:ea typeface="+mn-ea"/>
                <a:cs typeface="+mn-cs"/>
              </a:rPr>
              <a:t>What is PPA 7721?</a:t>
            </a:r>
          </a:p>
        </p:txBody>
      </p:sp>
      <p:grpSp>
        <p:nvGrpSpPr>
          <p:cNvPr id="32" name="Group 31" descr="Three connected images containing maize, a pumpkin field with a tree line in the distance, and hands planting an unspecified agricultural commodity. These images represent various aspects of agriculture  and natural resources which are the focus of the APHIS mission.">
            <a:extLst>
              <a:ext uri="{FF2B5EF4-FFF2-40B4-BE49-F238E27FC236}">
                <a16:creationId xmlns:a16="http://schemas.microsoft.com/office/drawing/2014/main" id="{4CADDB2A-BF52-E6AA-8277-41BD4D3635A6}"/>
              </a:ext>
            </a:extLst>
          </p:cNvPr>
          <p:cNvGrpSpPr/>
          <p:nvPr/>
        </p:nvGrpSpPr>
        <p:grpSpPr>
          <a:xfrm>
            <a:off x="-1355672" y="1702372"/>
            <a:ext cx="5909050" cy="5788544"/>
            <a:chOff x="-3790726" y="658329"/>
            <a:chExt cx="5954765" cy="5978963"/>
          </a:xfrm>
        </p:grpSpPr>
        <p:pic>
          <p:nvPicPr>
            <p:cNvPr id="19" name="Picture 18" descr="Pumpkin field">
              <a:extLst>
                <a:ext uri="{FF2B5EF4-FFF2-40B4-BE49-F238E27FC236}">
                  <a16:creationId xmlns:a16="http://schemas.microsoft.com/office/drawing/2014/main" id="{90CDC634-C882-F2BD-4E8D-246CA2041FBB}"/>
                </a:ext>
              </a:extLst>
            </p:cNvPr>
            <p:cNvPicPr>
              <a:picLocks noChangeAspect="1"/>
            </p:cNvPicPr>
            <p:nvPr/>
          </p:nvPicPr>
          <p:blipFill>
            <a:blip r:embed="rId3" cstate="print">
              <a:alphaModFix amt="20000"/>
              <a:extLst>
                <a:ext uri="{28A0092B-C50C-407E-A947-70E740481C1C}">
                  <a14:useLocalDpi xmlns:a14="http://schemas.microsoft.com/office/drawing/2010/main" val="0"/>
                </a:ext>
              </a:extLst>
            </a:blip>
            <a:srcRect l="664" t="1564" r="50298" b="18326"/>
            <a:stretch>
              <a:fillRect/>
            </a:stretch>
          </p:blipFill>
          <p:spPr>
            <a:xfrm>
              <a:off x="-3393826" y="658329"/>
              <a:ext cx="4520748" cy="4153982"/>
            </a:xfrm>
            <a:custGeom>
              <a:avLst/>
              <a:gdLst>
                <a:gd name="connsiteX0" fmla="*/ 2260374 w 4520748"/>
                <a:gd name="connsiteY0" fmla="*/ 0 h 4153982"/>
                <a:gd name="connsiteX1" fmla="*/ 4520748 w 4520748"/>
                <a:gd name="connsiteY1" fmla="*/ 2076991 h 4153982"/>
                <a:gd name="connsiteX2" fmla="*/ 2260374 w 4520748"/>
                <a:gd name="connsiteY2" fmla="*/ 4153982 h 4153982"/>
                <a:gd name="connsiteX3" fmla="*/ 0 w 4520748"/>
                <a:gd name="connsiteY3" fmla="*/ 2076991 h 4153982"/>
                <a:gd name="connsiteX4" fmla="*/ 2260374 w 4520748"/>
                <a:gd name="connsiteY4" fmla="*/ 0 h 4153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20748" h="4153982">
                  <a:moveTo>
                    <a:pt x="2260374" y="0"/>
                  </a:moveTo>
                  <a:cubicBezTo>
                    <a:pt x="3508744" y="0"/>
                    <a:pt x="4520748" y="929901"/>
                    <a:pt x="4520748" y="2076991"/>
                  </a:cubicBezTo>
                  <a:cubicBezTo>
                    <a:pt x="4520748" y="3224081"/>
                    <a:pt x="3508744" y="4153982"/>
                    <a:pt x="2260374" y="4153982"/>
                  </a:cubicBezTo>
                  <a:cubicBezTo>
                    <a:pt x="1012004" y="4153982"/>
                    <a:pt x="0" y="3224081"/>
                    <a:pt x="0" y="2076991"/>
                  </a:cubicBezTo>
                  <a:cubicBezTo>
                    <a:pt x="0" y="929901"/>
                    <a:pt x="1012004" y="0"/>
                    <a:pt x="2260374" y="0"/>
                  </a:cubicBezTo>
                  <a:close/>
                </a:path>
              </a:pathLst>
            </a:custGeom>
          </p:spPr>
        </p:pic>
        <p:pic>
          <p:nvPicPr>
            <p:cNvPr id="29" name="Picture 28" descr="Decorative multicolored corn">
              <a:extLst>
                <a:ext uri="{FF2B5EF4-FFF2-40B4-BE49-F238E27FC236}">
                  <a16:creationId xmlns:a16="http://schemas.microsoft.com/office/drawing/2014/main" id="{40DFABB9-38B9-73D7-5D0C-D20DCD43983C}"/>
                </a:ext>
              </a:extLst>
            </p:cNvPr>
            <p:cNvPicPr>
              <a:picLocks noChangeAspect="1"/>
            </p:cNvPicPr>
            <p:nvPr/>
          </p:nvPicPr>
          <p:blipFill>
            <a:blip r:embed="rId4" cstate="print">
              <a:alphaModFix amt="20000"/>
              <a:extLst>
                <a:ext uri="{28A0092B-C50C-407E-A947-70E740481C1C}">
                  <a14:useLocalDpi xmlns:a14="http://schemas.microsoft.com/office/drawing/2010/main" val="0"/>
                </a:ext>
              </a:extLst>
            </a:blip>
            <a:srcRect l="33710" r="21199" b="45413"/>
            <a:stretch>
              <a:fillRect/>
            </a:stretch>
          </p:blipFill>
          <p:spPr>
            <a:xfrm rot="18863406">
              <a:off x="-3858846" y="2825590"/>
              <a:ext cx="3879822" cy="3743582"/>
            </a:xfrm>
            <a:custGeom>
              <a:avLst/>
              <a:gdLst>
                <a:gd name="connsiteX0" fmla="*/ 1939911 w 3879822"/>
                <a:gd name="connsiteY0" fmla="*/ 0 h 3743582"/>
                <a:gd name="connsiteX1" fmla="*/ 3879822 w 3879822"/>
                <a:gd name="connsiteY1" fmla="*/ 1871791 h 3743582"/>
                <a:gd name="connsiteX2" fmla="*/ 1939911 w 3879822"/>
                <a:gd name="connsiteY2" fmla="*/ 3743582 h 3743582"/>
                <a:gd name="connsiteX3" fmla="*/ 0 w 3879822"/>
                <a:gd name="connsiteY3" fmla="*/ 1871791 h 3743582"/>
                <a:gd name="connsiteX4" fmla="*/ 1939911 w 3879822"/>
                <a:gd name="connsiteY4" fmla="*/ 0 h 37435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9822" h="3743582">
                  <a:moveTo>
                    <a:pt x="1939911" y="0"/>
                  </a:moveTo>
                  <a:cubicBezTo>
                    <a:pt x="3011294" y="0"/>
                    <a:pt x="3879822" y="838029"/>
                    <a:pt x="3879822" y="1871791"/>
                  </a:cubicBezTo>
                  <a:cubicBezTo>
                    <a:pt x="3879822" y="2905553"/>
                    <a:pt x="3011294" y="3743582"/>
                    <a:pt x="1939911" y="3743582"/>
                  </a:cubicBezTo>
                  <a:cubicBezTo>
                    <a:pt x="868528" y="3743582"/>
                    <a:pt x="0" y="2905553"/>
                    <a:pt x="0" y="1871791"/>
                  </a:cubicBezTo>
                  <a:cubicBezTo>
                    <a:pt x="0" y="838029"/>
                    <a:pt x="868528" y="0"/>
                    <a:pt x="1939911" y="0"/>
                  </a:cubicBezTo>
                  <a:close/>
                </a:path>
              </a:pathLst>
            </a:custGeom>
          </p:spPr>
        </p:pic>
        <p:pic>
          <p:nvPicPr>
            <p:cNvPr id="21" name="Picture 20" descr="Potting a young plant">
              <a:extLst>
                <a:ext uri="{FF2B5EF4-FFF2-40B4-BE49-F238E27FC236}">
                  <a16:creationId xmlns:a16="http://schemas.microsoft.com/office/drawing/2014/main" id="{9C0FF55B-34FD-A099-D5BD-59BE61402EB0}"/>
                </a:ext>
              </a:extLst>
            </p:cNvPr>
            <p:cNvPicPr>
              <a:picLocks noChangeAspect="1"/>
            </p:cNvPicPr>
            <p:nvPr/>
          </p:nvPicPr>
          <p:blipFill>
            <a:blip r:embed="rId5" cstate="print">
              <a:alphaModFix amt="20000"/>
              <a:extLst>
                <a:ext uri="{28A0092B-C50C-407E-A947-70E740481C1C}">
                  <a14:useLocalDpi xmlns:a14="http://schemas.microsoft.com/office/drawing/2010/main" val="0"/>
                </a:ext>
              </a:extLst>
            </a:blip>
            <a:srcRect l="14969" t="915" r="27339" b="9710"/>
            <a:stretch>
              <a:fillRect/>
            </a:stretch>
          </p:blipFill>
          <p:spPr>
            <a:xfrm>
              <a:off x="-444045" y="2930003"/>
              <a:ext cx="2608084" cy="2696904"/>
            </a:xfrm>
            <a:custGeom>
              <a:avLst/>
              <a:gdLst>
                <a:gd name="connsiteX0" fmla="*/ 1304042 w 2608084"/>
                <a:gd name="connsiteY0" fmla="*/ 0 h 2696904"/>
                <a:gd name="connsiteX1" fmla="*/ 2608084 w 2608084"/>
                <a:gd name="connsiteY1" fmla="*/ 1348452 h 2696904"/>
                <a:gd name="connsiteX2" fmla="*/ 1304042 w 2608084"/>
                <a:gd name="connsiteY2" fmla="*/ 2696904 h 2696904"/>
                <a:gd name="connsiteX3" fmla="*/ 0 w 2608084"/>
                <a:gd name="connsiteY3" fmla="*/ 1348452 h 2696904"/>
                <a:gd name="connsiteX4" fmla="*/ 1304042 w 2608084"/>
                <a:gd name="connsiteY4" fmla="*/ 0 h 2696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8084" h="2696904">
                  <a:moveTo>
                    <a:pt x="1304042" y="0"/>
                  </a:moveTo>
                  <a:cubicBezTo>
                    <a:pt x="2024245" y="0"/>
                    <a:pt x="2608084" y="603723"/>
                    <a:pt x="2608084" y="1348452"/>
                  </a:cubicBezTo>
                  <a:cubicBezTo>
                    <a:pt x="2608084" y="2093181"/>
                    <a:pt x="2024245" y="2696904"/>
                    <a:pt x="1304042" y="2696904"/>
                  </a:cubicBezTo>
                  <a:cubicBezTo>
                    <a:pt x="583839" y="2696904"/>
                    <a:pt x="0" y="2093181"/>
                    <a:pt x="0" y="1348452"/>
                  </a:cubicBezTo>
                  <a:cubicBezTo>
                    <a:pt x="0" y="603723"/>
                    <a:pt x="583839" y="0"/>
                    <a:pt x="1304042" y="0"/>
                  </a:cubicBezTo>
                  <a:close/>
                </a:path>
              </a:pathLst>
            </a:custGeom>
          </p:spPr>
        </p:pic>
      </p:grpSp>
      <p:sp>
        <p:nvSpPr>
          <p:cNvPr id="2" name="Slide Number Placeholder 3">
            <a:extLst>
              <a:ext uri="{FF2B5EF4-FFF2-40B4-BE49-F238E27FC236}">
                <a16:creationId xmlns:a16="http://schemas.microsoft.com/office/drawing/2014/main" id="{E56229B6-CB50-7191-E8C3-74DA539B3B7D}"/>
              </a:ext>
            </a:extLst>
          </p:cNvPr>
          <p:cNvSpPr>
            <a:spLocks noGrp="1"/>
          </p:cNvSpPr>
          <p:nvPr>
            <p:ph type="sldNum" sz="quarter" idx="12"/>
          </p:nvPr>
        </p:nvSpPr>
        <p:spPr>
          <a:xfrm>
            <a:off x="9104586" y="6356350"/>
            <a:ext cx="2743200" cy="365125"/>
          </a:xfrm>
        </p:spPr>
        <p:txBody>
          <a:bodyPr/>
          <a:lstStyle/>
          <a:p>
            <a:fld id="{5267E680-71FF-44DA-8726-CE9EC60570B4}" type="slidenum">
              <a:rPr lang="en-US" smtClean="0"/>
              <a:t>3</a:t>
            </a:fld>
            <a:endParaRPr lang="en-US"/>
          </a:p>
        </p:txBody>
      </p:sp>
      <p:graphicFrame>
        <p:nvGraphicFramePr>
          <p:cNvPr id="4" name="Diagram 3" descr="Diagram showing that the PPA 7721 provides the authority for providing funding to the Plant Pest and Disease Management and Disaster Prevention Program and the National Clean Plant Network. ">
            <a:extLst>
              <a:ext uri="{FF2B5EF4-FFF2-40B4-BE49-F238E27FC236}">
                <a16:creationId xmlns:a16="http://schemas.microsoft.com/office/drawing/2014/main" id="{412DDF85-27C5-1A2C-3DE7-FCA8AB7FF076}"/>
              </a:ext>
            </a:extLst>
          </p:cNvPr>
          <p:cNvGraphicFramePr/>
          <p:nvPr>
            <p:extLst>
              <p:ext uri="{D42A27DB-BD31-4B8C-83A1-F6EECF244321}">
                <p14:modId xmlns:p14="http://schemas.microsoft.com/office/powerpoint/2010/main" val="264606444"/>
              </p:ext>
            </p:extLst>
          </p:nvPr>
        </p:nvGraphicFramePr>
        <p:xfrm>
          <a:off x="734731" y="1400534"/>
          <a:ext cx="9162380" cy="534146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pSp>
        <p:nvGrpSpPr>
          <p:cNvPr id="5" name="Group 4" descr="Icon of 'No pests'">
            <a:extLst>
              <a:ext uri="{FF2B5EF4-FFF2-40B4-BE49-F238E27FC236}">
                <a16:creationId xmlns:a16="http://schemas.microsoft.com/office/drawing/2014/main" id="{5CC1A033-4699-C83E-CA93-A448C431186D}"/>
              </a:ext>
            </a:extLst>
          </p:cNvPr>
          <p:cNvGrpSpPr/>
          <p:nvPr/>
        </p:nvGrpSpPr>
        <p:grpSpPr>
          <a:xfrm>
            <a:off x="9436827" y="2092700"/>
            <a:ext cx="1876307" cy="1302048"/>
            <a:chOff x="9585335" y="2092700"/>
            <a:chExt cx="1876307" cy="1302048"/>
          </a:xfrm>
        </p:grpSpPr>
        <p:grpSp>
          <p:nvGrpSpPr>
            <p:cNvPr id="7" name="Group 6">
              <a:extLst>
                <a:ext uri="{FF2B5EF4-FFF2-40B4-BE49-F238E27FC236}">
                  <a16:creationId xmlns:a16="http://schemas.microsoft.com/office/drawing/2014/main" id="{6714D5CC-704E-F6AF-901B-BA0EBCDC0324}"/>
                </a:ext>
              </a:extLst>
            </p:cNvPr>
            <p:cNvGrpSpPr/>
            <p:nvPr/>
          </p:nvGrpSpPr>
          <p:grpSpPr>
            <a:xfrm>
              <a:off x="10088636" y="2092700"/>
              <a:ext cx="1373006" cy="1302048"/>
              <a:chOff x="3295174" y="4300775"/>
              <a:chExt cx="1388900" cy="1388900"/>
            </a:xfrm>
          </p:grpSpPr>
          <p:sp>
            <p:nvSpPr>
              <p:cNvPr id="9" name="Oval 8" descr="Bug under magnifying glass outline">
                <a:extLst>
                  <a:ext uri="{FF2B5EF4-FFF2-40B4-BE49-F238E27FC236}">
                    <a16:creationId xmlns:a16="http://schemas.microsoft.com/office/drawing/2014/main" id="{9AF85302-D211-EC69-F7B7-B1E163628245}"/>
                  </a:ext>
                </a:extLst>
              </p:cNvPr>
              <p:cNvSpPr/>
              <p:nvPr/>
            </p:nvSpPr>
            <p:spPr>
              <a:xfrm>
                <a:off x="3343990" y="4376893"/>
                <a:ext cx="1276350" cy="1236663"/>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grpSp>
            <p:nvGrpSpPr>
              <p:cNvPr id="11" name="Group 10">
                <a:extLst>
                  <a:ext uri="{FF2B5EF4-FFF2-40B4-BE49-F238E27FC236}">
                    <a16:creationId xmlns:a16="http://schemas.microsoft.com/office/drawing/2014/main" id="{A1D45F40-399B-2B06-660F-FE73DD5D0792}"/>
                  </a:ext>
                </a:extLst>
              </p:cNvPr>
              <p:cNvGrpSpPr/>
              <p:nvPr/>
            </p:nvGrpSpPr>
            <p:grpSpPr>
              <a:xfrm>
                <a:off x="3295174" y="4300775"/>
                <a:ext cx="1388900" cy="1388900"/>
                <a:chOff x="6741634" y="4746066"/>
                <a:chExt cx="1388900" cy="1388900"/>
              </a:xfrm>
            </p:grpSpPr>
            <p:pic>
              <p:nvPicPr>
                <p:cNvPr id="12" name="Graphic 11" descr="No sign with solid fill">
                  <a:extLst>
                    <a:ext uri="{FF2B5EF4-FFF2-40B4-BE49-F238E27FC236}">
                      <a16:creationId xmlns:a16="http://schemas.microsoft.com/office/drawing/2014/main" id="{2F2FD475-6191-FE58-8657-EF6760C073C5}"/>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6741634" y="4746066"/>
                  <a:ext cx="1388900" cy="1388900"/>
                </a:xfrm>
                <a:prstGeom prst="rect">
                  <a:avLst/>
                </a:prstGeom>
              </p:spPr>
            </p:pic>
            <p:pic>
              <p:nvPicPr>
                <p:cNvPr id="13" name="Graphic 12" descr="Beetle outline">
                  <a:extLst>
                    <a:ext uri="{FF2B5EF4-FFF2-40B4-BE49-F238E27FC236}">
                      <a16:creationId xmlns:a16="http://schemas.microsoft.com/office/drawing/2014/main" id="{9E71E485-2157-06B9-E8A3-FD33EF59ABA6}"/>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6949440" y="4983316"/>
                  <a:ext cx="914400" cy="914400"/>
                </a:xfrm>
                <a:prstGeom prst="rect">
                  <a:avLst/>
                </a:prstGeom>
              </p:spPr>
            </p:pic>
          </p:grpSp>
        </p:grpSp>
        <p:cxnSp>
          <p:nvCxnSpPr>
            <p:cNvPr id="8" name="Straight Connector 7">
              <a:extLst>
                <a:ext uri="{FF2B5EF4-FFF2-40B4-BE49-F238E27FC236}">
                  <a16:creationId xmlns:a16="http://schemas.microsoft.com/office/drawing/2014/main" id="{A5B41DE9-5242-F211-8526-FA81BC68B5CC}"/>
                </a:ext>
              </a:extLst>
            </p:cNvPr>
            <p:cNvCxnSpPr>
              <a:cxnSpLocks/>
            </p:cNvCxnSpPr>
            <p:nvPr/>
          </p:nvCxnSpPr>
          <p:spPr>
            <a:xfrm>
              <a:off x="9585335" y="2743724"/>
              <a:ext cx="533421" cy="0"/>
            </a:xfrm>
            <a:prstGeom prst="line">
              <a:avLst/>
            </a:prstGeom>
            <a:ln>
              <a:solidFill>
                <a:schemeClr val="accent6">
                  <a:lumMod val="75000"/>
                </a:schemeClr>
              </a:solidFill>
            </a:ln>
            <a:effectLst/>
          </p:spPr>
          <p:style>
            <a:lnRef idx="2">
              <a:schemeClr val="accent6"/>
            </a:lnRef>
            <a:fillRef idx="0">
              <a:schemeClr val="accent6"/>
            </a:fillRef>
            <a:effectRef idx="1">
              <a:schemeClr val="accent6"/>
            </a:effectRef>
            <a:fontRef idx="minor">
              <a:schemeClr val="tx1"/>
            </a:fontRef>
          </p:style>
        </p:cxnSp>
      </p:grpSp>
      <p:grpSp>
        <p:nvGrpSpPr>
          <p:cNvPr id="14" name="Group 13" descr="Icon of a hand with a plant growing out of it">
            <a:extLst>
              <a:ext uri="{FF2B5EF4-FFF2-40B4-BE49-F238E27FC236}">
                <a16:creationId xmlns:a16="http://schemas.microsoft.com/office/drawing/2014/main" id="{E22EED30-ECAB-7689-99D2-E4C01E65C647}"/>
              </a:ext>
            </a:extLst>
          </p:cNvPr>
          <p:cNvGrpSpPr/>
          <p:nvPr/>
        </p:nvGrpSpPr>
        <p:grpSpPr>
          <a:xfrm>
            <a:off x="9436827" y="4839474"/>
            <a:ext cx="1780263" cy="1159331"/>
            <a:chOff x="9585335" y="4839474"/>
            <a:chExt cx="1780263" cy="1159331"/>
          </a:xfrm>
        </p:grpSpPr>
        <p:cxnSp>
          <p:nvCxnSpPr>
            <p:cNvPr id="15" name="Straight Connector 14">
              <a:extLst>
                <a:ext uri="{FF2B5EF4-FFF2-40B4-BE49-F238E27FC236}">
                  <a16:creationId xmlns:a16="http://schemas.microsoft.com/office/drawing/2014/main" id="{5274F55F-1E84-D241-4372-CD03C941F565}"/>
                </a:ext>
              </a:extLst>
            </p:cNvPr>
            <p:cNvCxnSpPr>
              <a:cxnSpLocks/>
            </p:cNvCxnSpPr>
            <p:nvPr/>
          </p:nvCxnSpPr>
          <p:spPr>
            <a:xfrm>
              <a:off x="9585335" y="5393977"/>
              <a:ext cx="530352" cy="0"/>
            </a:xfrm>
            <a:prstGeom prst="line">
              <a:avLst/>
            </a:prstGeom>
            <a:ln>
              <a:solidFill>
                <a:schemeClr val="accent6">
                  <a:lumMod val="75000"/>
                </a:schemeClr>
              </a:solidFill>
            </a:ln>
            <a:effectLst/>
          </p:spPr>
          <p:style>
            <a:lnRef idx="2">
              <a:schemeClr val="accent6"/>
            </a:lnRef>
            <a:fillRef idx="0">
              <a:schemeClr val="accent6"/>
            </a:fillRef>
            <a:effectRef idx="1">
              <a:schemeClr val="accent6"/>
            </a:effectRef>
            <a:fontRef idx="minor">
              <a:schemeClr val="tx1"/>
            </a:fontRef>
          </p:style>
        </p:cxnSp>
        <p:grpSp>
          <p:nvGrpSpPr>
            <p:cNvPr id="16" name="Group 15">
              <a:extLst>
                <a:ext uri="{FF2B5EF4-FFF2-40B4-BE49-F238E27FC236}">
                  <a16:creationId xmlns:a16="http://schemas.microsoft.com/office/drawing/2014/main" id="{A4419748-4067-D014-F571-8A244249ED18}"/>
                </a:ext>
              </a:extLst>
            </p:cNvPr>
            <p:cNvGrpSpPr/>
            <p:nvPr/>
          </p:nvGrpSpPr>
          <p:grpSpPr>
            <a:xfrm>
              <a:off x="10103854" y="4839474"/>
              <a:ext cx="1261744" cy="1159331"/>
              <a:chOff x="2651339" y="4847430"/>
              <a:chExt cx="1276350" cy="1236663"/>
            </a:xfrm>
          </p:grpSpPr>
          <p:sp>
            <p:nvSpPr>
              <p:cNvPr id="17" name="Oval 16" descr="Bug under magnifying glass outline">
                <a:extLst>
                  <a:ext uri="{FF2B5EF4-FFF2-40B4-BE49-F238E27FC236}">
                    <a16:creationId xmlns:a16="http://schemas.microsoft.com/office/drawing/2014/main" id="{09F5F864-542D-66DC-1D9D-90CC87986C91}"/>
                  </a:ext>
                </a:extLst>
              </p:cNvPr>
              <p:cNvSpPr/>
              <p:nvPr/>
            </p:nvSpPr>
            <p:spPr>
              <a:xfrm>
                <a:off x="2651339" y="4847430"/>
                <a:ext cx="1276350" cy="1236663"/>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pic>
            <p:nvPicPr>
              <p:cNvPr id="18" name="Graphic 17" descr="Open hand with plant with solid fill">
                <a:extLst>
                  <a:ext uri="{FF2B5EF4-FFF2-40B4-BE49-F238E27FC236}">
                    <a16:creationId xmlns:a16="http://schemas.microsoft.com/office/drawing/2014/main" id="{F08DAE61-5FBB-4E50-410D-9EF3EF865A6D}"/>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2704531" y="4918073"/>
                <a:ext cx="1095375" cy="1095375"/>
              </a:xfrm>
              <a:prstGeom prst="rect">
                <a:avLst/>
              </a:prstGeom>
            </p:spPr>
          </p:pic>
        </p:grpSp>
      </p:grpSp>
    </p:spTree>
    <p:extLst>
      <p:ext uri="{BB962C8B-B14F-4D97-AF65-F5344CB8AC3E}">
        <p14:creationId xmlns:p14="http://schemas.microsoft.com/office/powerpoint/2010/main" val="1279876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graphicEl>
                                              <a:dgm id="{73918F51-DEC5-452D-AE8B-96BDDE8E6E1A}"/>
                                            </p:graphic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graphicEl>
                                              <a:dgm id="{ECB5349A-1D82-488D-A017-958A016F789F}"/>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graphicEl>
                                              <a:dgm id="{BCA12020-F72B-41AC-8561-ED96B2936A03}"/>
                                            </p:graphic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graphicEl>
                                              <a:dgm id="{5A59A89C-90B2-494A-8CE0-37250294FA3C}"/>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lvlOne"/>
        </p:bldSub>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F193355-2F0C-3EA2-A7D6-329713FC0561}"/>
              </a:ext>
            </a:extLst>
          </p:cNvPr>
          <p:cNvSpPr txBox="1">
            <a:spLocks noGrp="1"/>
          </p:cNvSpPr>
          <p:nvPr>
            <p:ph type="title" idx="4294967295"/>
          </p:nvPr>
        </p:nvSpPr>
        <p:spPr>
          <a:xfrm>
            <a:off x="5017879" y="-80210"/>
            <a:ext cx="7045784" cy="9862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3400" b="0" i="0" u="none" strike="noStrike" kern="1200" cap="none" spc="0" normalizeH="0" baseline="0" noProof="0" dirty="0">
                <a:ln>
                  <a:noFill/>
                </a:ln>
                <a:solidFill>
                  <a:schemeClr val="bg1"/>
                </a:solidFill>
                <a:effectLst/>
                <a:uLnTx/>
                <a:uFillTx/>
                <a:latin typeface="Amasis MT Pro Medium" panose="02040604050005020304" pitchFamily="18" charset="0"/>
                <a:ea typeface="Calibri Light"/>
                <a:cs typeface="Calibri Light"/>
              </a:rPr>
              <a:t>Components of a Good Suggestion</a:t>
            </a:r>
            <a:r>
              <a:rPr kumimoji="0" lang="en-US" sz="4000" b="0" i="0" u="none" strike="noStrike" kern="1200" cap="none" spc="0" normalizeH="0" baseline="0" noProof="0" dirty="0">
                <a:ln>
                  <a:noFill/>
                </a:ln>
                <a:solidFill>
                  <a:schemeClr val="bg1"/>
                </a:solidFill>
                <a:effectLst/>
                <a:uLnTx/>
                <a:uFillTx/>
                <a:latin typeface="Amasis MT Pro Medium" panose="02040604050005020304" pitchFamily="18" charset="0"/>
                <a:ea typeface="Calibri Light"/>
                <a:cs typeface="Calibri Light"/>
              </a:rPr>
              <a:t> </a:t>
            </a:r>
            <a:r>
              <a:rPr kumimoji="0" lang="en-US" sz="2000" b="0" i="0" u="none" strike="noStrike" kern="1200" cap="none" spc="0" normalizeH="0" baseline="0" noProof="0" dirty="0">
                <a:ln>
                  <a:noFill/>
                </a:ln>
                <a:solidFill>
                  <a:schemeClr val="bg1"/>
                </a:solidFill>
                <a:effectLst/>
                <a:uLnTx/>
                <a:uFillTx/>
                <a:latin typeface="Amasis MT Pro Medium" panose="02040604050005020304" pitchFamily="18" charset="0"/>
                <a:ea typeface="Calibri Light"/>
                <a:cs typeface="Calibri Light"/>
              </a:rPr>
              <a:t>(2 of 11)</a:t>
            </a:r>
            <a:endParaRPr kumimoji="0" lang="en-US" sz="2000" b="0" i="0" u="none" strike="noStrike" kern="1200" cap="none" spc="0" normalizeH="0" baseline="0" noProof="0" dirty="0">
              <a:ln>
                <a:noFill/>
              </a:ln>
              <a:solidFill>
                <a:schemeClr val="bg1"/>
              </a:solidFill>
              <a:effectLst/>
              <a:uLnTx/>
              <a:uFillTx/>
              <a:latin typeface="Amasis MT Pro Medium" panose="02040604050005020304" pitchFamily="18" charset="0"/>
              <a:ea typeface="+mj-ea"/>
              <a:cs typeface="+mj-cs"/>
            </a:endParaRPr>
          </a:p>
        </p:txBody>
      </p:sp>
      <p:sp>
        <p:nvSpPr>
          <p:cNvPr id="3" name="TextBox 2">
            <a:extLst>
              <a:ext uri="{FF2B5EF4-FFF2-40B4-BE49-F238E27FC236}">
                <a16:creationId xmlns:a16="http://schemas.microsoft.com/office/drawing/2014/main" id="{DE1AF4EE-EA6F-6BD0-91CD-CAADD4B97ED2}"/>
              </a:ext>
            </a:extLst>
          </p:cNvPr>
          <p:cNvSpPr txBox="1"/>
          <p:nvPr/>
        </p:nvSpPr>
        <p:spPr>
          <a:xfrm>
            <a:off x="314997" y="1174387"/>
            <a:ext cx="11311797" cy="1441409"/>
          </a:xfrm>
          <a:prstGeom prst="roundRect">
            <a:avLst/>
          </a:prstGeom>
          <a:noFill/>
          <a:ln w="28575">
            <a:solidFill>
              <a:schemeClr val="accent2"/>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Aft>
                <a:spcPts val="2000"/>
              </a:spcAft>
            </a:pPr>
            <a:r>
              <a:rPr lang="en-US" sz="3600" b="1" dirty="0">
                <a:solidFill>
                  <a:schemeClr val="accent2"/>
                </a:solidFill>
                <a:ea typeface="Calibri" panose="020F0502020204030204"/>
                <a:cs typeface="Calibri" panose="020F0502020204030204"/>
              </a:rPr>
              <a:t>Include detailed background information to justify the need</a:t>
            </a:r>
          </a:p>
        </p:txBody>
      </p:sp>
      <p:grpSp>
        <p:nvGrpSpPr>
          <p:cNvPr id="5" name="Group 4" descr="Image of the 'Purpose' field in ServiceNow. This is what a submitter would see in the ServiceNow suggestion submission form and an example of a purpose statement is shown. ">
            <a:extLst>
              <a:ext uri="{FF2B5EF4-FFF2-40B4-BE49-F238E27FC236}">
                <a16:creationId xmlns:a16="http://schemas.microsoft.com/office/drawing/2014/main" id="{B54D4B55-17FB-522F-FD43-DBBACAE2AEE8}"/>
              </a:ext>
            </a:extLst>
          </p:cNvPr>
          <p:cNvGrpSpPr/>
          <p:nvPr/>
        </p:nvGrpSpPr>
        <p:grpSpPr>
          <a:xfrm>
            <a:off x="834189" y="2820357"/>
            <a:ext cx="11878868" cy="3831513"/>
            <a:chOff x="1525130" y="3898644"/>
            <a:chExt cx="10081022" cy="2884616"/>
          </a:xfrm>
        </p:grpSpPr>
        <p:pic>
          <p:nvPicPr>
            <p:cNvPr id="10" name="Picture 9">
              <a:extLst>
                <a:ext uri="{FF2B5EF4-FFF2-40B4-BE49-F238E27FC236}">
                  <a16:creationId xmlns:a16="http://schemas.microsoft.com/office/drawing/2014/main" id="{2B97E884-6D86-E521-F738-CD4BDBA83724}"/>
                </a:ext>
              </a:extLst>
            </p:cNvPr>
            <p:cNvPicPr>
              <a:picLocks noChangeAspect="1"/>
            </p:cNvPicPr>
            <p:nvPr/>
          </p:nvPicPr>
          <p:blipFill>
            <a:blip r:embed="rId3"/>
            <a:stretch>
              <a:fillRect/>
            </a:stretch>
          </p:blipFill>
          <p:spPr>
            <a:xfrm>
              <a:off x="1525130" y="3898644"/>
              <a:ext cx="8891532" cy="2884616"/>
            </a:xfrm>
            <a:prstGeom prst="rect">
              <a:avLst/>
            </a:prstGeom>
            <a:ln>
              <a:solidFill>
                <a:schemeClr val="tx1"/>
              </a:solidFill>
            </a:ln>
          </p:spPr>
        </p:pic>
        <p:sp>
          <p:nvSpPr>
            <p:cNvPr id="11" name="TextBox 10">
              <a:extLst>
                <a:ext uri="{FF2B5EF4-FFF2-40B4-BE49-F238E27FC236}">
                  <a16:creationId xmlns:a16="http://schemas.microsoft.com/office/drawing/2014/main" id="{1FD0D387-E770-AA0B-704C-E094BD7407AD}"/>
                </a:ext>
              </a:extLst>
            </p:cNvPr>
            <p:cNvSpPr txBox="1"/>
            <p:nvPr/>
          </p:nvSpPr>
          <p:spPr>
            <a:xfrm rot="1825977">
              <a:off x="9755910" y="4993670"/>
              <a:ext cx="185024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1" dirty="0">
                  <a:solidFill>
                    <a:schemeClr val="accent2"/>
                  </a:solidFill>
                  <a:ea typeface="Calibri"/>
                  <a:cs typeface="Calibri"/>
                </a:rPr>
                <a:t>Example</a:t>
              </a:r>
            </a:p>
          </p:txBody>
        </p:sp>
      </p:grpSp>
      <p:sp>
        <p:nvSpPr>
          <p:cNvPr id="4" name="Slide Number Placeholder 3">
            <a:extLst>
              <a:ext uri="{FF2B5EF4-FFF2-40B4-BE49-F238E27FC236}">
                <a16:creationId xmlns:a16="http://schemas.microsoft.com/office/drawing/2014/main" id="{5ECD143B-6423-B635-89F2-F60D09CDC4B5}"/>
              </a:ext>
            </a:extLst>
          </p:cNvPr>
          <p:cNvSpPr>
            <a:spLocks noGrp="1"/>
          </p:cNvSpPr>
          <p:nvPr>
            <p:ph type="sldNum" sz="quarter" idx="12"/>
          </p:nvPr>
        </p:nvSpPr>
        <p:spPr>
          <a:xfrm>
            <a:off x="9104586" y="6356350"/>
            <a:ext cx="2743200" cy="365125"/>
          </a:xfrm>
        </p:spPr>
        <p:txBody>
          <a:bodyPr/>
          <a:lstStyle/>
          <a:p>
            <a:fld id="{5267E680-71FF-44DA-8726-CE9EC60570B4}" type="slidenum">
              <a:rPr lang="en-US" smtClean="0"/>
              <a:t>30</a:t>
            </a:fld>
            <a:endParaRPr lang="en-US"/>
          </a:p>
        </p:txBody>
      </p:sp>
    </p:spTree>
    <p:extLst>
      <p:ext uri="{BB962C8B-B14F-4D97-AF65-F5344CB8AC3E}">
        <p14:creationId xmlns:p14="http://schemas.microsoft.com/office/powerpoint/2010/main" val="27922586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2372654-D2D5-E2B2-34CF-AB48135458DF}"/>
              </a:ext>
            </a:extLst>
          </p:cNvPr>
          <p:cNvSpPr txBox="1">
            <a:spLocks noGrp="1"/>
          </p:cNvSpPr>
          <p:nvPr>
            <p:ph type="title" idx="4294967295"/>
          </p:nvPr>
        </p:nvSpPr>
        <p:spPr>
          <a:xfrm>
            <a:off x="5017879" y="-80210"/>
            <a:ext cx="7045784" cy="9862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3400" b="0" i="0" u="none" strike="noStrike" kern="1200" cap="none" spc="0" normalizeH="0" baseline="0" noProof="0" dirty="0">
                <a:ln>
                  <a:noFill/>
                </a:ln>
                <a:solidFill>
                  <a:schemeClr val="bg1"/>
                </a:solidFill>
                <a:effectLst/>
                <a:uLnTx/>
                <a:uFillTx/>
                <a:latin typeface="Amasis MT Pro Medium" panose="02040604050005020304" pitchFamily="18" charset="0"/>
                <a:ea typeface="Calibri Light"/>
                <a:cs typeface="Calibri Light"/>
              </a:rPr>
              <a:t>Components of a Good Suggestion</a:t>
            </a:r>
            <a:r>
              <a:rPr kumimoji="0" lang="en-US" sz="4000" b="0" i="0" u="none" strike="noStrike" kern="1200" cap="none" spc="0" normalizeH="0" baseline="0" noProof="0" dirty="0">
                <a:ln>
                  <a:noFill/>
                </a:ln>
                <a:solidFill>
                  <a:schemeClr val="bg1"/>
                </a:solidFill>
                <a:effectLst/>
                <a:uLnTx/>
                <a:uFillTx/>
                <a:latin typeface="Amasis MT Pro Medium" panose="02040604050005020304" pitchFamily="18" charset="0"/>
                <a:ea typeface="Calibri Light"/>
                <a:cs typeface="Calibri Light"/>
              </a:rPr>
              <a:t> </a:t>
            </a:r>
            <a:r>
              <a:rPr kumimoji="0" lang="en-US" sz="2000" b="0" i="0" u="none" strike="noStrike" kern="1200" cap="none" spc="0" normalizeH="0" baseline="0" noProof="0" dirty="0">
                <a:ln>
                  <a:noFill/>
                </a:ln>
                <a:solidFill>
                  <a:schemeClr val="bg1"/>
                </a:solidFill>
                <a:effectLst/>
                <a:uLnTx/>
                <a:uFillTx/>
                <a:latin typeface="Amasis MT Pro Medium" panose="02040604050005020304" pitchFamily="18" charset="0"/>
                <a:ea typeface="Calibri Light"/>
                <a:cs typeface="Calibri Light"/>
              </a:rPr>
              <a:t>(3 of 11)</a:t>
            </a:r>
            <a:endParaRPr kumimoji="0" lang="en-US" sz="2000" b="0" i="0" u="none" strike="noStrike" kern="1200" cap="none" spc="0" normalizeH="0" baseline="0" noProof="0" dirty="0">
              <a:ln>
                <a:noFill/>
              </a:ln>
              <a:solidFill>
                <a:schemeClr val="bg1"/>
              </a:solidFill>
              <a:effectLst/>
              <a:uLnTx/>
              <a:uFillTx/>
              <a:latin typeface="Amasis MT Pro Medium" panose="02040604050005020304" pitchFamily="18" charset="0"/>
              <a:ea typeface="+mj-ea"/>
              <a:cs typeface="+mj-cs"/>
            </a:endParaRPr>
          </a:p>
        </p:txBody>
      </p:sp>
      <p:sp>
        <p:nvSpPr>
          <p:cNvPr id="13" name="TextBox 12">
            <a:extLst>
              <a:ext uri="{FF2B5EF4-FFF2-40B4-BE49-F238E27FC236}">
                <a16:creationId xmlns:a16="http://schemas.microsoft.com/office/drawing/2014/main" id="{09414FC7-ED6E-9608-B759-26C88FEF6456}"/>
              </a:ext>
            </a:extLst>
          </p:cNvPr>
          <p:cNvSpPr txBox="1"/>
          <p:nvPr/>
        </p:nvSpPr>
        <p:spPr>
          <a:xfrm>
            <a:off x="1172105" y="1272056"/>
            <a:ext cx="9847790" cy="998073"/>
          </a:xfrm>
          <a:prstGeom prst="roundRect">
            <a:avLst/>
          </a:prstGeom>
          <a:noFill/>
          <a:ln w="28575">
            <a:solidFill>
              <a:schemeClr val="accent6"/>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Aft>
                <a:spcPts val="3000"/>
              </a:spcAft>
            </a:pPr>
            <a:r>
              <a:rPr lang="en-US" sz="3600" b="1" dirty="0">
                <a:solidFill>
                  <a:schemeClr val="accent6"/>
                </a:solidFill>
                <a:ea typeface="Calibri" panose="020F0502020204030204"/>
                <a:cs typeface="Calibri" panose="020F0502020204030204"/>
              </a:rPr>
              <a:t>Clearly outline benefits to PPQ and stakeholders</a:t>
            </a:r>
            <a:endParaRPr lang="en-US" sz="3600" b="1" dirty="0">
              <a:solidFill>
                <a:srgbClr val="C00000"/>
              </a:solidFill>
              <a:ea typeface="Calibri"/>
              <a:cs typeface="Calibri"/>
            </a:endParaRPr>
          </a:p>
        </p:txBody>
      </p:sp>
      <p:grpSp>
        <p:nvGrpSpPr>
          <p:cNvPr id="15" name="Group 14" descr="Image of the 'Purpose' field in ServiceNow. This is what a submitter would see in the ServiceNow suggestion submission form and an example of clearly stated benefits to stakeholders is shown.">
            <a:extLst>
              <a:ext uri="{FF2B5EF4-FFF2-40B4-BE49-F238E27FC236}">
                <a16:creationId xmlns:a16="http://schemas.microsoft.com/office/drawing/2014/main" id="{9330BA50-D0D9-2093-C212-32934527EB6B}"/>
              </a:ext>
            </a:extLst>
          </p:cNvPr>
          <p:cNvGrpSpPr/>
          <p:nvPr/>
        </p:nvGrpSpPr>
        <p:grpSpPr>
          <a:xfrm>
            <a:off x="1811665" y="2599337"/>
            <a:ext cx="8568669" cy="3977069"/>
            <a:chOff x="2647606" y="4050470"/>
            <a:chExt cx="6952328" cy="2698378"/>
          </a:xfrm>
        </p:grpSpPr>
        <p:pic>
          <p:nvPicPr>
            <p:cNvPr id="16" name="Picture 15">
              <a:extLst>
                <a:ext uri="{FF2B5EF4-FFF2-40B4-BE49-F238E27FC236}">
                  <a16:creationId xmlns:a16="http://schemas.microsoft.com/office/drawing/2014/main" id="{9204C6A7-E017-B294-E112-93291630175F}"/>
                </a:ext>
              </a:extLst>
            </p:cNvPr>
            <p:cNvPicPr>
              <a:picLocks noChangeAspect="1"/>
            </p:cNvPicPr>
            <p:nvPr/>
          </p:nvPicPr>
          <p:blipFill>
            <a:blip r:embed="rId3"/>
            <a:stretch>
              <a:fillRect/>
            </a:stretch>
          </p:blipFill>
          <p:spPr>
            <a:xfrm>
              <a:off x="2647606" y="4050470"/>
              <a:ext cx="6896788" cy="2698378"/>
            </a:xfrm>
            <a:prstGeom prst="rect">
              <a:avLst/>
            </a:prstGeom>
            <a:ln>
              <a:solidFill>
                <a:schemeClr val="tx1"/>
              </a:solidFill>
            </a:ln>
          </p:spPr>
        </p:pic>
        <p:sp>
          <p:nvSpPr>
            <p:cNvPr id="17" name="TextBox 16">
              <a:extLst>
                <a:ext uri="{FF2B5EF4-FFF2-40B4-BE49-F238E27FC236}">
                  <a16:creationId xmlns:a16="http://schemas.microsoft.com/office/drawing/2014/main" id="{70C463C1-D847-4F2D-3E7A-C371A16ACE2B}"/>
                </a:ext>
              </a:extLst>
            </p:cNvPr>
            <p:cNvSpPr txBox="1"/>
            <p:nvPr/>
          </p:nvSpPr>
          <p:spPr>
            <a:xfrm rot="1235484">
              <a:off x="7749692" y="5485367"/>
              <a:ext cx="185024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1" dirty="0">
                  <a:solidFill>
                    <a:schemeClr val="accent6"/>
                  </a:solidFill>
                  <a:ea typeface="Calibri"/>
                  <a:cs typeface="Calibri"/>
                </a:rPr>
                <a:t>Example</a:t>
              </a:r>
            </a:p>
          </p:txBody>
        </p:sp>
      </p:grpSp>
      <p:sp>
        <p:nvSpPr>
          <p:cNvPr id="14" name="Slide Number Placeholder 3">
            <a:extLst>
              <a:ext uri="{FF2B5EF4-FFF2-40B4-BE49-F238E27FC236}">
                <a16:creationId xmlns:a16="http://schemas.microsoft.com/office/drawing/2014/main" id="{336F9DD6-FBB0-4D95-FE39-1D527C78F106}"/>
              </a:ext>
            </a:extLst>
          </p:cNvPr>
          <p:cNvSpPr>
            <a:spLocks noGrp="1"/>
          </p:cNvSpPr>
          <p:nvPr>
            <p:ph type="sldNum" sz="quarter" idx="12"/>
          </p:nvPr>
        </p:nvSpPr>
        <p:spPr>
          <a:xfrm>
            <a:off x="9104586" y="6356350"/>
            <a:ext cx="2743200" cy="365125"/>
          </a:xfrm>
        </p:spPr>
        <p:txBody>
          <a:bodyPr/>
          <a:lstStyle/>
          <a:p>
            <a:fld id="{5267E680-71FF-44DA-8726-CE9EC60570B4}" type="slidenum">
              <a:rPr lang="en-US" smtClean="0"/>
              <a:t>31</a:t>
            </a:fld>
            <a:endParaRPr lang="en-US"/>
          </a:p>
        </p:txBody>
      </p:sp>
    </p:spTree>
    <p:extLst>
      <p:ext uri="{BB962C8B-B14F-4D97-AF65-F5344CB8AC3E}">
        <p14:creationId xmlns:p14="http://schemas.microsoft.com/office/powerpoint/2010/main" val="22294358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AA9F2-E0C8-4933-006F-A10653511D1E}"/>
              </a:ext>
            </a:extLst>
          </p:cNvPr>
          <p:cNvSpPr txBox="1">
            <a:spLocks noGrp="1"/>
          </p:cNvSpPr>
          <p:nvPr>
            <p:ph type="title" idx="4294967295"/>
          </p:nvPr>
        </p:nvSpPr>
        <p:spPr>
          <a:xfrm>
            <a:off x="5017879" y="-80210"/>
            <a:ext cx="7045784" cy="9862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3400" b="0" i="0" u="none" strike="noStrike" kern="1200" cap="none" spc="0" normalizeH="0" baseline="0" noProof="0" dirty="0">
                <a:ln>
                  <a:noFill/>
                </a:ln>
                <a:solidFill>
                  <a:schemeClr val="bg1"/>
                </a:solidFill>
                <a:effectLst/>
                <a:uLnTx/>
                <a:uFillTx/>
                <a:latin typeface="Amasis MT Pro Medium" panose="02040604050005020304" pitchFamily="18" charset="0"/>
                <a:ea typeface="Calibri Light"/>
                <a:cs typeface="Calibri Light"/>
              </a:rPr>
              <a:t>Components of a Good Suggestion</a:t>
            </a:r>
            <a:r>
              <a:rPr kumimoji="0" lang="en-US" sz="4000" b="0" i="0" u="none" strike="noStrike" kern="1200" cap="none" spc="0" normalizeH="0" baseline="0" noProof="0" dirty="0">
                <a:ln>
                  <a:noFill/>
                </a:ln>
                <a:solidFill>
                  <a:schemeClr val="bg1"/>
                </a:solidFill>
                <a:effectLst/>
                <a:uLnTx/>
                <a:uFillTx/>
                <a:latin typeface="Amasis MT Pro Medium" panose="02040604050005020304" pitchFamily="18" charset="0"/>
                <a:ea typeface="Calibri Light"/>
                <a:cs typeface="Calibri Light"/>
              </a:rPr>
              <a:t> </a:t>
            </a:r>
            <a:r>
              <a:rPr kumimoji="0" lang="en-US" sz="2000" b="0" i="0" u="none" strike="noStrike" kern="1200" cap="none" spc="0" normalizeH="0" baseline="0" noProof="0" dirty="0">
                <a:ln>
                  <a:noFill/>
                </a:ln>
                <a:solidFill>
                  <a:schemeClr val="bg1"/>
                </a:solidFill>
                <a:effectLst/>
                <a:uLnTx/>
                <a:uFillTx/>
                <a:latin typeface="Amasis MT Pro Medium" panose="02040604050005020304" pitchFamily="18" charset="0"/>
                <a:ea typeface="Calibri Light"/>
                <a:cs typeface="Calibri Light"/>
              </a:rPr>
              <a:t>(4 of 11)</a:t>
            </a:r>
            <a:endParaRPr kumimoji="0" lang="en-US" sz="2000" b="0" i="0" u="none" strike="noStrike" kern="1200" cap="none" spc="0" normalizeH="0" baseline="0" noProof="0" dirty="0">
              <a:ln>
                <a:noFill/>
              </a:ln>
              <a:solidFill>
                <a:schemeClr val="bg1"/>
              </a:solidFill>
              <a:effectLst/>
              <a:uLnTx/>
              <a:uFillTx/>
              <a:latin typeface="Amasis MT Pro Medium" panose="02040604050005020304" pitchFamily="18" charset="0"/>
              <a:ea typeface="+mj-ea"/>
              <a:cs typeface="+mj-cs"/>
            </a:endParaRPr>
          </a:p>
        </p:txBody>
      </p:sp>
      <p:sp>
        <p:nvSpPr>
          <p:cNvPr id="3" name="TextBox 2">
            <a:extLst>
              <a:ext uri="{FF2B5EF4-FFF2-40B4-BE49-F238E27FC236}">
                <a16:creationId xmlns:a16="http://schemas.microsoft.com/office/drawing/2014/main" id="{23481F44-CBAE-A4B1-7494-1ADEFB694963}"/>
              </a:ext>
            </a:extLst>
          </p:cNvPr>
          <p:cNvSpPr txBox="1"/>
          <p:nvPr/>
        </p:nvSpPr>
        <p:spPr>
          <a:xfrm>
            <a:off x="639194" y="1129603"/>
            <a:ext cx="10913611" cy="2049837"/>
          </a:xfrm>
          <a:prstGeom prst="roundRect">
            <a:avLst/>
          </a:prstGeom>
          <a:noFill/>
          <a:ln w="28575">
            <a:solidFill>
              <a:srgbClr val="3333FF"/>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Aft>
                <a:spcPts val="1200"/>
              </a:spcAft>
            </a:pPr>
            <a:r>
              <a:rPr lang="en-US" sz="3600" b="1" dirty="0">
                <a:solidFill>
                  <a:srgbClr val="3333FF"/>
                </a:solidFill>
                <a:ea typeface="Calibri" panose="020F0502020204030204"/>
                <a:cs typeface="Calibri" panose="020F0502020204030204"/>
              </a:rPr>
              <a:t>Objectives should be specific to a single year project, with longer-term projects providing distinct deliverables for the application year</a:t>
            </a:r>
            <a:endParaRPr lang="en-US" sz="3600" dirty="0">
              <a:ea typeface="Calibri"/>
              <a:cs typeface="Calibri"/>
            </a:endParaRPr>
          </a:p>
        </p:txBody>
      </p:sp>
      <p:grpSp>
        <p:nvGrpSpPr>
          <p:cNvPr id="5" name="Group 4" descr="Image of the 'Purpose' field in ServiceNow. This is what a submitter would see in the ServiceNow suggestion submission form and an example of suggestion objectives is shown. ">
            <a:extLst>
              <a:ext uri="{FF2B5EF4-FFF2-40B4-BE49-F238E27FC236}">
                <a16:creationId xmlns:a16="http://schemas.microsoft.com/office/drawing/2014/main" id="{A12B94C6-4A80-31A2-29FB-EDE9AEB7DF89}"/>
              </a:ext>
            </a:extLst>
          </p:cNvPr>
          <p:cNvGrpSpPr/>
          <p:nvPr/>
        </p:nvGrpSpPr>
        <p:grpSpPr>
          <a:xfrm>
            <a:off x="1284433" y="3429000"/>
            <a:ext cx="10779230" cy="3218854"/>
            <a:chOff x="2096511" y="4170814"/>
            <a:chExt cx="9196066" cy="2477040"/>
          </a:xfrm>
        </p:grpSpPr>
        <p:pic>
          <p:nvPicPr>
            <p:cNvPr id="6" name="Picture 5">
              <a:extLst>
                <a:ext uri="{FF2B5EF4-FFF2-40B4-BE49-F238E27FC236}">
                  <a16:creationId xmlns:a16="http://schemas.microsoft.com/office/drawing/2014/main" id="{E19B0C40-0C4A-4264-E8BD-049BF3D2500D}"/>
                </a:ext>
              </a:extLst>
            </p:cNvPr>
            <p:cNvPicPr>
              <a:picLocks noChangeAspect="1"/>
            </p:cNvPicPr>
            <p:nvPr/>
          </p:nvPicPr>
          <p:blipFill>
            <a:blip r:embed="rId3"/>
            <a:stretch>
              <a:fillRect/>
            </a:stretch>
          </p:blipFill>
          <p:spPr>
            <a:xfrm>
              <a:off x="2096511" y="4170814"/>
              <a:ext cx="7998978" cy="2477040"/>
            </a:xfrm>
            <a:prstGeom prst="rect">
              <a:avLst/>
            </a:prstGeom>
            <a:ln>
              <a:solidFill>
                <a:schemeClr val="tx1"/>
              </a:solidFill>
            </a:ln>
          </p:spPr>
        </p:pic>
        <p:sp>
          <p:nvSpPr>
            <p:cNvPr id="7" name="TextBox 6">
              <a:extLst>
                <a:ext uri="{FF2B5EF4-FFF2-40B4-BE49-F238E27FC236}">
                  <a16:creationId xmlns:a16="http://schemas.microsoft.com/office/drawing/2014/main" id="{25B74524-96DA-2ED8-8F88-3C8435CBCF61}"/>
                </a:ext>
              </a:extLst>
            </p:cNvPr>
            <p:cNvSpPr txBox="1"/>
            <p:nvPr/>
          </p:nvSpPr>
          <p:spPr>
            <a:xfrm rot="1567351">
              <a:off x="9442335" y="4235155"/>
              <a:ext cx="185024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1">
                  <a:solidFill>
                    <a:srgbClr val="3333FF"/>
                  </a:solidFill>
                  <a:ea typeface="Calibri"/>
                  <a:cs typeface="Calibri"/>
                </a:rPr>
                <a:t>Example</a:t>
              </a:r>
            </a:p>
          </p:txBody>
        </p:sp>
      </p:grpSp>
      <p:sp>
        <p:nvSpPr>
          <p:cNvPr id="4" name="Slide Number Placeholder 3">
            <a:extLst>
              <a:ext uri="{FF2B5EF4-FFF2-40B4-BE49-F238E27FC236}">
                <a16:creationId xmlns:a16="http://schemas.microsoft.com/office/drawing/2014/main" id="{7C0A857B-EF67-C913-12EC-ABD98B6A8A8B}"/>
              </a:ext>
            </a:extLst>
          </p:cNvPr>
          <p:cNvSpPr>
            <a:spLocks noGrp="1"/>
          </p:cNvSpPr>
          <p:nvPr>
            <p:ph type="sldNum" sz="quarter" idx="12"/>
          </p:nvPr>
        </p:nvSpPr>
        <p:spPr>
          <a:xfrm>
            <a:off x="9104586" y="6356350"/>
            <a:ext cx="2743200" cy="365125"/>
          </a:xfrm>
        </p:spPr>
        <p:txBody>
          <a:bodyPr/>
          <a:lstStyle/>
          <a:p>
            <a:fld id="{5267E680-71FF-44DA-8726-CE9EC60570B4}" type="slidenum">
              <a:rPr lang="en-US" smtClean="0"/>
              <a:t>32</a:t>
            </a:fld>
            <a:endParaRPr lang="en-US"/>
          </a:p>
        </p:txBody>
      </p:sp>
    </p:spTree>
    <p:extLst>
      <p:ext uri="{BB962C8B-B14F-4D97-AF65-F5344CB8AC3E}">
        <p14:creationId xmlns:p14="http://schemas.microsoft.com/office/powerpoint/2010/main" val="31531336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359D3-0712-2CA0-4E1F-F9037F6E7E5C}"/>
              </a:ext>
            </a:extLst>
          </p:cNvPr>
          <p:cNvSpPr txBox="1">
            <a:spLocks noGrp="1"/>
          </p:cNvSpPr>
          <p:nvPr>
            <p:ph type="title" idx="4294967295"/>
          </p:nvPr>
        </p:nvSpPr>
        <p:spPr>
          <a:xfrm>
            <a:off x="5017879" y="-80210"/>
            <a:ext cx="7045784" cy="9862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3400" b="0" i="0" u="none" strike="noStrike" kern="1200" cap="none" spc="0" normalizeH="0" baseline="0" noProof="0" dirty="0">
                <a:ln>
                  <a:noFill/>
                </a:ln>
                <a:solidFill>
                  <a:schemeClr val="bg1"/>
                </a:solidFill>
                <a:effectLst/>
                <a:uLnTx/>
                <a:uFillTx/>
                <a:latin typeface="Amasis MT Pro Medium" panose="02040604050005020304" pitchFamily="18" charset="0"/>
                <a:ea typeface="Calibri Light"/>
                <a:cs typeface="Calibri Light"/>
              </a:rPr>
              <a:t>Components of a Good Suggestion</a:t>
            </a:r>
            <a:r>
              <a:rPr kumimoji="0" lang="en-US" sz="4000" b="0" i="0" u="none" strike="noStrike" kern="1200" cap="none" spc="0" normalizeH="0" baseline="0" noProof="0" dirty="0">
                <a:ln>
                  <a:noFill/>
                </a:ln>
                <a:solidFill>
                  <a:schemeClr val="bg1"/>
                </a:solidFill>
                <a:effectLst/>
                <a:uLnTx/>
                <a:uFillTx/>
                <a:latin typeface="Amasis MT Pro Medium" panose="02040604050005020304" pitchFamily="18" charset="0"/>
                <a:ea typeface="Calibri Light"/>
                <a:cs typeface="Calibri Light"/>
              </a:rPr>
              <a:t> </a:t>
            </a:r>
            <a:r>
              <a:rPr kumimoji="0" lang="en-US" sz="2000" b="0" i="0" u="none" strike="noStrike" kern="1200" cap="none" spc="0" normalizeH="0" baseline="0" noProof="0" dirty="0">
                <a:ln>
                  <a:noFill/>
                </a:ln>
                <a:solidFill>
                  <a:schemeClr val="bg1"/>
                </a:solidFill>
                <a:effectLst/>
                <a:uLnTx/>
                <a:uFillTx/>
                <a:latin typeface="Amasis MT Pro Medium" panose="02040604050005020304" pitchFamily="18" charset="0"/>
                <a:ea typeface="Calibri Light"/>
                <a:cs typeface="Calibri Light"/>
              </a:rPr>
              <a:t>(5 of 11)</a:t>
            </a:r>
            <a:endParaRPr kumimoji="0" lang="en-US" sz="2000" b="0" i="0" u="none" strike="noStrike" kern="1200" cap="none" spc="0" normalizeH="0" baseline="0" noProof="0" dirty="0">
              <a:ln>
                <a:noFill/>
              </a:ln>
              <a:solidFill>
                <a:schemeClr val="bg1"/>
              </a:solidFill>
              <a:effectLst/>
              <a:uLnTx/>
              <a:uFillTx/>
              <a:latin typeface="Amasis MT Pro Medium" panose="02040604050005020304" pitchFamily="18" charset="0"/>
              <a:ea typeface="+mj-ea"/>
              <a:cs typeface="+mj-cs"/>
            </a:endParaRPr>
          </a:p>
        </p:txBody>
      </p:sp>
      <p:sp>
        <p:nvSpPr>
          <p:cNvPr id="4" name="TextBox 3">
            <a:extLst>
              <a:ext uri="{FF2B5EF4-FFF2-40B4-BE49-F238E27FC236}">
                <a16:creationId xmlns:a16="http://schemas.microsoft.com/office/drawing/2014/main" id="{E754E418-F779-06CF-F627-1F381373C7A5}"/>
              </a:ext>
            </a:extLst>
          </p:cNvPr>
          <p:cNvSpPr txBox="1"/>
          <p:nvPr/>
        </p:nvSpPr>
        <p:spPr>
          <a:xfrm>
            <a:off x="757459" y="1239715"/>
            <a:ext cx="10677079" cy="1112960"/>
          </a:xfrm>
          <a:prstGeom prst="roundRect">
            <a:avLst/>
          </a:prstGeom>
          <a:noFill/>
          <a:ln w="28575">
            <a:solidFill>
              <a:schemeClr val="accent2"/>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Aft>
                <a:spcPts val="2000"/>
              </a:spcAft>
            </a:pPr>
            <a:r>
              <a:rPr lang="en-US" sz="3600" b="1" dirty="0">
                <a:solidFill>
                  <a:schemeClr val="accent2"/>
                </a:solidFill>
                <a:ea typeface="Calibri" panose="020F0502020204030204"/>
                <a:cs typeface="Calibri" panose="020F0502020204030204"/>
              </a:rPr>
              <a:t>Clearly describe suggestion deliverables</a:t>
            </a:r>
          </a:p>
        </p:txBody>
      </p:sp>
      <p:pic>
        <p:nvPicPr>
          <p:cNvPr id="5" name="Picture 4" descr="Image of the 'Purpose' field in ServiceNow. This is what a submitter would see in the ServiceNow suggestion submission form and an example of suggestion deliverables is shown. ">
            <a:extLst>
              <a:ext uri="{FF2B5EF4-FFF2-40B4-BE49-F238E27FC236}">
                <a16:creationId xmlns:a16="http://schemas.microsoft.com/office/drawing/2014/main" id="{C03A9200-FD5D-18DD-9756-F97BE440F9B3}"/>
              </a:ext>
            </a:extLst>
          </p:cNvPr>
          <p:cNvPicPr>
            <a:picLocks noChangeAspect="1"/>
          </p:cNvPicPr>
          <p:nvPr/>
        </p:nvPicPr>
        <p:blipFill>
          <a:blip r:embed="rId3"/>
          <a:stretch>
            <a:fillRect/>
          </a:stretch>
        </p:blipFill>
        <p:spPr>
          <a:xfrm>
            <a:off x="1492933" y="2557846"/>
            <a:ext cx="9503180" cy="3995261"/>
          </a:xfrm>
          <a:prstGeom prst="rect">
            <a:avLst/>
          </a:prstGeom>
          <a:ln>
            <a:solidFill>
              <a:schemeClr val="tx1"/>
            </a:solidFill>
          </a:ln>
        </p:spPr>
      </p:pic>
      <p:sp>
        <p:nvSpPr>
          <p:cNvPr id="6" name="TextBox 5">
            <a:extLst>
              <a:ext uri="{FF2B5EF4-FFF2-40B4-BE49-F238E27FC236}">
                <a16:creationId xmlns:a16="http://schemas.microsoft.com/office/drawing/2014/main" id="{F8FBE229-A4C2-FE7F-A4B9-D1B81159E27A}"/>
              </a:ext>
            </a:extLst>
          </p:cNvPr>
          <p:cNvSpPr txBox="1"/>
          <p:nvPr/>
        </p:nvSpPr>
        <p:spPr>
          <a:xfrm rot="1825977">
            <a:off x="8828183" y="4501676"/>
            <a:ext cx="185024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1" dirty="0">
                <a:solidFill>
                  <a:schemeClr val="accent2"/>
                </a:solidFill>
                <a:ea typeface="Calibri"/>
                <a:cs typeface="Calibri"/>
              </a:rPr>
              <a:t>Example</a:t>
            </a:r>
          </a:p>
        </p:txBody>
      </p:sp>
      <p:sp>
        <p:nvSpPr>
          <p:cNvPr id="3" name="Slide Number Placeholder 4">
            <a:extLst>
              <a:ext uri="{FF2B5EF4-FFF2-40B4-BE49-F238E27FC236}">
                <a16:creationId xmlns:a16="http://schemas.microsoft.com/office/drawing/2014/main" id="{2AD02532-593E-93BA-7581-1C6FA6A85326}"/>
              </a:ext>
            </a:extLst>
          </p:cNvPr>
          <p:cNvSpPr>
            <a:spLocks noGrp="1"/>
          </p:cNvSpPr>
          <p:nvPr>
            <p:ph type="sldNum" sz="quarter" idx="12"/>
          </p:nvPr>
        </p:nvSpPr>
        <p:spPr>
          <a:xfrm>
            <a:off x="9104586" y="6356350"/>
            <a:ext cx="2743200" cy="365125"/>
          </a:xfrm>
        </p:spPr>
        <p:txBody>
          <a:bodyPr/>
          <a:lstStyle/>
          <a:p>
            <a:fld id="{5267E680-71FF-44DA-8726-CE9EC60570B4}" type="slidenum">
              <a:rPr lang="en-US" smtClean="0"/>
              <a:t>33</a:t>
            </a:fld>
            <a:endParaRPr lang="en-US"/>
          </a:p>
        </p:txBody>
      </p:sp>
    </p:spTree>
    <p:extLst>
      <p:ext uri="{BB962C8B-B14F-4D97-AF65-F5344CB8AC3E}">
        <p14:creationId xmlns:p14="http://schemas.microsoft.com/office/powerpoint/2010/main" val="13627085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B361FEBB-88D5-5FDB-1665-092B9EF4132F}"/>
              </a:ext>
            </a:extLst>
          </p:cNvPr>
          <p:cNvSpPr txBox="1">
            <a:spLocks noGrp="1"/>
          </p:cNvSpPr>
          <p:nvPr>
            <p:ph type="title" idx="4294967295"/>
          </p:nvPr>
        </p:nvSpPr>
        <p:spPr>
          <a:xfrm>
            <a:off x="5017879" y="-80210"/>
            <a:ext cx="7045784" cy="9862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3400" b="0" i="0" u="none" strike="noStrike" kern="1200" cap="none" spc="0" normalizeH="0" baseline="0" noProof="0" dirty="0">
                <a:ln>
                  <a:noFill/>
                </a:ln>
                <a:solidFill>
                  <a:schemeClr val="bg1"/>
                </a:solidFill>
                <a:effectLst/>
                <a:uLnTx/>
                <a:uFillTx/>
                <a:latin typeface="Amasis MT Pro Medium" panose="02040604050005020304" pitchFamily="18" charset="0"/>
                <a:ea typeface="Calibri Light"/>
                <a:cs typeface="Calibri Light"/>
              </a:rPr>
              <a:t>Components of a Good Suggestion</a:t>
            </a:r>
            <a:r>
              <a:rPr kumimoji="0" lang="en-US" sz="4000" b="0" i="0" u="none" strike="noStrike" kern="1200" cap="none" spc="0" normalizeH="0" baseline="0" noProof="0" dirty="0">
                <a:ln>
                  <a:noFill/>
                </a:ln>
                <a:solidFill>
                  <a:schemeClr val="bg1"/>
                </a:solidFill>
                <a:effectLst/>
                <a:uLnTx/>
                <a:uFillTx/>
                <a:latin typeface="Amasis MT Pro Medium" panose="02040604050005020304" pitchFamily="18" charset="0"/>
                <a:ea typeface="Calibri Light"/>
                <a:cs typeface="Calibri Light"/>
              </a:rPr>
              <a:t> </a:t>
            </a:r>
            <a:r>
              <a:rPr kumimoji="0" lang="en-US" sz="2000" b="0" i="0" u="none" strike="noStrike" kern="1200" cap="none" spc="0" normalizeH="0" baseline="0" noProof="0" dirty="0">
                <a:ln>
                  <a:noFill/>
                </a:ln>
                <a:solidFill>
                  <a:schemeClr val="bg1"/>
                </a:solidFill>
                <a:effectLst/>
                <a:uLnTx/>
                <a:uFillTx/>
                <a:latin typeface="Amasis MT Pro Medium" panose="02040604050005020304" pitchFamily="18" charset="0"/>
                <a:ea typeface="Calibri Light"/>
                <a:cs typeface="Calibri Light"/>
              </a:rPr>
              <a:t>(6 of 11)</a:t>
            </a:r>
            <a:endParaRPr kumimoji="0" lang="en-US" sz="2000" b="0" i="0" u="none" strike="noStrike" kern="1200" cap="none" spc="0" normalizeH="0" baseline="0" noProof="0" dirty="0">
              <a:ln>
                <a:noFill/>
              </a:ln>
              <a:solidFill>
                <a:schemeClr val="bg1"/>
              </a:solidFill>
              <a:effectLst/>
              <a:uLnTx/>
              <a:uFillTx/>
              <a:latin typeface="Amasis MT Pro Medium" panose="02040604050005020304" pitchFamily="18" charset="0"/>
              <a:ea typeface="+mj-ea"/>
              <a:cs typeface="+mj-cs"/>
            </a:endParaRPr>
          </a:p>
        </p:txBody>
      </p:sp>
      <p:sp>
        <p:nvSpPr>
          <p:cNvPr id="2" name="TextBox 1">
            <a:extLst>
              <a:ext uri="{FF2B5EF4-FFF2-40B4-BE49-F238E27FC236}">
                <a16:creationId xmlns:a16="http://schemas.microsoft.com/office/drawing/2014/main" id="{42C3AE47-C73D-49F6-0EAA-7B7B7FF8EF2A}"/>
              </a:ext>
            </a:extLst>
          </p:cNvPr>
          <p:cNvSpPr txBox="1"/>
          <p:nvPr/>
        </p:nvSpPr>
        <p:spPr>
          <a:xfrm>
            <a:off x="1172105" y="1068665"/>
            <a:ext cx="9847790" cy="1925180"/>
          </a:xfrm>
          <a:prstGeom prst="roundRect">
            <a:avLst/>
          </a:prstGeom>
          <a:noFill/>
          <a:ln w="28575">
            <a:solidFill>
              <a:schemeClr val="accent6">
                <a:lumMod val="75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r>
              <a:rPr lang="en-US" sz="3600" b="1" dirty="0">
                <a:solidFill>
                  <a:schemeClr val="accent6">
                    <a:lumMod val="75000"/>
                  </a:schemeClr>
                </a:solidFill>
                <a:ea typeface="Calibri"/>
                <a:cs typeface="Calibri"/>
              </a:rPr>
              <a:t>Clearly state all cooperators participating in the project and describe their specific activities with sufficient technical detail.</a:t>
            </a:r>
            <a:endParaRPr lang="en-US" sz="3600" b="1" dirty="0">
              <a:solidFill>
                <a:schemeClr val="accent6">
                  <a:lumMod val="75000"/>
                </a:schemeClr>
              </a:solidFill>
            </a:endParaRPr>
          </a:p>
        </p:txBody>
      </p:sp>
      <p:grpSp>
        <p:nvGrpSpPr>
          <p:cNvPr id="4" name="Group 3" descr="Image of the 'Technical Approach' field in ServiceNow. This is what a submitter would see in the ServiceNow suggestion submission form and an example project approach of is shown for clarity. ">
            <a:extLst>
              <a:ext uri="{FF2B5EF4-FFF2-40B4-BE49-F238E27FC236}">
                <a16:creationId xmlns:a16="http://schemas.microsoft.com/office/drawing/2014/main" id="{69FB5A0F-04F2-FA2F-78BF-08797B265DCF}"/>
              </a:ext>
            </a:extLst>
          </p:cNvPr>
          <p:cNvGrpSpPr/>
          <p:nvPr/>
        </p:nvGrpSpPr>
        <p:grpSpPr>
          <a:xfrm>
            <a:off x="1786165" y="3076272"/>
            <a:ext cx="9956662" cy="3645203"/>
            <a:chOff x="2458995" y="4358065"/>
            <a:chExt cx="8178405" cy="2249555"/>
          </a:xfrm>
        </p:grpSpPr>
        <p:pic>
          <p:nvPicPr>
            <p:cNvPr id="5" name="Picture 4">
              <a:extLst>
                <a:ext uri="{FF2B5EF4-FFF2-40B4-BE49-F238E27FC236}">
                  <a16:creationId xmlns:a16="http://schemas.microsoft.com/office/drawing/2014/main" id="{E16430A2-406B-6DED-CB2F-90EC31FE465D}"/>
                </a:ext>
              </a:extLst>
            </p:cNvPr>
            <p:cNvPicPr>
              <a:picLocks noChangeAspect="1"/>
            </p:cNvPicPr>
            <p:nvPr/>
          </p:nvPicPr>
          <p:blipFill>
            <a:blip r:embed="rId3"/>
            <a:stretch>
              <a:fillRect/>
            </a:stretch>
          </p:blipFill>
          <p:spPr>
            <a:xfrm>
              <a:off x="2458995" y="4358065"/>
              <a:ext cx="7096086" cy="2249555"/>
            </a:xfrm>
            <a:prstGeom prst="rect">
              <a:avLst/>
            </a:prstGeom>
            <a:ln>
              <a:solidFill>
                <a:schemeClr val="tx1"/>
              </a:solidFill>
            </a:ln>
          </p:spPr>
        </p:pic>
        <p:sp>
          <p:nvSpPr>
            <p:cNvPr id="6" name="TextBox 5">
              <a:extLst>
                <a:ext uri="{FF2B5EF4-FFF2-40B4-BE49-F238E27FC236}">
                  <a16:creationId xmlns:a16="http://schemas.microsoft.com/office/drawing/2014/main" id="{DBDA8A47-9511-040F-5315-938E6B0BC9F2}"/>
                </a:ext>
              </a:extLst>
            </p:cNvPr>
            <p:cNvSpPr txBox="1"/>
            <p:nvPr/>
          </p:nvSpPr>
          <p:spPr>
            <a:xfrm rot="1468328">
              <a:off x="8787158" y="4564433"/>
              <a:ext cx="185024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1" dirty="0">
                  <a:solidFill>
                    <a:schemeClr val="accent6">
                      <a:lumMod val="75000"/>
                    </a:schemeClr>
                  </a:solidFill>
                  <a:ea typeface="Calibri"/>
                  <a:cs typeface="Calibri"/>
                </a:rPr>
                <a:t>Example</a:t>
              </a:r>
            </a:p>
          </p:txBody>
        </p:sp>
      </p:grpSp>
      <p:sp>
        <p:nvSpPr>
          <p:cNvPr id="3" name="Slide Number Placeholder 3">
            <a:extLst>
              <a:ext uri="{FF2B5EF4-FFF2-40B4-BE49-F238E27FC236}">
                <a16:creationId xmlns:a16="http://schemas.microsoft.com/office/drawing/2014/main" id="{609D80C6-F0AB-7FAE-567B-966407D24F70}"/>
              </a:ext>
            </a:extLst>
          </p:cNvPr>
          <p:cNvSpPr>
            <a:spLocks noGrp="1"/>
          </p:cNvSpPr>
          <p:nvPr>
            <p:ph type="sldNum" sz="quarter" idx="12"/>
          </p:nvPr>
        </p:nvSpPr>
        <p:spPr>
          <a:xfrm>
            <a:off x="9104586" y="6356350"/>
            <a:ext cx="2743200" cy="365125"/>
          </a:xfrm>
        </p:spPr>
        <p:txBody>
          <a:bodyPr/>
          <a:lstStyle/>
          <a:p>
            <a:fld id="{5267E680-71FF-44DA-8726-CE9EC60570B4}" type="slidenum">
              <a:rPr lang="en-US" smtClean="0"/>
              <a:t>34</a:t>
            </a:fld>
            <a:endParaRPr lang="en-US"/>
          </a:p>
        </p:txBody>
      </p:sp>
    </p:spTree>
    <p:extLst>
      <p:ext uri="{BB962C8B-B14F-4D97-AF65-F5344CB8AC3E}">
        <p14:creationId xmlns:p14="http://schemas.microsoft.com/office/powerpoint/2010/main" val="29524923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116A9-1418-804A-4D09-B6F96FD98179}"/>
              </a:ext>
            </a:extLst>
          </p:cNvPr>
          <p:cNvSpPr txBox="1">
            <a:spLocks noGrp="1"/>
          </p:cNvSpPr>
          <p:nvPr>
            <p:ph type="title" idx="4294967295"/>
          </p:nvPr>
        </p:nvSpPr>
        <p:spPr>
          <a:xfrm>
            <a:off x="5017879" y="-80210"/>
            <a:ext cx="7045784" cy="9862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3400" b="0" i="0" u="none" strike="noStrike" kern="1200" cap="none" spc="0" normalizeH="0" baseline="0" noProof="0" dirty="0">
                <a:ln>
                  <a:noFill/>
                </a:ln>
                <a:solidFill>
                  <a:schemeClr val="bg1"/>
                </a:solidFill>
                <a:effectLst/>
                <a:uLnTx/>
                <a:uFillTx/>
                <a:latin typeface="Amasis MT Pro Medium" panose="02040604050005020304" pitchFamily="18" charset="0"/>
                <a:ea typeface="Calibri Light"/>
                <a:cs typeface="Calibri Light"/>
              </a:rPr>
              <a:t>Components of a Good Suggestion</a:t>
            </a:r>
            <a:r>
              <a:rPr kumimoji="0" lang="en-US" sz="4000" b="0" i="0" u="none" strike="noStrike" kern="1200" cap="none" spc="0" normalizeH="0" baseline="0" noProof="0" dirty="0">
                <a:ln>
                  <a:noFill/>
                </a:ln>
                <a:solidFill>
                  <a:schemeClr val="bg1"/>
                </a:solidFill>
                <a:effectLst/>
                <a:uLnTx/>
                <a:uFillTx/>
                <a:latin typeface="Amasis MT Pro Medium" panose="02040604050005020304" pitchFamily="18" charset="0"/>
                <a:ea typeface="Calibri Light"/>
                <a:cs typeface="Calibri Light"/>
              </a:rPr>
              <a:t> </a:t>
            </a:r>
            <a:r>
              <a:rPr kumimoji="0" lang="en-US" sz="2000" b="0" i="0" u="none" strike="noStrike" kern="1200" cap="none" spc="0" normalizeH="0" baseline="0" noProof="0" dirty="0">
                <a:ln>
                  <a:noFill/>
                </a:ln>
                <a:solidFill>
                  <a:schemeClr val="bg1"/>
                </a:solidFill>
                <a:effectLst/>
                <a:uLnTx/>
                <a:uFillTx/>
                <a:latin typeface="Amasis MT Pro Medium" panose="02040604050005020304" pitchFamily="18" charset="0"/>
                <a:ea typeface="Calibri Light"/>
                <a:cs typeface="Calibri Light"/>
              </a:rPr>
              <a:t>(7 of 11)</a:t>
            </a:r>
            <a:endParaRPr kumimoji="0" lang="en-US" sz="2000" b="0" i="0" u="none" strike="noStrike" kern="1200" cap="none" spc="0" normalizeH="0" baseline="0" noProof="0" dirty="0">
              <a:ln>
                <a:noFill/>
              </a:ln>
              <a:solidFill>
                <a:schemeClr val="bg1"/>
              </a:solidFill>
              <a:effectLst/>
              <a:uLnTx/>
              <a:uFillTx/>
              <a:latin typeface="Amasis MT Pro Medium" panose="02040604050005020304" pitchFamily="18" charset="0"/>
              <a:ea typeface="+mj-ea"/>
              <a:cs typeface="+mj-cs"/>
            </a:endParaRPr>
          </a:p>
        </p:txBody>
      </p:sp>
      <p:sp>
        <p:nvSpPr>
          <p:cNvPr id="3" name="TextBox 2">
            <a:extLst>
              <a:ext uri="{FF2B5EF4-FFF2-40B4-BE49-F238E27FC236}">
                <a16:creationId xmlns:a16="http://schemas.microsoft.com/office/drawing/2014/main" id="{86CE1C3B-638E-4253-61FC-B294CC47747F}"/>
              </a:ext>
            </a:extLst>
          </p:cNvPr>
          <p:cNvSpPr txBox="1"/>
          <p:nvPr/>
        </p:nvSpPr>
        <p:spPr>
          <a:xfrm>
            <a:off x="215640" y="2117826"/>
            <a:ext cx="4674612" cy="3871156"/>
          </a:xfrm>
          <a:prstGeom prst="roundRect">
            <a:avLst/>
          </a:prstGeom>
          <a:noFill/>
          <a:ln w="28575">
            <a:solidFill>
              <a:srgbClr val="009999"/>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Aft>
                <a:spcPts val="2000"/>
              </a:spcAft>
            </a:pPr>
            <a:r>
              <a:rPr lang="en-US" sz="3600" b="1" dirty="0">
                <a:solidFill>
                  <a:srgbClr val="009999"/>
                </a:solidFill>
                <a:ea typeface="Calibri" panose="020F0502020204030204"/>
                <a:cs typeface="Calibri" panose="020F0502020204030204"/>
              </a:rPr>
              <a:t>Include a descriptive budget and justification that outlines the need for funds for each activity</a:t>
            </a:r>
          </a:p>
        </p:txBody>
      </p:sp>
      <p:pic>
        <p:nvPicPr>
          <p:cNvPr id="4" name="Picture 3" descr="Image represents information in a budget that would be a good component of a suggestion because it emphasizes expenses and provides a detailed/descriptive budget with appropriate budget justification.&#10;">
            <a:extLst>
              <a:ext uri="{FF2B5EF4-FFF2-40B4-BE49-F238E27FC236}">
                <a16:creationId xmlns:a16="http://schemas.microsoft.com/office/drawing/2014/main" id="{83DA582B-3089-73DB-438E-4D4E7CBA670B}"/>
              </a:ext>
            </a:extLst>
          </p:cNvPr>
          <p:cNvPicPr>
            <a:picLocks noChangeAspect="1"/>
          </p:cNvPicPr>
          <p:nvPr/>
        </p:nvPicPr>
        <p:blipFill>
          <a:blip r:embed="rId3"/>
          <a:stretch>
            <a:fillRect/>
          </a:stretch>
        </p:blipFill>
        <p:spPr>
          <a:xfrm>
            <a:off x="5268546" y="1727539"/>
            <a:ext cx="6281855" cy="4722951"/>
          </a:xfrm>
          <a:prstGeom prst="rect">
            <a:avLst/>
          </a:prstGeom>
          <a:ln>
            <a:solidFill>
              <a:schemeClr val="tx1"/>
            </a:solidFill>
          </a:ln>
        </p:spPr>
      </p:pic>
      <p:sp>
        <p:nvSpPr>
          <p:cNvPr id="8" name="TextBox 7">
            <a:extLst>
              <a:ext uri="{FF2B5EF4-FFF2-40B4-BE49-F238E27FC236}">
                <a16:creationId xmlns:a16="http://schemas.microsoft.com/office/drawing/2014/main" id="{DEC1D6F0-0924-0D64-4845-49D03D59CDDA}"/>
              </a:ext>
            </a:extLst>
          </p:cNvPr>
          <p:cNvSpPr txBox="1"/>
          <p:nvPr/>
        </p:nvSpPr>
        <p:spPr>
          <a:xfrm rot="20771983">
            <a:off x="4569331" y="1141304"/>
            <a:ext cx="2891790" cy="830997"/>
          </a:xfrm>
          <a:prstGeom prst="rect">
            <a:avLst/>
          </a:prstGeom>
          <a:noFill/>
        </p:spPr>
        <p:txBody>
          <a:bodyPr wrap="square" rtlCol="0">
            <a:spAutoFit/>
          </a:bodyPr>
          <a:lstStyle/>
          <a:p>
            <a:pPr algn="ctr"/>
            <a:r>
              <a:rPr lang="en-US" sz="2400" b="1" dirty="0">
                <a:solidFill>
                  <a:srgbClr val="FF0000"/>
                </a:solidFill>
              </a:rPr>
              <a:t>* Use the correct budget template!</a:t>
            </a:r>
          </a:p>
        </p:txBody>
      </p:sp>
      <p:sp>
        <p:nvSpPr>
          <p:cNvPr id="5" name="Rectangle 4">
            <a:extLst>
              <a:ext uri="{FF2B5EF4-FFF2-40B4-BE49-F238E27FC236}">
                <a16:creationId xmlns:a16="http://schemas.microsoft.com/office/drawing/2014/main" id="{26BFC262-ECB8-4548-D941-8D2820FB7D5A}"/>
              </a:ext>
              <a:ext uri="{C183D7F6-B498-43B3-948B-1728B52AA6E4}">
                <adec:decorative xmlns:adec="http://schemas.microsoft.com/office/drawing/2017/decorative" val="1"/>
              </a:ext>
            </a:extLst>
          </p:cNvPr>
          <p:cNvSpPr/>
          <p:nvPr/>
        </p:nvSpPr>
        <p:spPr>
          <a:xfrm>
            <a:off x="8401050" y="1590240"/>
            <a:ext cx="3149351" cy="4926329"/>
          </a:xfrm>
          <a:prstGeom prst="rect">
            <a:avLst/>
          </a:prstGeom>
          <a:noFill/>
          <a:ln w="38100">
            <a:solidFill>
              <a:srgbClr val="0099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B910006-0E4E-987A-7DD4-3595204B1ADD}"/>
              </a:ext>
            </a:extLst>
          </p:cNvPr>
          <p:cNvSpPr txBox="1"/>
          <p:nvPr/>
        </p:nvSpPr>
        <p:spPr>
          <a:xfrm rot="1277821">
            <a:off x="10519206" y="1217228"/>
            <a:ext cx="185024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1" dirty="0">
                <a:solidFill>
                  <a:srgbClr val="009999"/>
                </a:solidFill>
                <a:ea typeface="Calibri"/>
                <a:cs typeface="Calibri"/>
              </a:rPr>
              <a:t>Example</a:t>
            </a:r>
          </a:p>
        </p:txBody>
      </p:sp>
      <p:sp>
        <p:nvSpPr>
          <p:cNvPr id="7" name="Slide Number Placeholder 3">
            <a:extLst>
              <a:ext uri="{FF2B5EF4-FFF2-40B4-BE49-F238E27FC236}">
                <a16:creationId xmlns:a16="http://schemas.microsoft.com/office/drawing/2014/main" id="{9E0373BE-7512-1773-C3B2-D0485EA39506}"/>
              </a:ext>
            </a:extLst>
          </p:cNvPr>
          <p:cNvSpPr>
            <a:spLocks noGrp="1"/>
          </p:cNvSpPr>
          <p:nvPr>
            <p:ph type="sldNum" sz="quarter" idx="12"/>
          </p:nvPr>
        </p:nvSpPr>
        <p:spPr>
          <a:xfrm>
            <a:off x="9104586" y="6356350"/>
            <a:ext cx="2743200" cy="365125"/>
          </a:xfrm>
        </p:spPr>
        <p:txBody>
          <a:bodyPr/>
          <a:lstStyle/>
          <a:p>
            <a:fld id="{5267E680-71FF-44DA-8726-CE9EC60570B4}" type="slidenum">
              <a:rPr lang="en-US" smtClean="0"/>
              <a:t>35</a:t>
            </a:fld>
            <a:endParaRPr lang="en-US"/>
          </a:p>
        </p:txBody>
      </p:sp>
    </p:spTree>
    <p:extLst>
      <p:ext uri="{BB962C8B-B14F-4D97-AF65-F5344CB8AC3E}">
        <p14:creationId xmlns:p14="http://schemas.microsoft.com/office/powerpoint/2010/main" val="11440423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CF6E6-8B9F-1A4E-6963-1644E3D815FE}"/>
              </a:ext>
            </a:extLst>
          </p:cNvPr>
          <p:cNvSpPr txBox="1">
            <a:spLocks noGrp="1"/>
          </p:cNvSpPr>
          <p:nvPr>
            <p:ph type="title" idx="4294967295"/>
          </p:nvPr>
        </p:nvSpPr>
        <p:spPr>
          <a:xfrm>
            <a:off x="5017879" y="-80210"/>
            <a:ext cx="7045784" cy="9862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3400" b="0" i="0" u="none" strike="noStrike" kern="1200" cap="none" spc="0" normalizeH="0" baseline="0" noProof="0" dirty="0">
                <a:ln>
                  <a:noFill/>
                </a:ln>
                <a:solidFill>
                  <a:schemeClr val="bg1"/>
                </a:solidFill>
                <a:effectLst/>
                <a:uLnTx/>
                <a:uFillTx/>
                <a:latin typeface="Amasis MT Pro Medium" panose="02040604050005020304" pitchFamily="18" charset="0"/>
                <a:ea typeface="Calibri Light"/>
                <a:cs typeface="Calibri Light"/>
              </a:rPr>
              <a:t>Components of a Good Suggestion</a:t>
            </a:r>
            <a:r>
              <a:rPr kumimoji="0" lang="en-US" sz="4000" b="0" i="0" u="none" strike="noStrike" kern="1200" cap="none" spc="0" normalizeH="0" baseline="0" noProof="0" dirty="0">
                <a:ln>
                  <a:noFill/>
                </a:ln>
                <a:solidFill>
                  <a:schemeClr val="bg1"/>
                </a:solidFill>
                <a:effectLst/>
                <a:uLnTx/>
                <a:uFillTx/>
                <a:latin typeface="Amasis MT Pro Medium" panose="02040604050005020304" pitchFamily="18" charset="0"/>
                <a:ea typeface="Calibri Light"/>
                <a:cs typeface="Calibri Light"/>
              </a:rPr>
              <a:t> </a:t>
            </a:r>
            <a:r>
              <a:rPr kumimoji="0" lang="en-US" sz="2000" b="0" i="0" u="none" strike="noStrike" kern="1200" cap="none" spc="0" normalizeH="0" baseline="0" noProof="0" dirty="0">
                <a:ln>
                  <a:noFill/>
                </a:ln>
                <a:solidFill>
                  <a:schemeClr val="bg1"/>
                </a:solidFill>
                <a:effectLst/>
                <a:uLnTx/>
                <a:uFillTx/>
                <a:latin typeface="Amasis MT Pro Medium" panose="02040604050005020304" pitchFamily="18" charset="0"/>
                <a:ea typeface="Calibri Light"/>
                <a:cs typeface="Calibri Light"/>
              </a:rPr>
              <a:t>(8 of 11)</a:t>
            </a:r>
            <a:endParaRPr kumimoji="0" lang="en-US" sz="2000" b="0" i="0" u="none" strike="noStrike" kern="1200" cap="none" spc="0" normalizeH="0" baseline="0" noProof="0" dirty="0">
              <a:ln>
                <a:noFill/>
              </a:ln>
              <a:solidFill>
                <a:schemeClr val="bg1"/>
              </a:solidFill>
              <a:effectLst/>
              <a:uLnTx/>
              <a:uFillTx/>
              <a:latin typeface="Amasis MT Pro Medium" panose="02040604050005020304" pitchFamily="18" charset="0"/>
              <a:ea typeface="+mj-ea"/>
              <a:cs typeface="+mj-cs"/>
            </a:endParaRPr>
          </a:p>
        </p:txBody>
      </p:sp>
      <p:sp>
        <p:nvSpPr>
          <p:cNvPr id="3" name="TextBox 2">
            <a:extLst>
              <a:ext uri="{FF2B5EF4-FFF2-40B4-BE49-F238E27FC236}">
                <a16:creationId xmlns:a16="http://schemas.microsoft.com/office/drawing/2014/main" id="{D2CAA201-2725-A747-1A55-5D7174B615CA}"/>
              </a:ext>
            </a:extLst>
          </p:cNvPr>
          <p:cNvSpPr txBox="1"/>
          <p:nvPr/>
        </p:nvSpPr>
        <p:spPr>
          <a:xfrm>
            <a:off x="209313" y="2798898"/>
            <a:ext cx="5120878" cy="2823572"/>
          </a:xfrm>
          <a:prstGeom prst="roundRect">
            <a:avLst/>
          </a:prstGeom>
          <a:noFill/>
          <a:ln w="28575">
            <a:solidFill>
              <a:schemeClr val="accent5"/>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Aft>
                <a:spcPts val="2800"/>
              </a:spcAft>
            </a:pPr>
            <a:r>
              <a:rPr lang="en-US" sz="3600" b="1" dirty="0">
                <a:solidFill>
                  <a:schemeClr val="accent5"/>
                </a:solidFill>
                <a:ea typeface="Calibri" panose="020F0502020204030204"/>
                <a:cs typeface="Calibri" panose="020F0502020204030204"/>
              </a:rPr>
              <a:t>Include a descriptive budget for each participating cooperator</a:t>
            </a:r>
            <a:endParaRPr lang="en-US" sz="3600" b="1" dirty="0">
              <a:solidFill>
                <a:srgbClr val="3333FF"/>
              </a:solidFill>
              <a:ea typeface="Calibri" panose="020F0502020204030204"/>
              <a:cs typeface="Calibri" panose="020F0502020204030204"/>
            </a:endParaRPr>
          </a:p>
        </p:txBody>
      </p:sp>
      <p:pic>
        <p:nvPicPr>
          <p:cNvPr id="4" name="Picture 3" descr="Image displays a budget that includes a contractual cost that is highlighted to emphasize the need to include all cooperators and contractors in the budget.">
            <a:extLst>
              <a:ext uri="{FF2B5EF4-FFF2-40B4-BE49-F238E27FC236}">
                <a16:creationId xmlns:a16="http://schemas.microsoft.com/office/drawing/2014/main" id="{5D80A2FF-7BF7-D566-C1D7-10119899EFB4}"/>
              </a:ext>
            </a:extLst>
          </p:cNvPr>
          <p:cNvPicPr>
            <a:picLocks noChangeAspect="1"/>
          </p:cNvPicPr>
          <p:nvPr/>
        </p:nvPicPr>
        <p:blipFill>
          <a:blip r:embed="rId3"/>
          <a:stretch>
            <a:fillRect/>
          </a:stretch>
        </p:blipFill>
        <p:spPr>
          <a:xfrm>
            <a:off x="5729058" y="1786572"/>
            <a:ext cx="6118728" cy="4614021"/>
          </a:xfrm>
          <a:prstGeom prst="rect">
            <a:avLst/>
          </a:prstGeom>
        </p:spPr>
      </p:pic>
      <p:sp>
        <p:nvSpPr>
          <p:cNvPr id="5" name="TextBox 4">
            <a:extLst>
              <a:ext uri="{FF2B5EF4-FFF2-40B4-BE49-F238E27FC236}">
                <a16:creationId xmlns:a16="http://schemas.microsoft.com/office/drawing/2014/main" id="{7DF8391F-80A9-6660-7049-81D4E44F8D1D}"/>
              </a:ext>
            </a:extLst>
          </p:cNvPr>
          <p:cNvSpPr txBox="1"/>
          <p:nvPr/>
        </p:nvSpPr>
        <p:spPr>
          <a:xfrm rot="20273792">
            <a:off x="4973352" y="1322176"/>
            <a:ext cx="185024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1" dirty="0">
                <a:solidFill>
                  <a:schemeClr val="accent5"/>
                </a:solidFill>
                <a:ea typeface="Calibri"/>
                <a:cs typeface="Calibri"/>
              </a:rPr>
              <a:t>Example</a:t>
            </a:r>
          </a:p>
        </p:txBody>
      </p:sp>
      <p:sp>
        <p:nvSpPr>
          <p:cNvPr id="6" name="Slide Number Placeholder 3">
            <a:extLst>
              <a:ext uri="{FF2B5EF4-FFF2-40B4-BE49-F238E27FC236}">
                <a16:creationId xmlns:a16="http://schemas.microsoft.com/office/drawing/2014/main" id="{48554C0E-2158-5FE6-6E35-5DC6E30D4134}"/>
              </a:ext>
            </a:extLst>
          </p:cNvPr>
          <p:cNvSpPr>
            <a:spLocks noGrp="1"/>
          </p:cNvSpPr>
          <p:nvPr>
            <p:ph type="sldNum" sz="quarter" idx="12"/>
          </p:nvPr>
        </p:nvSpPr>
        <p:spPr>
          <a:xfrm>
            <a:off x="9104586" y="6356350"/>
            <a:ext cx="2743200" cy="365125"/>
          </a:xfrm>
        </p:spPr>
        <p:txBody>
          <a:bodyPr/>
          <a:lstStyle/>
          <a:p>
            <a:fld id="{5267E680-71FF-44DA-8726-CE9EC60570B4}" type="slidenum">
              <a:rPr lang="en-US" smtClean="0"/>
              <a:t>36</a:t>
            </a:fld>
            <a:endParaRPr lang="en-US"/>
          </a:p>
        </p:txBody>
      </p:sp>
    </p:spTree>
    <p:extLst>
      <p:ext uri="{BB962C8B-B14F-4D97-AF65-F5344CB8AC3E}">
        <p14:creationId xmlns:p14="http://schemas.microsoft.com/office/powerpoint/2010/main" val="14021898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2496A-837F-870A-C8B0-E912778D627B}"/>
              </a:ext>
            </a:extLst>
          </p:cNvPr>
          <p:cNvSpPr txBox="1">
            <a:spLocks noGrp="1"/>
          </p:cNvSpPr>
          <p:nvPr>
            <p:ph type="title" idx="4294967295"/>
          </p:nvPr>
        </p:nvSpPr>
        <p:spPr>
          <a:xfrm>
            <a:off x="5017879" y="-80210"/>
            <a:ext cx="7045784" cy="9862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3400" b="0" i="0" u="none" strike="noStrike" kern="1200" cap="none" spc="0" normalizeH="0" baseline="0" noProof="0" dirty="0">
                <a:ln>
                  <a:noFill/>
                </a:ln>
                <a:solidFill>
                  <a:schemeClr val="bg1"/>
                </a:solidFill>
                <a:effectLst/>
                <a:uLnTx/>
                <a:uFillTx/>
                <a:latin typeface="Amasis MT Pro Medium" panose="02040604050005020304" pitchFamily="18" charset="0"/>
                <a:ea typeface="Calibri Light"/>
                <a:cs typeface="Calibri Light"/>
              </a:rPr>
              <a:t>Components of a Good Suggestion</a:t>
            </a:r>
            <a:r>
              <a:rPr kumimoji="0" lang="en-US" sz="4000" b="0" i="0" u="none" strike="noStrike" kern="1200" cap="none" spc="0" normalizeH="0" baseline="0" noProof="0" dirty="0">
                <a:ln>
                  <a:noFill/>
                </a:ln>
                <a:solidFill>
                  <a:schemeClr val="bg1"/>
                </a:solidFill>
                <a:effectLst/>
                <a:uLnTx/>
                <a:uFillTx/>
                <a:latin typeface="Amasis MT Pro Medium" panose="02040604050005020304" pitchFamily="18" charset="0"/>
                <a:ea typeface="Calibri Light"/>
                <a:cs typeface="Calibri Light"/>
              </a:rPr>
              <a:t> </a:t>
            </a:r>
            <a:r>
              <a:rPr kumimoji="0" lang="en-US" sz="2000" b="0" i="0" u="none" strike="noStrike" kern="1200" cap="none" spc="0" normalizeH="0" baseline="0" noProof="0" dirty="0">
                <a:ln>
                  <a:noFill/>
                </a:ln>
                <a:solidFill>
                  <a:schemeClr val="bg1"/>
                </a:solidFill>
                <a:effectLst/>
                <a:uLnTx/>
                <a:uFillTx/>
                <a:latin typeface="Amasis MT Pro Medium" panose="02040604050005020304" pitchFamily="18" charset="0"/>
                <a:ea typeface="Calibri Light"/>
                <a:cs typeface="Calibri Light"/>
              </a:rPr>
              <a:t>(9 of 11)</a:t>
            </a:r>
            <a:endParaRPr kumimoji="0" lang="en-US" sz="2000" b="0" i="0" u="none" strike="noStrike" kern="1200" cap="none" spc="0" normalizeH="0" baseline="0" noProof="0" dirty="0">
              <a:ln>
                <a:noFill/>
              </a:ln>
              <a:solidFill>
                <a:schemeClr val="bg1"/>
              </a:solidFill>
              <a:effectLst/>
              <a:uLnTx/>
              <a:uFillTx/>
              <a:latin typeface="Amasis MT Pro Medium" panose="02040604050005020304" pitchFamily="18" charset="0"/>
              <a:ea typeface="+mj-ea"/>
              <a:cs typeface="+mj-cs"/>
            </a:endParaRPr>
          </a:p>
        </p:txBody>
      </p:sp>
      <p:sp>
        <p:nvSpPr>
          <p:cNvPr id="3" name="TextBox 2">
            <a:extLst>
              <a:ext uri="{FF2B5EF4-FFF2-40B4-BE49-F238E27FC236}">
                <a16:creationId xmlns:a16="http://schemas.microsoft.com/office/drawing/2014/main" id="{C64A943E-6A7B-8520-235D-24D381B5C275}"/>
              </a:ext>
            </a:extLst>
          </p:cNvPr>
          <p:cNvSpPr txBox="1"/>
          <p:nvPr/>
        </p:nvSpPr>
        <p:spPr>
          <a:xfrm>
            <a:off x="96252" y="2486234"/>
            <a:ext cx="4264257" cy="3280019"/>
          </a:xfrm>
          <a:prstGeom prst="roundRect">
            <a:avLst/>
          </a:prstGeom>
          <a:noFill/>
          <a:ln w="28575">
            <a:solidFill>
              <a:schemeClr val="accent5"/>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Aft>
                <a:spcPts val="2800"/>
              </a:spcAft>
            </a:pPr>
            <a:r>
              <a:rPr lang="en-US" sz="3600" b="1" dirty="0">
                <a:solidFill>
                  <a:schemeClr val="accent5"/>
                </a:solidFill>
                <a:ea typeface="Calibri" panose="020F0502020204030204"/>
                <a:cs typeface="Calibri" panose="020F0502020204030204"/>
              </a:rPr>
              <a:t>Include a descriptive budget for each participating cooperator</a:t>
            </a:r>
            <a:endParaRPr lang="en-US" sz="3600" b="1" dirty="0">
              <a:solidFill>
                <a:srgbClr val="3333FF"/>
              </a:solidFill>
              <a:ea typeface="Calibri" panose="020F0502020204030204"/>
              <a:cs typeface="Calibri" panose="020F0502020204030204"/>
            </a:endParaRPr>
          </a:p>
        </p:txBody>
      </p:sp>
      <p:pic>
        <p:nvPicPr>
          <p:cNvPr id="4" name="Picture 3" descr="Image displays the contractor tab of a budget that clearly includes the costs of activities that a contractor would perform.">
            <a:extLst>
              <a:ext uri="{FF2B5EF4-FFF2-40B4-BE49-F238E27FC236}">
                <a16:creationId xmlns:a16="http://schemas.microsoft.com/office/drawing/2014/main" id="{69B73CD3-DF6F-77C7-4172-E2AA442CECE1}"/>
              </a:ext>
            </a:extLst>
          </p:cNvPr>
          <p:cNvPicPr>
            <a:picLocks noChangeAspect="1"/>
          </p:cNvPicPr>
          <p:nvPr/>
        </p:nvPicPr>
        <p:blipFill>
          <a:blip r:embed="rId3"/>
          <a:stretch>
            <a:fillRect/>
          </a:stretch>
        </p:blipFill>
        <p:spPr>
          <a:xfrm>
            <a:off x="4452713" y="1163031"/>
            <a:ext cx="7049476" cy="5565376"/>
          </a:xfrm>
          <a:prstGeom prst="rect">
            <a:avLst/>
          </a:prstGeom>
        </p:spPr>
      </p:pic>
      <p:sp>
        <p:nvSpPr>
          <p:cNvPr id="5" name="TextBox 4">
            <a:extLst>
              <a:ext uri="{FF2B5EF4-FFF2-40B4-BE49-F238E27FC236}">
                <a16:creationId xmlns:a16="http://schemas.microsoft.com/office/drawing/2014/main" id="{019C6724-2242-7363-4CEE-DF3E4E5DFE82}"/>
              </a:ext>
            </a:extLst>
          </p:cNvPr>
          <p:cNvSpPr txBox="1"/>
          <p:nvPr/>
        </p:nvSpPr>
        <p:spPr>
          <a:xfrm rot="19954307">
            <a:off x="3730262" y="1556307"/>
            <a:ext cx="185024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1" dirty="0">
                <a:solidFill>
                  <a:schemeClr val="accent5"/>
                </a:solidFill>
                <a:ea typeface="Calibri"/>
                <a:cs typeface="Calibri"/>
              </a:rPr>
              <a:t>Example</a:t>
            </a:r>
          </a:p>
        </p:txBody>
      </p:sp>
      <p:sp>
        <p:nvSpPr>
          <p:cNvPr id="6" name="Slide Number Placeholder 3">
            <a:extLst>
              <a:ext uri="{FF2B5EF4-FFF2-40B4-BE49-F238E27FC236}">
                <a16:creationId xmlns:a16="http://schemas.microsoft.com/office/drawing/2014/main" id="{2512A934-DC62-CEAD-CCDE-ED16FD32AACE}"/>
              </a:ext>
            </a:extLst>
          </p:cNvPr>
          <p:cNvSpPr>
            <a:spLocks noGrp="1"/>
          </p:cNvSpPr>
          <p:nvPr>
            <p:ph type="sldNum" sz="quarter" idx="12"/>
          </p:nvPr>
        </p:nvSpPr>
        <p:spPr>
          <a:xfrm>
            <a:off x="9104586" y="6356350"/>
            <a:ext cx="2743200" cy="365125"/>
          </a:xfrm>
        </p:spPr>
        <p:txBody>
          <a:bodyPr/>
          <a:lstStyle/>
          <a:p>
            <a:fld id="{5267E680-71FF-44DA-8726-CE9EC60570B4}" type="slidenum">
              <a:rPr lang="en-US" smtClean="0"/>
              <a:t>37</a:t>
            </a:fld>
            <a:endParaRPr lang="en-US"/>
          </a:p>
        </p:txBody>
      </p:sp>
    </p:spTree>
    <p:extLst>
      <p:ext uri="{BB962C8B-B14F-4D97-AF65-F5344CB8AC3E}">
        <p14:creationId xmlns:p14="http://schemas.microsoft.com/office/powerpoint/2010/main" val="33294727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7737B-DA90-0DEC-BA66-60B95D9CC525}"/>
              </a:ext>
            </a:extLst>
          </p:cNvPr>
          <p:cNvSpPr txBox="1">
            <a:spLocks noGrp="1"/>
          </p:cNvSpPr>
          <p:nvPr>
            <p:ph type="title" idx="4294967295"/>
          </p:nvPr>
        </p:nvSpPr>
        <p:spPr>
          <a:xfrm>
            <a:off x="5017879" y="-80210"/>
            <a:ext cx="7045784" cy="9862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3400" b="0" i="0" u="none" strike="noStrike" kern="1200" cap="none" spc="0" normalizeH="0" baseline="0" noProof="0" dirty="0">
                <a:ln>
                  <a:noFill/>
                </a:ln>
                <a:solidFill>
                  <a:schemeClr val="bg1"/>
                </a:solidFill>
                <a:effectLst/>
                <a:uLnTx/>
                <a:uFillTx/>
                <a:latin typeface="Amasis MT Pro Medium" panose="02040604050005020304" pitchFamily="18" charset="0"/>
                <a:ea typeface="Calibri Light"/>
                <a:cs typeface="Calibri Light"/>
              </a:rPr>
              <a:t>Components of a Good Suggestion</a:t>
            </a:r>
            <a:r>
              <a:rPr kumimoji="0" lang="en-US" sz="4000" b="0" i="0" u="none" strike="noStrike" kern="1200" cap="none" spc="0" normalizeH="0" baseline="0" noProof="0" dirty="0">
                <a:ln>
                  <a:noFill/>
                </a:ln>
                <a:solidFill>
                  <a:schemeClr val="bg1"/>
                </a:solidFill>
                <a:effectLst/>
                <a:uLnTx/>
                <a:uFillTx/>
                <a:latin typeface="Amasis MT Pro Medium" panose="02040604050005020304" pitchFamily="18" charset="0"/>
                <a:ea typeface="Calibri Light"/>
                <a:cs typeface="Calibri Light"/>
              </a:rPr>
              <a:t> </a:t>
            </a:r>
            <a:r>
              <a:rPr kumimoji="0" lang="en-US" sz="2000" b="0" i="0" u="none" strike="noStrike" kern="1200" cap="none" spc="0" normalizeH="0" baseline="0" noProof="0" dirty="0">
                <a:ln>
                  <a:noFill/>
                </a:ln>
                <a:solidFill>
                  <a:schemeClr val="bg1"/>
                </a:solidFill>
                <a:effectLst/>
                <a:uLnTx/>
                <a:uFillTx/>
                <a:latin typeface="Amasis MT Pro Medium" panose="02040604050005020304" pitchFamily="18" charset="0"/>
                <a:ea typeface="Calibri Light"/>
                <a:cs typeface="Calibri Light"/>
              </a:rPr>
              <a:t>(10 of 11)</a:t>
            </a:r>
            <a:endParaRPr kumimoji="0" lang="en-US" sz="2000" b="0" i="0" u="none" strike="noStrike" kern="1200" cap="none" spc="0" normalizeH="0" baseline="0" noProof="0" dirty="0">
              <a:ln>
                <a:noFill/>
              </a:ln>
              <a:solidFill>
                <a:schemeClr val="bg1"/>
              </a:solidFill>
              <a:effectLst/>
              <a:uLnTx/>
              <a:uFillTx/>
              <a:latin typeface="Amasis MT Pro Medium" panose="02040604050005020304" pitchFamily="18" charset="0"/>
              <a:ea typeface="+mj-ea"/>
              <a:cs typeface="+mj-cs"/>
            </a:endParaRPr>
          </a:p>
        </p:txBody>
      </p:sp>
      <p:sp>
        <p:nvSpPr>
          <p:cNvPr id="4" name="TextBox 3">
            <a:extLst>
              <a:ext uri="{FF2B5EF4-FFF2-40B4-BE49-F238E27FC236}">
                <a16:creationId xmlns:a16="http://schemas.microsoft.com/office/drawing/2014/main" id="{808BFFBA-309D-A26B-3D04-BE4305671DA9}"/>
              </a:ext>
            </a:extLst>
          </p:cNvPr>
          <p:cNvSpPr txBox="1"/>
          <p:nvPr/>
        </p:nvSpPr>
        <p:spPr>
          <a:xfrm>
            <a:off x="182835" y="1733822"/>
            <a:ext cx="3234133" cy="3884265"/>
          </a:xfrm>
          <a:prstGeom prst="roundRect">
            <a:avLst/>
          </a:prstGeom>
          <a:noFill/>
          <a:ln w="28575">
            <a:solidFill>
              <a:srgbClr val="7030A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Aft>
                <a:spcPts val="2000"/>
              </a:spcAft>
            </a:pPr>
            <a:r>
              <a:rPr lang="en-US" sz="3600" b="1" dirty="0">
                <a:solidFill>
                  <a:srgbClr val="7030A0"/>
                </a:solidFill>
                <a:ea typeface="Calibri" panose="020F0502020204030204"/>
                <a:cs typeface="Calibri" panose="020F0502020204030204"/>
              </a:rPr>
              <a:t>Describe clear measures of success throughout the project</a:t>
            </a:r>
            <a:endParaRPr lang="en-US" sz="3600" b="1" dirty="0">
              <a:solidFill>
                <a:srgbClr val="C00000"/>
              </a:solidFill>
              <a:ea typeface="Calibri"/>
              <a:cs typeface="Calibri"/>
            </a:endParaRPr>
          </a:p>
        </p:txBody>
      </p:sp>
      <p:pic>
        <p:nvPicPr>
          <p:cNvPr id="3" name="Picture 2" descr="Image of the 'Milestones' field in ServiceNow. This is what a submitter would see in the ServiceNow suggestion submission form and an example of a tables formatted milestones and the expected quarter in which they would be accomplished, as well as the performance measure, is shown. ">
            <a:extLst>
              <a:ext uri="{FF2B5EF4-FFF2-40B4-BE49-F238E27FC236}">
                <a16:creationId xmlns:a16="http://schemas.microsoft.com/office/drawing/2014/main" id="{8811C453-3EF2-0401-D97F-99963CBD09DE}"/>
              </a:ext>
            </a:extLst>
          </p:cNvPr>
          <p:cNvPicPr>
            <a:picLocks noChangeAspect="1"/>
          </p:cNvPicPr>
          <p:nvPr/>
        </p:nvPicPr>
        <p:blipFill>
          <a:blip r:embed="rId3"/>
          <a:stretch>
            <a:fillRect/>
          </a:stretch>
        </p:blipFill>
        <p:spPr>
          <a:xfrm>
            <a:off x="3846176" y="877047"/>
            <a:ext cx="6568593" cy="5993242"/>
          </a:xfrm>
          <a:prstGeom prst="rect">
            <a:avLst/>
          </a:prstGeom>
          <a:ln>
            <a:solidFill>
              <a:schemeClr val="tx1"/>
            </a:solidFill>
          </a:ln>
        </p:spPr>
      </p:pic>
      <p:sp>
        <p:nvSpPr>
          <p:cNvPr id="5" name="Rectangle 4">
            <a:extLst>
              <a:ext uri="{FF2B5EF4-FFF2-40B4-BE49-F238E27FC236}">
                <a16:creationId xmlns:a16="http://schemas.microsoft.com/office/drawing/2014/main" id="{42F0A8CF-C6BA-E568-F0D1-F3DC7E65E192}"/>
              </a:ext>
              <a:ext uri="{C183D7F6-B498-43B3-948B-1728B52AA6E4}">
                <adec:decorative xmlns:adec="http://schemas.microsoft.com/office/drawing/2017/decorative" val="1"/>
              </a:ext>
            </a:extLst>
          </p:cNvPr>
          <p:cNvSpPr/>
          <p:nvPr/>
        </p:nvSpPr>
        <p:spPr>
          <a:xfrm>
            <a:off x="7521578" y="3201612"/>
            <a:ext cx="2296189" cy="3607470"/>
          </a:xfrm>
          <a:prstGeom prst="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3">
            <a:extLst>
              <a:ext uri="{FF2B5EF4-FFF2-40B4-BE49-F238E27FC236}">
                <a16:creationId xmlns:a16="http://schemas.microsoft.com/office/drawing/2014/main" id="{E55BAF95-C4E0-CEBC-2DD3-24984348D54B}"/>
              </a:ext>
            </a:extLst>
          </p:cNvPr>
          <p:cNvSpPr>
            <a:spLocks noGrp="1"/>
          </p:cNvSpPr>
          <p:nvPr>
            <p:ph type="sldNum" sz="quarter" idx="12"/>
          </p:nvPr>
        </p:nvSpPr>
        <p:spPr>
          <a:xfrm>
            <a:off x="9104586" y="6356350"/>
            <a:ext cx="2743200" cy="365125"/>
          </a:xfrm>
        </p:spPr>
        <p:txBody>
          <a:bodyPr/>
          <a:lstStyle/>
          <a:p>
            <a:fld id="{5267E680-71FF-44DA-8726-CE9EC60570B4}" type="slidenum">
              <a:rPr lang="en-US" smtClean="0"/>
              <a:t>38</a:t>
            </a:fld>
            <a:endParaRPr lang="en-US"/>
          </a:p>
        </p:txBody>
      </p:sp>
    </p:spTree>
    <p:extLst>
      <p:ext uri="{BB962C8B-B14F-4D97-AF65-F5344CB8AC3E}">
        <p14:creationId xmlns:p14="http://schemas.microsoft.com/office/powerpoint/2010/main" val="17498236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74299-5D7A-A63F-6B3B-417B03B02964}"/>
              </a:ext>
            </a:extLst>
          </p:cNvPr>
          <p:cNvSpPr txBox="1">
            <a:spLocks noGrp="1"/>
          </p:cNvSpPr>
          <p:nvPr>
            <p:ph type="title" idx="4294967295"/>
          </p:nvPr>
        </p:nvSpPr>
        <p:spPr>
          <a:xfrm>
            <a:off x="5017879" y="-80210"/>
            <a:ext cx="7045784" cy="9862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3400" b="0" i="0" u="none" strike="noStrike" kern="1200" cap="none" spc="0" normalizeH="0" baseline="0" noProof="0" dirty="0">
                <a:ln>
                  <a:noFill/>
                </a:ln>
                <a:solidFill>
                  <a:schemeClr val="bg1"/>
                </a:solidFill>
                <a:effectLst/>
                <a:uLnTx/>
                <a:uFillTx/>
                <a:latin typeface="Amasis MT Pro Medium" panose="02040604050005020304" pitchFamily="18" charset="0"/>
                <a:ea typeface="Calibri Light"/>
                <a:cs typeface="Calibri Light"/>
              </a:rPr>
              <a:t>Components of a Good Suggestion</a:t>
            </a:r>
            <a:r>
              <a:rPr kumimoji="0" lang="en-US" sz="4000" b="0" i="0" u="none" strike="noStrike" kern="1200" cap="none" spc="0" normalizeH="0" baseline="0" noProof="0" dirty="0">
                <a:ln>
                  <a:noFill/>
                </a:ln>
                <a:solidFill>
                  <a:schemeClr val="bg1"/>
                </a:solidFill>
                <a:effectLst/>
                <a:uLnTx/>
                <a:uFillTx/>
                <a:latin typeface="Amasis MT Pro Medium" panose="02040604050005020304" pitchFamily="18" charset="0"/>
                <a:ea typeface="Calibri Light"/>
                <a:cs typeface="Calibri Light"/>
              </a:rPr>
              <a:t> </a:t>
            </a:r>
            <a:r>
              <a:rPr kumimoji="0" lang="en-US" sz="2000" b="0" i="0" u="none" strike="noStrike" kern="1200" cap="none" spc="0" normalizeH="0" baseline="0" noProof="0" dirty="0">
                <a:ln>
                  <a:noFill/>
                </a:ln>
                <a:solidFill>
                  <a:schemeClr val="bg1"/>
                </a:solidFill>
                <a:effectLst/>
                <a:uLnTx/>
                <a:uFillTx/>
                <a:latin typeface="Amasis MT Pro Medium" panose="02040604050005020304" pitchFamily="18" charset="0"/>
                <a:ea typeface="Calibri Light"/>
                <a:cs typeface="Calibri Light"/>
              </a:rPr>
              <a:t>(11 of 11)</a:t>
            </a:r>
            <a:endParaRPr kumimoji="0" lang="en-US" sz="2000" b="0" i="0" u="none" strike="noStrike" kern="1200" cap="none" spc="0" normalizeH="0" baseline="0" noProof="0" dirty="0">
              <a:ln>
                <a:noFill/>
              </a:ln>
              <a:solidFill>
                <a:schemeClr val="bg1"/>
              </a:solidFill>
              <a:effectLst/>
              <a:uLnTx/>
              <a:uFillTx/>
              <a:latin typeface="Amasis MT Pro Medium" panose="02040604050005020304" pitchFamily="18" charset="0"/>
              <a:ea typeface="+mj-ea"/>
              <a:cs typeface="+mj-cs"/>
            </a:endParaRPr>
          </a:p>
        </p:txBody>
      </p:sp>
      <p:sp>
        <p:nvSpPr>
          <p:cNvPr id="5" name="TextBox 4">
            <a:extLst>
              <a:ext uri="{FF2B5EF4-FFF2-40B4-BE49-F238E27FC236}">
                <a16:creationId xmlns:a16="http://schemas.microsoft.com/office/drawing/2014/main" id="{3079EC80-BDEA-40D8-F777-9BD53EB27495}"/>
              </a:ext>
            </a:extLst>
          </p:cNvPr>
          <p:cNvSpPr txBox="1"/>
          <p:nvPr/>
        </p:nvSpPr>
        <p:spPr>
          <a:xfrm>
            <a:off x="1172105" y="1293985"/>
            <a:ext cx="9847790" cy="1963761"/>
          </a:xfrm>
          <a:prstGeom prst="roundRect">
            <a:avLst/>
          </a:prstGeom>
          <a:noFill/>
          <a:ln w="28575">
            <a:solidFill>
              <a:srgbClr val="C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Aft>
                <a:spcPts val="3000"/>
              </a:spcAft>
            </a:pPr>
            <a:r>
              <a:rPr lang="en-US" sz="3600" b="1" dirty="0">
                <a:solidFill>
                  <a:srgbClr val="C00000"/>
                </a:solidFill>
                <a:ea typeface="Calibri"/>
                <a:cs typeface="Calibri"/>
              </a:rPr>
              <a:t>Progress and accomplishments for continuing projects should be clearly described</a:t>
            </a:r>
          </a:p>
        </p:txBody>
      </p:sp>
      <p:pic>
        <p:nvPicPr>
          <p:cNvPr id="3" name="Picture 2" descr="Example for submitters of language to include when reporting accomplishments and past performance for their suggestions within ServiceNow.">
            <a:extLst>
              <a:ext uri="{FF2B5EF4-FFF2-40B4-BE49-F238E27FC236}">
                <a16:creationId xmlns:a16="http://schemas.microsoft.com/office/drawing/2014/main" id="{BCE6B96B-6077-6010-00CF-79FD44E935D2}"/>
              </a:ext>
            </a:extLst>
          </p:cNvPr>
          <p:cNvPicPr>
            <a:picLocks noChangeAspect="1"/>
          </p:cNvPicPr>
          <p:nvPr/>
        </p:nvPicPr>
        <p:blipFill>
          <a:blip r:embed="rId3"/>
          <a:stretch>
            <a:fillRect/>
          </a:stretch>
        </p:blipFill>
        <p:spPr>
          <a:xfrm>
            <a:off x="218597" y="3622871"/>
            <a:ext cx="11778077" cy="2733479"/>
          </a:xfrm>
          <a:prstGeom prst="rect">
            <a:avLst/>
          </a:prstGeom>
          <a:ln>
            <a:solidFill>
              <a:schemeClr val="tx1"/>
            </a:solidFill>
          </a:ln>
        </p:spPr>
      </p:pic>
      <p:sp>
        <p:nvSpPr>
          <p:cNvPr id="6" name="TextBox 5">
            <a:extLst>
              <a:ext uri="{FF2B5EF4-FFF2-40B4-BE49-F238E27FC236}">
                <a16:creationId xmlns:a16="http://schemas.microsoft.com/office/drawing/2014/main" id="{78D672E2-BFFE-6703-C5B7-3F208DE8753C}"/>
              </a:ext>
            </a:extLst>
          </p:cNvPr>
          <p:cNvSpPr txBox="1"/>
          <p:nvPr/>
        </p:nvSpPr>
        <p:spPr>
          <a:xfrm rot="1691484">
            <a:off x="9551065" y="3958531"/>
            <a:ext cx="185024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1" dirty="0">
                <a:solidFill>
                  <a:srgbClr val="C00000"/>
                </a:solidFill>
                <a:ea typeface="Calibri"/>
                <a:cs typeface="Calibri"/>
              </a:rPr>
              <a:t>Example</a:t>
            </a:r>
          </a:p>
        </p:txBody>
      </p:sp>
      <p:sp>
        <p:nvSpPr>
          <p:cNvPr id="4" name="Slide Number Placeholder 4">
            <a:extLst>
              <a:ext uri="{FF2B5EF4-FFF2-40B4-BE49-F238E27FC236}">
                <a16:creationId xmlns:a16="http://schemas.microsoft.com/office/drawing/2014/main" id="{4E3D6DA5-6C9B-447C-1261-E9F61CB58419}"/>
              </a:ext>
            </a:extLst>
          </p:cNvPr>
          <p:cNvSpPr>
            <a:spLocks noGrp="1"/>
          </p:cNvSpPr>
          <p:nvPr>
            <p:ph type="sldNum" sz="quarter" idx="12"/>
          </p:nvPr>
        </p:nvSpPr>
        <p:spPr>
          <a:xfrm>
            <a:off x="9104586" y="6356350"/>
            <a:ext cx="2743200" cy="365125"/>
          </a:xfrm>
        </p:spPr>
        <p:txBody>
          <a:bodyPr/>
          <a:lstStyle/>
          <a:p>
            <a:fld id="{5267E680-71FF-44DA-8726-CE9EC60570B4}" type="slidenum">
              <a:rPr lang="en-US" smtClean="0"/>
              <a:t>39</a:t>
            </a:fld>
            <a:endParaRPr lang="en-US"/>
          </a:p>
        </p:txBody>
      </p:sp>
    </p:spTree>
    <p:extLst>
      <p:ext uri="{BB962C8B-B14F-4D97-AF65-F5344CB8AC3E}">
        <p14:creationId xmlns:p14="http://schemas.microsoft.com/office/powerpoint/2010/main" val="34714013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B81A8-DD58-4A7A-5BF7-0CA0492A4384}"/>
              </a:ext>
            </a:extLst>
          </p:cNvPr>
          <p:cNvSpPr txBox="1">
            <a:spLocks noGrp="1"/>
          </p:cNvSpPr>
          <p:nvPr>
            <p:ph type="title" idx="4294967295"/>
          </p:nvPr>
        </p:nvSpPr>
        <p:spPr>
          <a:xfrm>
            <a:off x="158398" y="2443679"/>
            <a:ext cx="2834043" cy="2537753"/>
          </a:xfrm>
          <a:prstGeom prst="rect">
            <a:avLst/>
          </a:prstGeom>
          <a:noFill/>
          <a:ln>
            <a:noFill/>
            <a:prstDash/>
          </a:ln>
          <a:effectLst>
            <a:outerShdw blurRad="50800" dist="38100" dir="8100000" algn="tr"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800" b="0" i="0" u="none" strike="noStrike" kern="1200" cap="none" spc="0" normalizeH="0" baseline="0" noProof="0" dirty="0">
                <a:ln>
                  <a:noFill/>
                </a:ln>
                <a:solidFill>
                  <a:schemeClr val="tx1"/>
                </a:solidFill>
                <a:effectLst/>
                <a:uLnTx/>
                <a:uFillTx/>
                <a:latin typeface="Amasis MT Pro Black" panose="02040A04050005020304" pitchFamily="18" charset="0"/>
                <a:ea typeface="+mj-ea"/>
                <a:cs typeface="+mj-cs"/>
              </a:rPr>
              <a:t>Who can apply?</a:t>
            </a:r>
          </a:p>
        </p:txBody>
      </p:sp>
      <p:pic>
        <p:nvPicPr>
          <p:cNvPr id="12" name="Picture 11" descr="Icon of a state capitol rotunda used to depict state agencies outlined with a light blue circle">
            <a:extLst>
              <a:ext uri="{FF2B5EF4-FFF2-40B4-BE49-F238E27FC236}">
                <a16:creationId xmlns:a16="http://schemas.microsoft.com/office/drawing/2014/main" id="{8BB7CF86-B1F3-7886-36FE-0DC76D517D7D}"/>
              </a:ext>
            </a:extLst>
          </p:cNvPr>
          <p:cNvPicPr>
            <a:picLocks noChangeAspect="1"/>
          </p:cNvPicPr>
          <p:nvPr/>
        </p:nvPicPr>
        <p:blipFill>
          <a:blip r:embed="rId3">
            <a:extLst>
              <a:ext uri="{28A0092B-C50C-407E-A947-70E740481C1C}">
                <a14:useLocalDpi xmlns:a14="http://schemas.microsoft.com/office/drawing/2010/main" val="0"/>
              </a:ext>
            </a:extLst>
          </a:blip>
          <a:srcRect l="12871" r="64907" b="79444"/>
          <a:stretch>
            <a:fillRect/>
          </a:stretch>
        </p:blipFill>
        <p:spPr>
          <a:xfrm>
            <a:off x="3503236" y="1329012"/>
            <a:ext cx="1323226" cy="1223984"/>
          </a:xfrm>
          <a:prstGeom prst="rect">
            <a:avLst/>
          </a:prstGeom>
        </p:spPr>
      </p:pic>
      <p:sp>
        <p:nvSpPr>
          <p:cNvPr id="3" name="TextBox 2">
            <a:extLst>
              <a:ext uri="{FF2B5EF4-FFF2-40B4-BE49-F238E27FC236}">
                <a16:creationId xmlns:a16="http://schemas.microsoft.com/office/drawing/2014/main" id="{2B21B5C2-6222-533F-B443-E52D3CDD0437}"/>
              </a:ext>
            </a:extLst>
          </p:cNvPr>
          <p:cNvSpPr txBox="1"/>
          <p:nvPr/>
        </p:nvSpPr>
        <p:spPr>
          <a:xfrm>
            <a:off x="4780661" y="1369064"/>
            <a:ext cx="2622943" cy="1077218"/>
          </a:xfrm>
          <a:prstGeom prst="rect">
            <a:avLst/>
          </a:prstGeom>
          <a:noFill/>
        </p:spPr>
        <p:txBody>
          <a:bodyPr wrap="square" rtlCol="0">
            <a:spAutoFit/>
          </a:bodyPr>
          <a:lstStyle/>
          <a:p>
            <a:pPr algn="ctr"/>
            <a:r>
              <a:rPr lang="en-US" sz="3200" b="1" dirty="0">
                <a:latin typeface="Amasis MT Pro Medium" panose="02040604050005020304" pitchFamily="18" charset="0"/>
              </a:rPr>
              <a:t>State Agencies</a:t>
            </a:r>
          </a:p>
        </p:txBody>
      </p:sp>
      <p:pic>
        <p:nvPicPr>
          <p:cNvPr id="14" name="Picture 13" descr="Icon of a three pillared architecture used to depict academic institutions like colleges and universities with a light blue circle">
            <a:extLst>
              <a:ext uri="{FF2B5EF4-FFF2-40B4-BE49-F238E27FC236}">
                <a16:creationId xmlns:a16="http://schemas.microsoft.com/office/drawing/2014/main" id="{A6CBD738-E5DC-C6C7-6412-0623EE4805E4}"/>
              </a:ext>
            </a:extLst>
          </p:cNvPr>
          <p:cNvPicPr>
            <a:picLocks noChangeAspect="1"/>
          </p:cNvPicPr>
          <p:nvPr/>
        </p:nvPicPr>
        <p:blipFill>
          <a:blip r:embed="rId3">
            <a:extLst>
              <a:ext uri="{28A0092B-C50C-407E-A947-70E740481C1C}">
                <a14:useLocalDpi xmlns:a14="http://schemas.microsoft.com/office/drawing/2010/main" val="0"/>
              </a:ext>
            </a:extLst>
          </a:blip>
          <a:srcRect l="62315" t="35000" r="17130" b="45370"/>
          <a:stretch>
            <a:fillRect/>
          </a:stretch>
        </p:blipFill>
        <p:spPr>
          <a:xfrm>
            <a:off x="7556639" y="1308614"/>
            <a:ext cx="1223984" cy="1168850"/>
          </a:xfrm>
          <a:prstGeom prst="rect">
            <a:avLst/>
          </a:prstGeom>
        </p:spPr>
      </p:pic>
      <p:sp>
        <p:nvSpPr>
          <p:cNvPr id="5" name="TextBox 4">
            <a:extLst>
              <a:ext uri="{FF2B5EF4-FFF2-40B4-BE49-F238E27FC236}">
                <a16:creationId xmlns:a16="http://schemas.microsoft.com/office/drawing/2014/main" id="{A81578E4-5BDA-02CA-97CD-5A8FA6859286}"/>
              </a:ext>
            </a:extLst>
          </p:cNvPr>
          <p:cNvSpPr txBox="1"/>
          <p:nvPr/>
        </p:nvSpPr>
        <p:spPr>
          <a:xfrm>
            <a:off x="8973132" y="1366462"/>
            <a:ext cx="2843984" cy="1077218"/>
          </a:xfrm>
          <a:prstGeom prst="rect">
            <a:avLst/>
          </a:prstGeom>
          <a:noFill/>
        </p:spPr>
        <p:txBody>
          <a:bodyPr wrap="square" rtlCol="0">
            <a:spAutoFit/>
          </a:bodyPr>
          <a:lstStyle/>
          <a:p>
            <a:pPr algn="ctr"/>
            <a:r>
              <a:rPr lang="en-US" sz="3200" b="1" dirty="0">
                <a:latin typeface="Amasis MT Pro Medium" panose="02040604050005020304" pitchFamily="18" charset="0"/>
              </a:rPr>
              <a:t>Colleges &amp; Universities</a:t>
            </a:r>
          </a:p>
        </p:txBody>
      </p:sp>
      <p:pic>
        <p:nvPicPr>
          <p:cNvPr id="13" name="Picture 12" descr="Icon of an eagle-like figure used to depict federal agencies outlined with a light blue circle">
            <a:extLst>
              <a:ext uri="{FF2B5EF4-FFF2-40B4-BE49-F238E27FC236}">
                <a16:creationId xmlns:a16="http://schemas.microsoft.com/office/drawing/2014/main" id="{6DBFE63D-D1FA-2424-1475-A90E2809CB31}"/>
              </a:ext>
            </a:extLst>
          </p:cNvPr>
          <p:cNvPicPr>
            <a:picLocks noChangeAspect="1"/>
          </p:cNvPicPr>
          <p:nvPr/>
        </p:nvPicPr>
        <p:blipFill>
          <a:blip r:embed="rId3">
            <a:extLst>
              <a:ext uri="{28A0092B-C50C-407E-A947-70E740481C1C}">
                <a14:useLocalDpi xmlns:a14="http://schemas.microsoft.com/office/drawing/2010/main" val="0"/>
              </a:ext>
            </a:extLst>
          </a:blip>
          <a:srcRect l="12871" t="32778" r="64907" b="47037"/>
          <a:stretch>
            <a:fillRect/>
          </a:stretch>
        </p:blipFill>
        <p:spPr>
          <a:xfrm>
            <a:off x="3472413" y="3485422"/>
            <a:ext cx="1323226" cy="1201930"/>
          </a:xfrm>
          <a:prstGeom prst="rect">
            <a:avLst/>
          </a:prstGeom>
        </p:spPr>
      </p:pic>
      <p:sp>
        <p:nvSpPr>
          <p:cNvPr id="7" name="TextBox 6">
            <a:extLst>
              <a:ext uri="{FF2B5EF4-FFF2-40B4-BE49-F238E27FC236}">
                <a16:creationId xmlns:a16="http://schemas.microsoft.com/office/drawing/2014/main" id="{1D778967-DE71-4FB3-B342-B04A62064139}"/>
              </a:ext>
            </a:extLst>
          </p:cNvPr>
          <p:cNvSpPr txBox="1"/>
          <p:nvPr/>
        </p:nvSpPr>
        <p:spPr>
          <a:xfrm>
            <a:off x="4715749" y="3562045"/>
            <a:ext cx="2622943" cy="1077218"/>
          </a:xfrm>
          <a:prstGeom prst="rect">
            <a:avLst/>
          </a:prstGeom>
          <a:noFill/>
        </p:spPr>
        <p:txBody>
          <a:bodyPr wrap="square" rtlCol="0">
            <a:spAutoFit/>
          </a:bodyPr>
          <a:lstStyle/>
          <a:p>
            <a:pPr algn="ctr"/>
            <a:r>
              <a:rPr lang="en-US" sz="3200" b="1" dirty="0">
                <a:latin typeface="Amasis MT Pro Medium" panose="02040604050005020304" pitchFamily="18" charset="0"/>
              </a:rPr>
              <a:t>Federal Agencies</a:t>
            </a:r>
          </a:p>
        </p:txBody>
      </p:sp>
      <p:grpSp>
        <p:nvGrpSpPr>
          <p:cNvPr id="15" name="Group 14" descr="Icon of a two-handed handshake used to depict industry partners outlined with a light blue circle">
            <a:extLst>
              <a:ext uri="{FF2B5EF4-FFF2-40B4-BE49-F238E27FC236}">
                <a16:creationId xmlns:a16="http://schemas.microsoft.com/office/drawing/2014/main" id="{644FDA7C-4F9C-FEF1-B241-4DB37E722A73}"/>
              </a:ext>
            </a:extLst>
          </p:cNvPr>
          <p:cNvGrpSpPr/>
          <p:nvPr/>
        </p:nvGrpSpPr>
        <p:grpSpPr>
          <a:xfrm>
            <a:off x="7528576" y="3406694"/>
            <a:ext cx="1323226" cy="1307877"/>
            <a:chOff x="6273142" y="1866900"/>
            <a:chExt cx="1435758" cy="1447800"/>
          </a:xfrm>
        </p:grpSpPr>
        <p:pic>
          <p:nvPicPr>
            <p:cNvPr id="16" name="Picture 15">
              <a:extLst>
                <a:ext uri="{FF2B5EF4-FFF2-40B4-BE49-F238E27FC236}">
                  <a16:creationId xmlns:a16="http://schemas.microsoft.com/office/drawing/2014/main" id="{5DAFC565-4959-0FEF-2CF2-7F99C418841A}"/>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65625" b="84375" l="13965" r="34473">
                          <a14:foregroundMark x1="27461" y1="68347" x2="24512" y2="66504"/>
                          <a14:foregroundMark x1="28988" y1="69302" x2="27575" y2="68418"/>
                          <a14:foregroundMark x1="32324" y1="71387" x2="29777" y2="69795"/>
                          <a14:foregroundMark x1="24512" y1="66504" x2="16504" y2="69434"/>
                          <a14:foregroundMark x1="16504" y1="69434" x2="15137" y2="76270"/>
                          <a14:foregroundMark x1="15137" y1="76270" x2="20996" y2="82422"/>
                          <a14:foregroundMark x1="20996" y1="82422" x2="28418" y2="82910"/>
                          <a14:foregroundMark x1="28418" y1="82910" x2="32129" y2="75098"/>
                          <a14:foregroundMark x1="32129" y1="75098" x2="30273" y2="67871"/>
                          <a14:foregroundMark x1="30273" y1="67871" x2="23145" y2="65723"/>
                          <a14:foregroundMark x1="23145" y1="65723" x2="15234" y2="70410"/>
                          <a14:foregroundMark x1="15234" y1="70410" x2="17480" y2="80957"/>
                          <a14:foregroundMark x1="17480" y1="80957" x2="23730" y2="84277"/>
                          <a14:foregroundMark x1="23730" y1="84277" x2="32422" y2="80957"/>
                          <a14:foregroundMark x1="32422" y1="80957" x2="33398" y2="72070"/>
                          <a14:foregroundMark x1="30118" y1="69259" x2="27246" y2="66797"/>
                          <a14:foregroundMark x1="33398" y1="72070" x2="30169" y2="69302"/>
                          <a14:foregroundMark x1="27246" y1="66797" x2="20020" y2="66602"/>
                          <a14:foregroundMark x1="20020" y1="66602" x2="16016" y2="71289"/>
                          <a14:foregroundMark x1="15137" y1="70508" x2="21875" y2="66895"/>
                          <a14:foregroundMark x1="27771" y1="68164" x2="29590" y2="68555"/>
                          <a14:foregroundMark x1="21875" y1="66895" x2="27703" y2="68149"/>
                          <a14:foregroundMark x1="30190" y1="69302" x2="33984" y2="74023"/>
                          <a14:foregroundMark x1="29590" y1="68555" x2="30135" y2="69233"/>
                          <a14:foregroundMark x1="33984" y1="74023" x2="30566" y2="81250"/>
                          <a14:foregroundMark x1="30566" y1="81250" x2="23730" y2="83887"/>
                          <a14:foregroundMark x1="23730" y1="83887" x2="16602" y2="81445"/>
                          <a14:foregroundMark x1="16602" y1="81445" x2="14941" y2="72852"/>
                          <a14:foregroundMark x1="19186" y1="70123" x2="21777" y2="68457"/>
                          <a14:foregroundMark x1="14941" y1="72852" x2="19169" y2="70134"/>
                          <a14:foregroundMark x1="27274" y1="69051" x2="29004" y2="69238"/>
                          <a14:foregroundMark x1="21777" y1="68457" x2="26428" y2="68960"/>
                          <a14:foregroundMark x1="20117" y1="81641" x2="17285" y2="75000"/>
                          <a14:foregroundMark x1="17285" y1="75000" x2="22416" y2="79742"/>
                          <a14:foregroundMark x1="25694" y1="80518" x2="32031" y2="79102"/>
                          <a14:foregroundMark x1="22256" y1="80599" x2="21191" y2="80762"/>
                          <a14:foregroundMark x1="32031" y1="79102" x2="25569" y2="80091"/>
                          <a14:foregroundMark x1="21191" y1="80762" x2="14941" y2="73047"/>
                          <a14:foregroundMark x1="14941" y1="73047" x2="21289" y2="67871"/>
                          <a14:foregroundMark x1="27399" y1="68788" x2="31055" y2="69336"/>
                          <a14:foregroundMark x1="21289" y1="67871" x2="26856" y2="68706"/>
                          <a14:foregroundMark x1="31055" y1="69336" x2="33789" y2="76855"/>
                          <a14:foregroundMark x1="33789" y1="76855" x2="29004" y2="82520"/>
                          <a14:foregroundMark x1="29004" y1="82520" x2="21191" y2="83887"/>
                          <a14:foregroundMark x1="21191" y1="83887" x2="14551" y2="79395"/>
                          <a14:foregroundMark x1="14551" y1="79395" x2="16211" y2="69922"/>
                          <a14:foregroundMark x1="16211" y1="69922" x2="22559" y2="67090"/>
                          <a14:foregroundMark x1="27600" y1="68366" x2="30664" y2="69141"/>
                          <a14:foregroundMark x1="22559" y1="67090" x2="27481" y2="68336"/>
                          <a14:foregroundMark x1="30664" y1="69141" x2="33008" y2="71582"/>
                          <a14:foregroundMark x1="14746" y1="77734" x2="14648" y2="68848"/>
                          <a14:foregroundMark x1="14648" y1="68848" x2="23633" y2="65625"/>
                          <a14:foregroundMark x1="23633" y1="65625" x2="31055" y2="65625"/>
                          <a14:foregroundMark x1="31055" y1="65625" x2="33789" y2="75684"/>
                          <a14:foregroundMark x1="33789" y1="75684" x2="31738" y2="83984"/>
                          <a14:foregroundMark x1="31738" y1="83984" x2="14941" y2="83984"/>
                          <a14:foregroundMark x1="14941" y1="83984" x2="14160" y2="73047"/>
                          <a14:foregroundMark x1="14160" y1="73047" x2="18457" y2="67188"/>
                          <a14:foregroundMark x1="18457" y1="67188" x2="26953" y2="66504"/>
                          <a14:foregroundMark x1="26953" y1="66504" x2="33008" y2="70703"/>
                          <a14:foregroundMark x1="33008" y1="70703" x2="33789" y2="81250"/>
                          <a14:foregroundMark x1="33789" y1="81250" x2="32910" y2="82715"/>
                          <a14:foregroundMark x1="14551" y1="83887" x2="28418" y2="83203"/>
                          <a14:foregroundMark x1="28418" y1="83203" x2="32324" y2="83301"/>
                          <a14:foregroundMark x1="13965" y1="67188" x2="27930" y2="67188"/>
                          <a14:foregroundMark x1="27930" y1="67188" x2="31543" y2="66992"/>
                          <a14:foregroundMark x1="15430" y1="66211" x2="30469" y2="66211"/>
                          <a14:foregroundMark x1="15234" y1="66406" x2="24121" y2="66309"/>
                          <a14:foregroundMark x1="24121" y1="66309" x2="32422" y2="66309"/>
                          <a14:foregroundMark x1="32422" y1="66309" x2="33984" y2="66797"/>
                          <a14:foregroundMark x1="33398" y1="67773" x2="34570" y2="75098"/>
                          <a14:foregroundMark x1="34570" y1="75098" x2="33398" y2="83691"/>
                          <a14:foregroundMark x1="14160" y1="84766" x2="30762" y2="84180"/>
                          <a14:foregroundMark x1="30762" y1="84180" x2="33789" y2="84375"/>
                          <a14:foregroundMark x1="13965" y1="65723" x2="23340" y2="66211"/>
                          <a14:foregroundMark x1="23340" y1="66211" x2="30859" y2="65625"/>
                          <a14:foregroundMark x1="30859" y1="65625" x2="33789" y2="65723"/>
                          <a14:foregroundMark x1="33984" y1="66602" x2="34180" y2="83887"/>
                          <a14:backgroundMark x1="20508" y1="71387" x2="24121" y2="77832"/>
                          <a14:backgroundMark x1="24121" y1="77832" x2="21777" y2="73828"/>
                          <a14:backgroundMark x1="20605" y1="72754" x2="27246" y2="75000"/>
                          <a14:backgroundMark x1="27246" y1="75000" x2="27344" y2="74609"/>
                          <a14:backgroundMark x1="27832" y1="72754" x2="24121" y2="78809"/>
                          <a14:backgroundMark x1="24121" y1="78809" x2="19824" y2="71777"/>
                          <a14:backgroundMark x1="19824" y1="71777" x2="27637" y2="71582"/>
                          <a14:backgroundMark x1="27637" y1="71582" x2="29688" y2="74414"/>
                          <a14:backgroundMark x1="24121" y1="71582" x2="29004" y2="75488"/>
                          <a14:backgroundMark x1="23633" y1="79395" x2="24121" y2="81055"/>
                          <a14:backgroundMark x1="24121" y1="71289" x2="29883" y2="74023"/>
                          <a14:backgroundMark x1="25293" y1="70703" x2="29199" y2="70703"/>
                          <a14:backgroundMark x1="24316" y1="71289" x2="26953" y2="69727"/>
                        </a14:backgroundRemoval>
                      </a14:imgEffect>
                    </a14:imgLayer>
                  </a14:imgProps>
                </a:ext>
                <a:ext uri="{28A0092B-C50C-407E-A947-70E740481C1C}">
                  <a14:useLocalDpi xmlns:a14="http://schemas.microsoft.com/office/drawing/2010/main" val="0"/>
                </a:ext>
              </a:extLst>
            </a:blip>
            <a:srcRect l="13981" t="65000" r="65093" b="15555"/>
            <a:stretch>
              <a:fillRect/>
            </a:stretch>
          </p:blipFill>
          <p:spPr>
            <a:xfrm>
              <a:off x="6273800" y="1920875"/>
              <a:ext cx="1435100" cy="1333500"/>
            </a:xfrm>
            <a:prstGeom prst="rect">
              <a:avLst/>
            </a:prstGeom>
          </p:spPr>
        </p:pic>
        <p:pic>
          <p:nvPicPr>
            <p:cNvPr id="17" name="Picture 16">
              <a:extLst>
                <a:ext uri="{FF2B5EF4-FFF2-40B4-BE49-F238E27FC236}">
                  <a16:creationId xmlns:a16="http://schemas.microsoft.com/office/drawing/2014/main" id="{2B088C63-C8DB-93DE-D722-5D51624809D4}"/>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68457" b="92969" l="55566" r="79883">
                          <a14:foregroundMark x1="70898" y1="84668" x2="70898" y2="84668"/>
                          <a14:foregroundMark x1="67578" y1="84082" x2="67578" y2="84082"/>
                          <a14:foregroundMark x1="67383" y1="83887" x2="67383" y2="83887"/>
                          <a14:foregroundMark x1="70020" y1="84277" x2="62988" y2="83008"/>
                          <a14:foregroundMark x1="62988" y1="83008" x2="69922" y2="80859"/>
                          <a14:foregroundMark x1="69922" y1="80859" x2="74414" y2="86621"/>
                          <a14:foregroundMark x1="74414" y1="86621" x2="65137" y2="87305"/>
                          <a14:foregroundMark x1="65137" y1="87305" x2="62775" y2="82295"/>
                          <a14:foregroundMark x1="62528" y1="80359" x2="70117" y2="79004"/>
                          <a14:foregroundMark x1="70117" y1="79004" x2="76758" y2="84473"/>
                          <a14:foregroundMark x1="76758" y1="84473" x2="76465" y2="87207"/>
                          <a14:foregroundMark x1="77078" y1="85770" x2="77136" y2="80520"/>
                          <a14:foregroundMark x1="61656" y1="86535" x2="63276" y2="88734"/>
                          <a14:foregroundMark x1="76558" y1="87069" x2="69727" y2="90332"/>
                          <a14:foregroundMark x1="69097" y1="89920" x2="62402" y2="85547"/>
                          <a14:foregroundMark x1="62402" y1="85547" x2="67547" y2="90497"/>
                          <a14:foregroundMark x1="68126" y1="90282" x2="74121" y2="87598"/>
                          <a14:foregroundMark x1="74121" y1="87598" x2="65527" y2="87305"/>
                          <a14:foregroundMark x1="65527" y1="87305" x2="64941" y2="80078"/>
                          <a14:foregroundMark x1="64941" y1="80078" x2="73828" y2="80859"/>
                          <a14:foregroundMark x1="73828" y1="80859" x2="66602" y2="77051"/>
                          <a14:foregroundMark x1="66602" y1="77051" x2="74121" y2="79297"/>
                          <a14:foregroundMark x1="74121" y1="79297" x2="66211" y2="78125"/>
                          <a14:foregroundMark x1="66211" y1="78125" x2="64258" y2="78516"/>
                          <a14:foregroundMark x1="66113" y1="82813" x2="69629" y2="84668"/>
                          <a14:foregroundMark x1="70898" y1="83105" x2="69629" y2="82227"/>
                          <a14:foregroundMark x1="73340" y1="85742" x2="66992" y2="81543"/>
                          <a14:foregroundMark x1="66992" y1="81543" x2="65332" y2="82422"/>
                          <a14:foregroundMark x1="64551" y1="78711" x2="63379" y2="85547"/>
                          <a14:foregroundMark x1="63379" y1="85547" x2="61914" y2="84668"/>
                          <a14:foregroundMark x1="64160" y1="78906" x2="61914" y2="84766"/>
                          <a14:foregroundMark x1="76367" y1="83691" x2="75293" y2="79492"/>
                          <a14:foregroundMark x1="63159" y1="80528" x2="65234" y2="79102"/>
                          <a14:foregroundMark x1="62695" y1="80566" x2="63281" y2="79297"/>
                          <a14:backgroundMark x1="68555" y1="68555" x2="61621" y2="73633"/>
                          <a14:backgroundMark x1="61621" y1="73633" x2="59277" y2="79590"/>
                          <a14:backgroundMark x1="58691" y1="81836" x2="54297" y2="81250"/>
                          <a14:backgroundMark x1="59863" y1="81152" x2="59863" y2="81152"/>
                          <a14:backgroundMark x1="59473" y1="82617" x2="59473" y2="82617"/>
                          <a14:backgroundMark x1="59961" y1="81445" x2="59961" y2="81445"/>
                          <a14:backgroundMark x1="59863" y1="83008" x2="59863" y2="83008"/>
                          <a14:backgroundMark x1="70508" y1="74414" x2="62500" y2="76367"/>
                          <a14:backgroundMark x1="62500" y1="76367" x2="59082" y2="83984"/>
                          <a14:backgroundMark x1="59082" y1="83984" x2="61426" y2="91211"/>
                          <a14:backgroundMark x1="61426" y1="91211" x2="69531" y2="93750"/>
                          <a14:backgroundMark x1="69531" y1="93750" x2="76563" y2="90430"/>
                          <a14:backgroundMark x1="76563" y1="90430" x2="79102" y2="82422"/>
                          <a14:backgroundMark x1="79102" y1="82422" x2="74414" y2="76172"/>
                          <a14:backgroundMark x1="74414" y1="76172" x2="70996" y2="74414"/>
                          <a14:backgroundMark x1="76953" y1="88672" x2="68555" y2="91797"/>
                          <a14:backgroundMark x1="68555" y1="91797" x2="61914" y2="89453"/>
                          <a14:backgroundMark x1="75977" y1="89453" x2="77832" y2="86523"/>
                          <a14:backgroundMark x1="75977" y1="88672" x2="76563" y2="87207"/>
                          <a14:backgroundMark x1="76563" y1="87793" x2="77832" y2="85742"/>
                          <a14:backgroundMark x1="74902" y1="76855" x2="68164" y2="74512"/>
                          <a14:backgroundMark x1="68164" y1="74512" x2="75684" y2="77051"/>
                          <a14:backgroundMark x1="61621" y1="79785" x2="60645" y2="84277"/>
                        </a14:backgroundRemoval>
                      </a14:imgEffect>
                    </a14:imgLayer>
                  </a14:imgProps>
                </a:ext>
                <a:ext uri="{28A0092B-C50C-407E-A947-70E740481C1C}">
                  <a14:useLocalDpi xmlns:a14="http://schemas.microsoft.com/office/drawing/2010/main" val="0"/>
                </a:ext>
              </a:extLst>
            </a:blip>
            <a:srcRect l="58797" t="72221" r="20278" b="6297"/>
            <a:stretch>
              <a:fillRect/>
            </a:stretch>
          </p:blipFill>
          <p:spPr>
            <a:xfrm>
              <a:off x="6273142" y="1866900"/>
              <a:ext cx="1410357" cy="1447800"/>
            </a:xfrm>
            <a:prstGeom prst="rect">
              <a:avLst/>
            </a:prstGeom>
          </p:spPr>
        </p:pic>
      </p:grpSp>
      <p:sp>
        <p:nvSpPr>
          <p:cNvPr id="6" name="TextBox 5">
            <a:extLst>
              <a:ext uri="{FF2B5EF4-FFF2-40B4-BE49-F238E27FC236}">
                <a16:creationId xmlns:a16="http://schemas.microsoft.com/office/drawing/2014/main" id="{762C01B8-5613-AE0F-C3A4-B6821CE28F42}"/>
              </a:ext>
            </a:extLst>
          </p:cNvPr>
          <p:cNvSpPr txBox="1"/>
          <p:nvPr/>
        </p:nvSpPr>
        <p:spPr>
          <a:xfrm>
            <a:off x="9028000" y="3829546"/>
            <a:ext cx="2729776" cy="584775"/>
          </a:xfrm>
          <a:prstGeom prst="rect">
            <a:avLst/>
          </a:prstGeom>
          <a:noFill/>
        </p:spPr>
        <p:txBody>
          <a:bodyPr wrap="square" rtlCol="0">
            <a:spAutoFit/>
          </a:bodyPr>
          <a:lstStyle/>
          <a:p>
            <a:pPr algn="ctr"/>
            <a:r>
              <a:rPr lang="en-US" sz="3200" b="1" dirty="0">
                <a:latin typeface="Amasis MT Pro Medium" panose="02040604050005020304" pitchFamily="18" charset="0"/>
              </a:rPr>
              <a:t>Industry</a:t>
            </a:r>
          </a:p>
        </p:txBody>
      </p:sp>
      <p:pic>
        <p:nvPicPr>
          <p:cNvPr id="11" name="Picture 10" descr="Icon of a large heart shape used to depict Non-profit organizations outlined with a light blue circle">
            <a:extLst>
              <a:ext uri="{FF2B5EF4-FFF2-40B4-BE49-F238E27FC236}">
                <a16:creationId xmlns:a16="http://schemas.microsoft.com/office/drawing/2014/main" id="{DF2E8053-E3CD-9BD3-6197-8D12CFAFA3F5}"/>
              </a:ext>
            </a:extLst>
          </p:cNvPr>
          <p:cNvPicPr>
            <a:picLocks noChangeAspect="1"/>
          </p:cNvPicPr>
          <p:nvPr/>
        </p:nvPicPr>
        <p:blipFill>
          <a:blip r:embed="rId8">
            <a:extLst>
              <a:ext uri="{28A0092B-C50C-407E-A947-70E740481C1C}">
                <a14:useLocalDpi xmlns:a14="http://schemas.microsoft.com/office/drawing/2010/main" val="0"/>
              </a:ext>
            </a:extLst>
          </a:blip>
          <a:srcRect l="13981" t="65000" r="65093" b="15555"/>
          <a:stretch>
            <a:fillRect/>
          </a:stretch>
        </p:blipFill>
        <p:spPr>
          <a:xfrm>
            <a:off x="3549601" y="5610591"/>
            <a:ext cx="1246038" cy="1157823"/>
          </a:xfrm>
          <a:prstGeom prst="rect">
            <a:avLst/>
          </a:prstGeom>
        </p:spPr>
      </p:pic>
      <p:sp>
        <p:nvSpPr>
          <p:cNvPr id="8" name="TextBox 7">
            <a:extLst>
              <a:ext uri="{FF2B5EF4-FFF2-40B4-BE49-F238E27FC236}">
                <a16:creationId xmlns:a16="http://schemas.microsoft.com/office/drawing/2014/main" id="{C7987396-1846-CC98-51D0-4E1DEB528D12}"/>
              </a:ext>
            </a:extLst>
          </p:cNvPr>
          <p:cNvSpPr txBox="1"/>
          <p:nvPr/>
        </p:nvSpPr>
        <p:spPr>
          <a:xfrm>
            <a:off x="4604841" y="5646647"/>
            <a:ext cx="3111774" cy="1077218"/>
          </a:xfrm>
          <a:prstGeom prst="rect">
            <a:avLst/>
          </a:prstGeom>
          <a:noFill/>
        </p:spPr>
        <p:txBody>
          <a:bodyPr wrap="square" rtlCol="0">
            <a:spAutoFit/>
          </a:bodyPr>
          <a:lstStyle/>
          <a:p>
            <a:pPr algn="ctr"/>
            <a:r>
              <a:rPr lang="en-US" sz="3200" b="1" dirty="0">
                <a:latin typeface="Amasis MT Pro Medium" panose="02040604050005020304" pitchFamily="18" charset="0"/>
              </a:rPr>
              <a:t>Non-profit Organizations</a:t>
            </a:r>
          </a:p>
        </p:txBody>
      </p:sp>
      <p:pic>
        <p:nvPicPr>
          <p:cNvPr id="10" name="Picture 9" descr="Icon of a feather used to depict Tribal nations and Tribal partners outlined with a light blue circle">
            <a:extLst>
              <a:ext uri="{FF2B5EF4-FFF2-40B4-BE49-F238E27FC236}">
                <a16:creationId xmlns:a16="http://schemas.microsoft.com/office/drawing/2014/main" id="{4F4042BB-CC6E-9058-3DC3-C67CEC3796AA}"/>
              </a:ext>
            </a:extLst>
          </p:cNvPr>
          <p:cNvPicPr>
            <a:picLocks noChangeAspect="1"/>
          </p:cNvPicPr>
          <p:nvPr/>
        </p:nvPicPr>
        <p:blipFill>
          <a:blip r:embed="rId3">
            <a:extLst>
              <a:ext uri="{28A0092B-C50C-407E-A947-70E740481C1C}">
                <a14:useLocalDpi xmlns:a14="http://schemas.microsoft.com/office/drawing/2010/main" val="0"/>
              </a:ext>
            </a:extLst>
          </a:blip>
          <a:srcRect l="62037" t="2223" r="16297" b="77962"/>
          <a:stretch>
            <a:fillRect/>
          </a:stretch>
        </p:blipFill>
        <p:spPr>
          <a:xfrm>
            <a:off x="7528577" y="5529567"/>
            <a:ext cx="1290145" cy="1179876"/>
          </a:xfrm>
          <a:prstGeom prst="rect">
            <a:avLst/>
          </a:prstGeom>
        </p:spPr>
      </p:pic>
      <p:sp>
        <p:nvSpPr>
          <p:cNvPr id="4" name="TextBox 3">
            <a:extLst>
              <a:ext uri="{FF2B5EF4-FFF2-40B4-BE49-F238E27FC236}">
                <a16:creationId xmlns:a16="http://schemas.microsoft.com/office/drawing/2014/main" id="{B5FF068A-8A65-22A3-2CDD-E65F51DDAF34}"/>
              </a:ext>
            </a:extLst>
          </p:cNvPr>
          <p:cNvSpPr txBox="1"/>
          <p:nvPr/>
        </p:nvSpPr>
        <p:spPr>
          <a:xfrm>
            <a:off x="8973131" y="5718876"/>
            <a:ext cx="2854931" cy="954107"/>
          </a:xfrm>
          <a:prstGeom prst="rect">
            <a:avLst/>
          </a:prstGeom>
          <a:noFill/>
        </p:spPr>
        <p:txBody>
          <a:bodyPr wrap="square" rtlCol="0">
            <a:spAutoFit/>
          </a:bodyPr>
          <a:lstStyle/>
          <a:p>
            <a:pPr algn="ctr"/>
            <a:r>
              <a:rPr lang="en-US" sz="2800" b="1" dirty="0">
                <a:latin typeface="Amasis MT Pro Medium" panose="02040604050005020304" pitchFamily="18" charset="0"/>
              </a:rPr>
              <a:t>Tribal Nations &amp;</a:t>
            </a:r>
          </a:p>
          <a:p>
            <a:pPr algn="ctr"/>
            <a:r>
              <a:rPr lang="en-US" sz="2800" b="1" dirty="0">
                <a:latin typeface="Amasis MT Pro Medium" panose="02040604050005020304" pitchFamily="18" charset="0"/>
              </a:rPr>
              <a:t>Tribal Partners</a:t>
            </a:r>
          </a:p>
        </p:txBody>
      </p:sp>
      <p:sp>
        <p:nvSpPr>
          <p:cNvPr id="9" name="Slide Number Placeholder 3">
            <a:extLst>
              <a:ext uri="{FF2B5EF4-FFF2-40B4-BE49-F238E27FC236}">
                <a16:creationId xmlns:a16="http://schemas.microsoft.com/office/drawing/2014/main" id="{9484959B-409A-913A-0DC7-7DDA8E826B7F}"/>
              </a:ext>
            </a:extLst>
          </p:cNvPr>
          <p:cNvSpPr>
            <a:spLocks noGrp="1"/>
          </p:cNvSpPr>
          <p:nvPr>
            <p:ph type="sldNum" sz="quarter" idx="12"/>
          </p:nvPr>
        </p:nvSpPr>
        <p:spPr>
          <a:xfrm>
            <a:off x="9139677" y="6457455"/>
            <a:ext cx="2844800" cy="365125"/>
          </a:xfrm>
        </p:spPr>
        <p:txBody>
          <a:bodyPr/>
          <a:lstStyle/>
          <a:p>
            <a:fld id="{5267E680-71FF-44DA-8726-CE9EC60570B4}" type="slidenum">
              <a:rPr lang="en-US" smtClean="0"/>
              <a:t>4</a:t>
            </a:fld>
            <a:endParaRPr lang="en-US" dirty="0"/>
          </a:p>
        </p:txBody>
      </p:sp>
      <p:cxnSp>
        <p:nvCxnSpPr>
          <p:cNvPr id="18" name="Straight Connector 17">
            <a:extLst>
              <a:ext uri="{FF2B5EF4-FFF2-40B4-BE49-F238E27FC236}">
                <a16:creationId xmlns:a16="http://schemas.microsoft.com/office/drawing/2014/main" id="{6846D975-8B5B-0089-5BE0-4E4685AA3791}"/>
              </a:ext>
              <a:ext uri="{C183D7F6-B498-43B3-948B-1728B52AA6E4}">
                <adec:decorative xmlns:adec="http://schemas.microsoft.com/office/drawing/2017/decorative" val="1"/>
              </a:ext>
            </a:extLst>
          </p:cNvPr>
          <p:cNvCxnSpPr>
            <a:cxnSpLocks/>
          </p:cNvCxnSpPr>
          <p:nvPr/>
        </p:nvCxnSpPr>
        <p:spPr>
          <a:xfrm>
            <a:off x="3168639" y="1550805"/>
            <a:ext cx="0" cy="481263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F3E2DBB2-3E5D-48D4-E113-8096691E29F2}"/>
              </a:ext>
              <a:ext uri="{C183D7F6-B498-43B3-948B-1728B52AA6E4}">
                <adec:decorative xmlns:adec="http://schemas.microsoft.com/office/drawing/2017/decorative" val="1"/>
              </a:ext>
            </a:extLst>
          </p:cNvPr>
          <p:cNvSpPr/>
          <p:nvPr/>
        </p:nvSpPr>
        <p:spPr>
          <a:xfrm>
            <a:off x="15724" y="889001"/>
            <a:ext cx="12192000" cy="5968999"/>
          </a:xfrm>
          <a:prstGeom prst="rect">
            <a:avLst/>
          </a:prstGeom>
          <a:solidFill>
            <a:schemeClr val="bg1">
              <a:lumMod val="50000"/>
              <a:alpha val="1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spTree>
    <p:extLst>
      <p:ext uri="{BB962C8B-B14F-4D97-AF65-F5344CB8AC3E}">
        <p14:creationId xmlns:p14="http://schemas.microsoft.com/office/powerpoint/2010/main" val="27444906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6A93335-A733-61A4-6413-CD25D78D0304}"/>
              </a:ext>
            </a:extLst>
          </p:cNvPr>
          <p:cNvSpPr txBox="1">
            <a:spLocks noGrp="1"/>
          </p:cNvSpPr>
          <p:nvPr>
            <p:ph type="title" idx="4294967295"/>
          </p:nvPr>
        </p:nvSpPr>
        <p:spPr>
          <a:xfrm>
            <a:off x="1104808" y="1071430"/>
            <a:ext cx="9745663" cy="725487"/>
          </a:xfrm>
          <a:prstGeom prst="rect">
            <a:avLst/>
          </a:prstGeom>
          <a:noFill/>
          <a:ln>
            <a:noFill/>
            <a:prstDash/>
          </a:ln>
          <a:effectLst>
            <a:outerShdw blurRad="50800" dist="38100" dir="8100000" algn="tr"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a:ln>
                  <a:noFill/>
                </a:ln>
                <a:solidFill>
                  <a:schemeClr val="tx1"/>
                </a:solidFill>
                <a:effectLst/>
                <a:uLnTx/>
                <a:uFillTx/>
                <a:latin typeface="Amasis MT Pro Black" panose="02040A04050005020304" pitchFamily="18" charset="0"/>
                <a:ea typeface="+mj-ea"/>
                <a:cs typeface="+mj-cs"/>
              </a:rPr>
              <a:t>How to Apply for PPDMDPP Funding</a:t>
            </a:r>
          </a:p>
        </p:txBody>
      </p:sp>
      <p:grpSp>
        <p:nvGrpSpPr>
          <p:cNvPr id="2" name="Group 1" descr="Flow diagram of the four steps involved with applying for PPDMDPP funding. Icons depict the review of the Implementation Plan, ensuring access to eAuthentication and ServiceNow, submitting a suggestion in ServiceNow through the internet, and registering to receive a notification of the funding decision.">
            <a:extLst>
              <a:ext uri="{FF2B5EF4-FFF2-40B4-BE49-F238E27FC236}">
                <a16:creationId xmlns:a16="http://schemas.microsoft.com/office/drawing/2014/main" id="{1F5B39A9-5421-1736-35EB-5C88C5CE2BB3}"/>
              </a:ext>
            </a:extLst>
          </p:cNvPr>
          <p:cNvGrpSpPr/>
          <p:nvPr/>
        </p:nvGrpSpPr>
        <p:grpSpPr>
          <a:xfrm>
            <a:off x="1008598" y="2034938"/>
            <a:ext cx="10174804" cy="4202854"/>
            <a:chOff x="1008598" y="2034938"/>
            <a:chExt cx="10174804" cy="4202854"/>
          </a:xfrm>
        </p:grpSpPr>
        <p:grpSp>
          <p:nvGrpSpPr>
            <p:cNvPr id="5" name="Group 4" descr="Flow diagram of the four steps involved with applying for PPDMDPP funding. Icons depict the review of the Implementation Plan, ensuring access to eAuthentication and ServiceNow, submitting a suggestion in ServiceNow through the internet, and registering to receive a notification of the funding decision.">
              <a:extLst>
                <a:ext uri="{FF2B5EF4-FFF2-40B4-BE49-F238E27FC236}">
                  <a16:creationId xmlns:a16="http://schemas.microsoft.com/office/drawing/2014/main" id="{489DE2DF-0CD6-8EA6-8B8D-BDE5C4C9F44C}"/>
                </a:ext>
              </a:extLst>
            </p:cNvPr>
            <p:cNvGrpSpPr/>
            <p:nvPr/>
          </p:nvGrpSpPr>
          <p:grpSpPr>
            <a:xfrm>
              <a:off x="1008598" y="2034938"/>
              <a:ext cx="10174804" cy="4202854"/>
              <a:chOff x="1143001" y="2153496"/>
              <a:chExt cx="10174804" cy="4202854"/>
            </a:xfrm>
          </p:grpSpPr>
          <p:pic>
            <p:nvPicPr>
              <p:cNvPr id="6" name="Graphic 5" descr="Internet outline">
                <a:extLst>
                  <a:ext uri="{FF2B5EF4-FFF2-40B4-BE49-F238E27FC236}">
                    <a16:creationId xmlns:a16="http://schemas.microsoft.com/office/drawing/2014/main" id="{4B3037AF-ED4E-48A4-8B8E-D49361AD7E5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473376" y="2153496"/>
                <a:ext cx="1216548" cy="1229064"/>
              </a:xfrm>
              <a:prstGeom prst="rect">
                <a:avLst/>
              </a:prstGeom>
            </p:spPr>
          </p:pic>
          <p:grpSp>
            <p:nvGrpSpPr>
              <p:cNvPr id="7" name="Group 6">
                <a:extLst>
                  <a:ext uri="{FF2B5EF4-FFF2-40B4-BE49-F238E27FC236}">
                    <a16:creationId xmlns:a16="http://schemas.microsoft.com/office/drawing/2014/main" id="{74A7087E-1F98-A4A4-7ADF-1E7F44EAA4DD}"/>
                  </a:ext>
                </a:extLst>
              </p:cNvPr>
              <p:cNvGrpSpPr/>
              <p:nvPr/>
            </p:nvGrpSpPr>
            <p:grpSpPr>
              <a:xfrm>
                <a:off x="1143001" y="3328611"/>
                <a:ext cx="10174804" cy="3027739"/>
                <a:chOff x="1143001" y="3328611"/>
                <a:chExt cx="10174804" cy="3027739"/>
              </a:xfrm>
            </p:grpSpPr>
            <p:grpSp>
              <p:nvGrpSpPr>
                <p:cNvPr id="15" name="Group 14">
                  <a:extLst>
                    <a:ext uri="{FF2B5EF4-FFF2-40B4-BE49-F238E27FC236}">
                      <a16:creationId xmlns:a16="http://schemas.microsoft.com/office/drawing/2014/main" id="{97741BEF-BE6A-298D-2682-8CD5FA0F8D37}"/>
                    </a:ext>
                  </a:extLst>
                </p:cNvPr>
                <p:cNvGrpSpPr/>
                <p:nvPr/>
              </p:nvGrpSpPr>
              <p:grpSpPr>
                <a:xfrm>
                  <a:off x="1143001" y="3345826"/>
                  <a:ext cx="2911640" cy="3010524"/>
                  <a:chOff x="1106905" y="3345826"/>
                  <a:chExt cx="2911640" cy="3010524"/>
                </a:xfrm>
              </p:grpSpPr>
              <p:sp>
                <p:nvSpPr>
                  <p:cNvPr id="29" name="Arrow: Pentagon 28">
                    <a:extLst>
                      <a:ext uri="{FF2B5EF4-FFF2-40B4-BE49-F238E27FC236}">
                        <a16:creationId xmlns:a16="http://schemas.microsoft.com/office/drawing/2014/main" id="{68C00D39-A1E5-40F2-2106-1D7FA32E9A60}"/>
                      </a:ext>
                    </a:extLst>
                  </p:cNvPr>
                  <p:cNvSpPr/>
                  <p:nvPr/>
                </p:nvSpPr>
                <p:spPr>
                  <a:xfrm>
                    <a:off x="1106905" y="3359775"/>
                    <a:ext cx="2911640" cy="2996575"/>
                  </a:xfrm>
                  <a:prstGeom prst="homePlate">
                    <a:avLst>
                      <a:gd name="adj" fmla="val 28875"/>
                    </a:avLst>
                  </a:prstGeom>
                  <a:solidFill>
                    <a:schemeClr val="bg1"/>
                  </a:solidFill>
                  <a:ln w="28575">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grpSp>
                <p:nvGrpSpPr>
                  <p:cNvPr id="30" name="Group 29">
                    <a:extLst>
                      <a:ext uri="{FF2B5EF4-FFF2-40B4-BE49-F238E27FC236}">
                        <a16:creationId xmlns:a16="http://schemas.microsoft.com/office/drawing/2014/main" id="{1CBC4974-6401-C9C7-CAF6-BE8025AF513C}"/>
                      </a:ext>
                    </a:extLst>
                  </p:cNvPr>
                  <p:cNvGrpSpPr/>
                  <p:nvPr/>
                </p:nvGrpSpPr>
                <p:grpSpPr>
                  <a:xfrm>
                    <a:off x="1106905" y="3345826"/>
                    <a:ext cx="2454446" cy="726344"/>
                    <a:chOff x="1103641" y="3345826"/>
                    <a:chExt cx="2445678" cy="726344"/>
                  </a:xfrm>
                </p:grpSpPr>
                <p:sp>
                  <p:nvSpPr>
                    <p:cNvPr id="31" name="Rectangle: Single Corner Snipped 30">
                      <a:extLst>
                        <a:ext uri="{FF2B5EF4-FFF2-40B4-BE49-F238E27FC236}">
                          <a16:creationId xmlns:a16="http://schemas.microsoft.com/office/drawing/2014/main" id="{D7A54E87-0136-6154-EF0E-15E71F25F812}"/>
                        </a:ext>
                      </a:extLst>
                    </p:cNvPr>
                    <p:cNvSpPr/>
                    <p:nvPr/>
                  </p:nvSpPr>
                  <p:spPr>
                    <a:xfrm>
                      <a:off x="1103641" y="3345826"/>
                      <a:ext cx="2253170" cy="726344"/>
                    </a:xfrm>
                    <a:prstGeom prst="snip1Rect">
                      <a:avLst>
                        <a:gd name="adj" fmla="val 46751"/>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en-US" sz="2800">
                          <a:latin typeface="Amasis MT Pro Black" panose="02040A04050005020304" pitchFamily="18" charset="0"/>
                        </a:rPr>
                        <a:t>Step 1</a:t>
                      </a:r>
                    </a:p>
                    <a:p>
                      <a:pPr algn="ctr">
                        <a:spcAft>
                          <a:spcPts val="600"/>
                        </a:spcAft>
                      </a:pPr>
                      <a:endParaRPr lang="en-US" sz="800">
                        <a:latin typeface="Amasis MT Pro Black" panose="02040A04050005020304" pitchFamily="18" charset="0"/>
                      </a:endParaRPr>
                    </a:p>
                  </p:txBody>
                </p:sp>
                <p:sp>
                  <p:nvSpPr>
                    <p:cNvPr id="32" name="Parallelogram 31">
                      <a:extLst>
                        <a:ext uri="{FF2B5EF4-FFF2-40B4-BE49-F238E27FC236}">
                          <a16:creationId xmlns:a16="http://schemas.microsoft.com/office/drawing/2014/main" id="{8AEB9234-1CDE-70D0-CDCB-7F0A95ED8211}"/>
                        </a:ext>
                      </a:extLst>
                    </p:cNvPr>
                    <p:cNvSpPr/>
                    <p:nvPr/>
                  </p:nvSpPr>
                  <p:spPr>
                    <a:xfrm flipH="1">
                      <a:off x="2646949" y="3345826"/>
                      <a:ext cx="902370" cy="726344"/>
                    </a:xfrm>
                    <a:prstGeom prst="parallelogram">
                      <a:avLst>
                        <a:gd name="adj" fmla="val 50047"/>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grpSp>
            </p:grpSp>
            <p:grpSp>
              <p:nvGrpSpPr>
                <p:cNvPr id="16" name="Group 15">
                  <a:extLst>
                    <a:ext uri="{FF2B5EF4-FFF2-40B4-BE49-F238E27FC236}">
                      <a16:creationId xmlns:a16="http://schemas.microsoft.com/office/drawing/2014/main" id="{54730DDE-6050-8891-A13E-8B7CB29C4B73}"/>
                    </a:ext>
                  </a:extLst>
                </p:cNvPr>
                <p:cNvGrpSpPr/>
                <p:nvPr/>
              </p:nvGrpSpPr>
              <p:grpSpPr>
                <a:xfrm>
                  <a:off x="3657596" y="3345827"/>
                  <a:ext cx="2911642" cy="2996575"/>
                  <a:chOff x="3657596" y="3345827"/>
                  <a:chExt cx="2911642" cy="2996575"/>
                </a:xfrm>
              </p:grpSpPr>
              <p:sp>
                <p:nvSpPr>
                  <p:cNvPr id="27" name="Arrow: Chevron 26">
                    <a:extLst>
                      <a:ext uri="{FF2B5EF4-FFF2-40B4-BE49-F238E27FC236}">
                        <a16:creationId xmlns:a16="http://schemas.microsoft.com/office/drawing/2014/main" id="{74F403C5-0EFD-75CF-8B5E-3ED77A18B9D6}"/>
                      </a:ext>
                    </a:extLst>
                  </p:cNvPr>
                  <p:cNvSpPr/>
                  <p:nvPr/>
                </p:nvSpPr>
                <p:spPr>
                  <a:xfrm>
                    <a:off x="3657598" y="3345827"/>
                    <a:ext cx="2911640" cy="2996575"/>
                  </a:xfrm>
                  <a:prstGeom prst="chevron">
                    <a:avLst>
                      <a:gd name="adj" fmla="val 29808"/>
                    </a:avLst>
                  </a:prstGeom>
                  <a:solidFill>
                    <a:schemeClr val="bg1"/>
                  </a:solidFill>
                  <a:ln w="28575">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ptos Display" panose="020B0004020202020204" pitchFamily="34" charset="0"/>
                    </a:endParaRPr>
                  </a:p>
                </p:txBody>
              </p:sp>
              <p:sp>
                <p:nvSpPr>
                  <p:cNvPr id="28" name="Parallelogram 27">
                    <a:extLst>
                      <a:ext uri="{FF2B5EF4-FFF2-40B4-BE49-F238E27FC236}">
                        <a16:creationId xmlns:a16="http://schemas.microsoft.com/office/drawing/2014/main" id="{A10D86BD-C8F5-1836-1324-890D62992CBD}"/>
                      </a:ext>
                    </a:extLst>
                  </p:cNvPr>
                  <p:cNvSpPr/>
                  <p:nvPr/>
                </p:nvSpPr>
                <p:spPr>
                  <a:xfrm flipH="1">
                    <a:off x="3657596" y="3347742"/>
                    <a:ext cx="2454447" cy="712396"/>
                  </a:xfrm>
                  <a:prstGeom prst="parallelogram">
                    <a:avLst>
                      <a:gd name="adj" fmla="val 55263"/>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latin typeface="Amasis MT Pro Black" panose="02040A04050005020304" pitchFamily="18" charset="0"/>
                      </a:rPr>
                      <a:t>Step 2</a:t>
                    </a:r>
                  </a:p>
                </p:txBody>
              </p:sp>
            </p:grpSp>
            <p:grpSp>
              <p:nvGrpSpPr>
                <p:cNvPr id="17" name="Group 16">
                  <a:extLst>
                    <a:ext uri="{FF2B5EF4-FFF2-40B4-BE49-F238E27FC236}">
                      <a16:creationId xmlns:a16="http://schemas.microsoft.com/office/drawing/2014/main" id="{4F4E5DA0-3065-A70D-5802-4B65E60B50CD}"/>
                    </a:ext>
                  </a:extLst>
                </p:cNvPr>
                <p:cNvGrpSpPr/>
                <p:nvPr/>
              </p:nvGrpSpPr>
              <p:grpSpPr>
                <a:xfrm>
                  <a:off x="6031881" y="3345825"/>
                  <a:ext cx="2911641" cy="2996576"/>
                  <a:chOff x="6031881" y="3345825"/>
                  <a:chExt cx="2911641" cy="2996576"/>
                </a:xfrm>
              </p:grpSpPr>
              <p:sp>
                <p:nvSpPr>
                  <p:cNvPr id="25" name="Arrow: Chevron 24">
                    <a:extLst>
                      <a:ext uri="{FF2B5EF4-FFF2-40B4-BE49-F238E27FC236}">
                        <a16:creationId xmlns:a16="http://schemas.microsoft.com/office/drawing/2014/main" id="{06A30646-6C52-5CE6-FE8D-6115937719FD}"/>
                      </a:ext>
                    </a:extLst>
                  </p:cNvPr>
                  <p:cNvSpPr/>
                  <p:nvPr/>
                </p:nvSpPr>
                <p:spPr>
                  <a:xfrm>
                    <a:off x="6031882" y="3345826"/>
                    <a:ext cx="2911640" cy="2996575"/>
                  </a:xfrm>
                  <a:prstGeom prst="chevron">
                    <a:avLst>
                      <a:gd name="adj" fmla="val 29808"/>
                    </a:avLst>
                  </a:prstGeom>
                  <a:solidFill>
                    <a:schemeClr val="bg1"/>
                  </a:solidFill>
                  <a:ln w="28575">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ptos Display" panose="020B0004020202020204" pitchFamily="34" charset="0"/>
                    </a:endParaRPr>
                  </a:p>
                </p:txBody>
              </p:sp>
              <p:sp>
                <p:nvSpPr>
                  <p:cNvPr id="26" name="Parallelogram 25">
                    <a:extLst>
                      <a:ext uri="{FF2B5EF4-FFF2-40B4-BE49-F238E27FC236}">
                        <a16:creationId xmlns:a16="http://schemas.microsoft.com/office/drawing/2014/main" id="{F2EE5F68-8065-B5B1-0BE7-25C432BE2333}"/>
                      </a:ext>
                    </a:extLst>
                  </p:cNvPr>
                  <p:cNvSpPr/>
                  <p:nvPr/>
                </p:nvSpPr>
                <p:spPr>
                  <a:xfrm flipH="1">
                    <a:off x="6031881" y="3345825"/>
                    <a:ext cx="2454447" cy="695182"/>
                  </a:xfrm>
                  <a:prstGeom prst="parallelogram">
                    <a:avLst>
                      <a:gd name="adj" fmla="val 55263"/>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latin typeface="Amasis MT Pro Black" panose="02040A04050005020304" pitchFamily="18" charset="0"/>
                      </a:rPr>
                      <a:t>Step 3</a:t>
                    </a:r>
                  </a:p>
                </p:txBody>
              </p:sp>
            </p:grpSp>
            <p:grpSp>
              <p:nvGrpSpPr>
                <p:cNvPr id="18" name="Group 17">
                  <a:extLst>
                    <a:ext uri="{FF2B5EF4-FFF2-40B4-BE49-F238E27FC236}">
                      <a16:creationId xmlns:a16="http://schemas.microsoft.com/office/drawing/2014/main" id="{86338C3B-4E9A-F6B9-1DC7-F16AC86163F2}"/>
                    </a:ext>
                  </a:extLst>
                </p:cNvPr>
                <p:cNvGrpSpPr/>
                <p:nvPr/>
              </p:nvGrpSpPr>
              <p:grpSpPr>
                <a:xfrm>
                  <a:off x="8406165" y="3328611"/>
                  <a:ext cx="2911640" cy="3013791"/>
                  <a:chOff x="8406165" y="3328611"/>
                  <a:chExt cx="2911640" cy="3013791"/>
                </a:xfrm>
              </p:grpSpPr>
              <p:sp>
                <p:nvSpPr>
                  <p:cNvPr id="23" name="Arrow: Chevron 22">
                    <a:extLst>
                      <a:ext uri="{FF2B5EF4-FFF2-40B4-BE49-F238E27FC236}">
                        <a16:creationId xmlns:a16="http://schemas.microsoft.com/office/drawing/2014/main" id="{E227AA3D-7845-CB12-C107-D564D2D043B4}"/>
                      </a:ext>
                    </a:extLst>
                  </p:cNvPr>
                  <p:cNvSpPr/>
                  <p:nvPr/>
                </p:nvSpPr>
                <p:spPr>
                  <a:xfrm>
                    <a:off x="8406165" y="3345827"/>
                    <a:ext cx="2911640" cy="2996575"/>
                  </a:xfrm>
                  <a:prstGeom prst="chevron">
                    <a:avLst>
                      <a:gd name="adj" fmla="val 29808"/>
                    </a:avLst>
                  </a:prstGeom>
                  <a:solidFill>
                    <a:schemeClr val="bg1"/>
                  </a:solidFill>
                  <a:ln w="28575">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ptos Display" panose="020B0004020202020204" pitchFamily="34" charset="0"/>
                    </a:endParaRPr>
                  </a:p>
                </p:txBody>
              </p:sp>
              <p:sp>
                <p:nvSpPr>
                  <p:cNvPr id="24" name="Parallelogram 23">
                    <a:extLst>
                      <a:ext uri="{FF2B5EF4-FFF2-40B4-BE49-F238E27FC236}">
                        <a16:creationId xmlns:a16="http://schemas.microsoft.com/office/drawing/2014/main" id="{1BDA694C-859A-5159-DB66-BF5DB0DCC3E6}"/>
                      </a:ext>
                    </a:extLst>
                  </p:cNvPr>
                  <p:cNvSpPr/>
                  <p:nvPr/>
                </p:nvSpPr>
                <p:spPr>
                  <a:xfrm flipH="1">
                    <a:off x="8406165" y="3328611"/>
                    <a:ext cx="2454447" cy="695182"/>
                  </a:xfrm>
                  <a:prstGeom prst="parallelogram">
                    <a:avLst>
                      <a:gd name="adj" fmla="val 55263"/>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latin typeface="Amasis MT Pro Black" panose="02040A04050005020304" pitchFamily="18" charset="0"/>
                      </a:rPr>
                      <a:t>Step 4</a:t>
                    </a:r>
                  </a:p>
                </p:txBody>
              </p:sp>
            </p:grpSp>
            <p:sp>
              <p:nvSpPr>
                <p:cNvPr id="19" name="TextBox 18">
                  <a:extLst>
                    <a:ext uri="{FF2B5EF4-FFF2-40B4-BE49-F238E27FC236}">
                      <a16:creationId xmlns:a16="http://schemas.microsoft.com/office/drawing/2014/main" id="{36D22FF4-4557-FC3D-88EC-D95925C10DF2}"/>
                    </a:ext>
                  </a:extLst>
                </p:cNvPr>
                <p:cNvSpPr txBox="1"/>
                <p:nvPr/>
              </p:nvSpPr>
              <p:spPr>
                <a:xfrm>
                  <a:off x="1365971" y="4475596"/>
                  <a:ext cx="1883401" cy="1477328"/>
                </a:xfrm>
                <a:prstGeom prst="rect">
                  <a:avLst/>
                </a:prstGeom>
                <a:noFill/>
              </p:spPr>
              <p:txBody>
                <a:bodyPr wrap="square" lIns="91440" tIns="45720" rIns="91440" bIns="45720" rtlCol="0" anchor="t">
                  <a:spAutoFit/>
                </a:bodyPr>
                <a:lstStyle/>
                <a:p>
                  <a:pPr algn="ctr"/>
                  <a:r>
                    <a:rPr lang="en-US" dirty="0">
                      <a:latin typeface="Avenir Next LT Pro Demi"/>
                    </a:rPr>
                    <a:t>Review the </a:t>
                  </a:r>
                </a:p>
                <a:p>
                  <a:pPr algn="ctr"/>
                  <a:r>
                    <a:rPr lang="en-US" dirty="0">
                      <a:latin typeface="Avenir Next LT Pro Demi"/>
                    </a:rPr>
                    <a:t>FY 2027 PPDMDPP Implementation Plan</a:t>
                  </a:r>
                </a:p>
              </p:txBody>
            </p:sp>
            <p:sp>
              <p:nvSpPr>
                <p:cNvPr id="20" name="TextBox 19">
                  <a:extLst>
                    <a:ext uri="{FF2B5EF4-FFF2-40B4-BE49-F238E27FC236}">
                      <a16:creationId xmlns:a16="http://schemas.microsoft.com/office/drawing/2014/main" id="{8C2EAF0D-C60E-D9C3-0175-E973DDBFADBA}"/>
                    </a:ext>
                  </a:extLst>
                </p:cNvPr>
                <p:cNvSpPr txBox="1"/>
                <p:nvPr/>
              </p:nvSpPr>
              <p:spPr>
                <a:xfrm>
                  <a:off x="9002819" y="4127810"/>
                  <a:ext cx="1846600" cy="2031325"/>
                </a:xfrm>
                <a:prstGeom prst="rect">
                  <a:avLst/>
                </a:prstGeom>
                <a:noFill/>
              </p:spPr>
              <p:txBody>
                <a:bodyPr wrap="square" rtlCol="0">
                  <a:spAutoFit/>
                </a:bodyPr>
                <a:lstStyle/>
                <a:p>
                  <a:pPr algn="ctr"/>
                  <a:r>
                    <a:rPr lang="en-US">
                      <a:latin typeface="Avenir Next LT Pro Demi" panose="020B0704020202020204" pitchFamily="34" charset="0"/>
                    </a:rPr>
                    <a:t>Register for Stakeholder Registry — Receive Spending Plan/funding notification</a:t>
                  </a:r>
                </a:p>
              </p:txBody>
            </p:sp>
            <p:sp>
              <p:nvSpPr>
                <p:cNvPr id="21" name="TextBox 20">
                  <a:extLst>
                    <a:ext uri="{FF2B5EF4-FFF2-40B4-BE49-F238E27FC236}">
                      <a16:creationId xmlns:a16="http://schemas.microsoft.com/office/drawing/2014/main" id="{6FFFA45D-D4FF-D6FD-2656-8232BE22FB30}"/>
                    </a:ext>
                  </a:extLst>
                </p:cNvPr>
                <p:cNvSpPr txBox="1"/>
                <p:nvPr/>
              </p:nvSpPr>
              <p:spPr>
                <a:xfrm>
                  <a:off x="4426771" y="4460070"/>
                  <a:ext cx="1954883" cy="923330"/>
                </a:xfrm>
                <a:prstGeom prst="rect">
                  <a:avLst/>
                </a:prstGeom>
                <a:noFill/>
              </p:spPr>
              <p:txBody>
                <a:bodyPr wrap="square" rtlCol="0">
                  <a:spAutoFit/>
                </a:bodyPr>
                <a:lstStyle/>
                <a:p>
                  <a:pPr algn="ctr"/>
                  <a:r>
                    <a:rPr lang="en-US">
                      <a:latin typeface="Avenir Next LT Pro Demi" panose="020B0704020202020204" pitchFamily="34" charset="0"/>
                    </a:rPr>
                    <a:t>Ensure access to eAuthentication and ServiceNow</a:t>
                  </a:r>
                </a:p>
              </p:txBody>
            </p:sp>
            <p:sp>
              <p:nvSpPr>
                <p:cNvPr id="22" name="TextBox 21">
                  <a:extLst>
                    <a:ext uri="{FF2B5EF4-FFF2-40B4-BE49-F238E27FC236}">
                      <a16:creationId xmlns:a16="http://schemas.microsoft.com/office/drawing/2014/main" id="{E5F2A45D-E64D-A77D-CB47-C3BE6B2F297E}"/>
                    </a:ext>
                  </a:extLst>
                </p:cNvPr>
                <p:cNvSpPr txBox="1"/>
                <p:nvPr/>
              </p:nvSpPr>
              <p:spPr>
                <a:xfrm>
                  <a:off x="6808153" y="4460070"/>
                  <a:ext cx="1846600" cy="923330"/>
                </a:xfrm>
                <a:prstGeom prst="rect">
                  <a:avLst/>
                </a:prstGeom>
                <a:noFill/>
              </p:spPr>
              <p:txBody>
                <a:bodyPr wrap="square" rtlCol="0">
                  <a:spAutoFit/>
                </a:bodyPr>
                <a:lstStyle/>
                <a:p>
                  <a:pPr algn="ctr"/>
                  <a:r>
                    <a:rPr lang="en-US">
                      <a:latin typeface="Avenir Next LT Pro Demi" panose="020B0704020202020204" pitchFamily="34" charset="0"/>
                    </a:rPr>
                    <a:t>Submit suggestion in ServiceNow</a:t>
                  </a:r>
                </a:p>
              </p:txBody>
            </p:sp>
          </p:grpSp>
          <p:pic>
            <p:nvPicPr>
              <p:cNvPr id="8" name="Graphic 7" descr="Thumbs up sign outline">
                <a:extLst>
                  <a:ext uri="{FF2B5EF4-FFF2-40B4-BE49-F238E27FC236}">
                    <a16:creationId xmlns:a16="http://schemas.microsoft.com/office/drawing/2014/main" id="{E526C11F-8925-D819-040F-059663BA578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185347" y="2269799"/>
                <a:ext cx="1008765" cy="1008765"/>
              </a:xfrm>
              <a:prstGeom prst="rect">
                <a:avLst/>
              </a:prstGeom>
            </p:spPr>
          </p:pic>
          <p:grpSp>
            <p:nvGrpSpPr>
              <p:cNvPr id="9" name="Group 8">
                <a:extLst>
                  <a:ext uri="{FF2B5EF4-FFF2-40B4-BE49-F238E27FC236}">
                    <a16:creationId xmlns:a16="http://schemas.microsoft.com/office/drawing/2014/main" id="{8D3ED355-4320-6BF6-16A7-D0926E944419}"/>
                  </a:ext>
                </a:extLst>
              </p:cNvPr>
              <p:cNvGrpSpPr/>
              <p:nvPr/>
            </p:nvGrpSpPr>
            <p:grpSpPr>
              <a:xfrm>
                <a:off x="1620042" y="2226378"/>
                <a:ext cx="1231444" cy="1052187"/>
                <a:chOff x="1187767" y="2183437"/>
                <a:chExt cx="1071801" cy="914400"/>
              </a:xfrm>
            </p:grpSpPr>
            <p:pic>
              <p:nvPicPr>
                <p:cNvPr id="13" name="Graphic 12" descr="Document outline">
                  <a:extLst>
                    <a:ext uri="{FF2B5EF4-FFF2-40B4-BE49-F238E27FC236}">
                      <a16:creationId xmlns:a16="http://schemas.microsoft.com/office/drawing/2014/main" id="{7EBBEA4C-8C48-04DE-EB34-512F5D6F95B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187767" y="2183437"/>
                  <a:ext cx="914400" cy="914400"/>
                </a:xfrm>
                <a:prstGeom prst="rect">
                  <a:avLst/>
                </a:prstGeom>
              </p:spPr>
            </p:pic>
            <p:pic>
              <p:nvPicPr>
                <p:cNvPr id="14" name="Graphic 13" descr="Magnifying glass outline">
                  <a:extLst>
                    <a:ext uri="{FF2B5EF4-FFF2-40B4-BE49-F238E27FC236}">
                      <a16:creationId xmlns:a16="http://schemas.microsoft.com/office/drawing/2014/main" id="{F7598823-C516-D8FD-E8C1-19FE1F25903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614403" y="2431425"/>
                  <a:ext cx="645165" cy="645165"/>
                </a:xfrm>
                <a:prstGeom prst="rect">
                  <a:avLst/>
                </a:prstGeom>
              </p:spPr>
            </p:pic>
          </p:grpSp>
          <p:grpSp>
            <p:nvGrpSpPr>
              <p:cNvPr id="10" name="Group 9">
                <a:extLst>
                  <a:ext uri="{FF2B5EF4-FFF2-40B4-BE49-F238E27FC236}">
                    <a16:creationId xmlns:a16="http://schemas.microsoft.com/office/drawing/2014/main" id="{EFE45F67-7E5E-CBE2-EEBA-D8FC650A8B9F}"/>
                  </a:ext>
                </a:extLst>
              </p:cNvPr>
              <p:cNvGrpSpPr/>
              <p:nvPr/>
            </p:nvGrpSpPr>
            <p:grpSpPr>
              <a:xfrm>
                <a:off x="8843288" y="2177229"/>
                <a:ext cx="1287375" cy="1251771"/>
                <a:chOff x="4719694" y="-513552"/>
                <a:chExt cx="1849544" cy="1849544"/>
              </a:xfrm>
            </p:grpSpPr>
            <p:pic>
              <p:nvPicPr>
                <p:cNvPr id="11" name="Graphic 10" descr="Monitor outline">
                  <a:extLst>
                    <a:ext uri="{FF2B5EF4-FFF2-40B4-BE49-F238E27FC236}">
                      <a16:creationId xmlns:a16="http://schemas.microsoft.com/office/drawing/2014/main" id="{401E5848-6544-F158-2000-5CEAB34600F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719694" y="-513552"/>
                  <a:ext cx="1849544" cy="1849544"/>
                </a:xfrm>
                <a:prstGeom prst="rect">
                  <a:avLst/>
                </a:prstGeom>
              </p:spPr>
            </p:pic>
            <p:pic>
              <p:nvPicPr>
                <p:cNvPr id="12" name="Graphic 11" descr="Browser window outline">
                  <a:extLst>
                    <a:ext uri="{FF2B5EF4-FFF2-40B4-BE49-F238E27FC236}">
                      <a16:creationId xmlns:a16="http://schemas.microsoft.com/office/drawing/2014/main" id="{6BBF0381-FE38-5FA9-59CD-5D1B9101598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040986" y="-279106"/>
                  <a:ext cx="1157558" cy="1157558"/>
                </a:xfrm>
                <a:prstGeom prst="rect">
                  <a:avLst/>
                </a:prstGeom>
              </p:spPr>
            </p:pic>
          </p:grpSp>
        </p:grpSp>
        <p:pic>
          <p:nvPicPr>
            <p:cNvPr id="33" name="Graphic 32" descr="Email outline associated with step 4 of registering and receiving notifications for the spending plan.">
              <a:extLst>
                <a:ext uri="{FF2B5EF4-FFF2-40B4-BE49-F238E27FC236}">
                  <a16:creationId xmlns:a16="http://schemas.microsoft.com/office/drawing/2014/main" id="{C60F9D82-026C-4392-B81D-A5B184549E3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300980" y="2483107"/>
              <a:ext cx="350853" cy="350853"/>
            </a:xfrm>
            <a:prstGeom prst="rect">
              <a:avLst/>
            </a:prstGeom>
          </p:spPr>
        </p:pic>
      </p:grpSp>
      <p:sp>
        <p:nvSpPr>
          <p:cNvPr id="3" name="Slide Number Placeholder 3">
            <a:extLst>
              <a:ext uri="{FF2B5EF4-FFF2-40B4-BE49-F238E27FC236}">
                <a16:creationId xmlns:a16="http://schemas.microsoft.com/office/drawing/2014/main" id="{E79C3744-65D4-E10E-3F1A-C9C71AC6F98C}"/>
              </a:ext>
            </a:extLst>
          </p:cNvPr>
          <p:cNvSpPr>
            <a:spLocks noGrp="1"/>
          </p:cNvSpPr>
          <p:nvPr>
            <p:ph type="sldNum" sz="quarter" idx="12"/>
          </p:nvPr>
        </p:nvSpPr>
        <p:spPr>
          <a:xfrm>
            <a:off x="9104586" y="6356350"/>
            <a:ext cx="2743200" cy="365125"/>
          </a:xfrm>
        </p:spPr>
        <p:txBody>
          <a:bodyPr/>
          <a:lstStyle/>
          <a:p>
            <a:fld id="{5267E680-71FF-44DA-8726-CE9EC60570B4}" type="slidenum">
              <a:rPr lang="en-US" smtClean="0"/>
              <a:t>40</a:t>
            </a:fld>
            <a:endParaRPr lang="en-US"/>
          </a:p>
        </p:txBody>
      </p:sp>
    </p:spTree>
    <p:extLst>
      <p:ext uri="{BB962C8B-B14F-4D97-AF65-F5344CB8AC3E}">
        <p14:creationId xmlns:p14="http://schemas.microsoft.com/office/powerpoint/2010/main" val="3927971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748E1-5C71-B0AA-71A9-5DACDCF6BC3A}"/>
              </a:ext>
            </a:extLst>
          </p:cNvPr>
          <p:cNvSpPr txBox="1">
            <a:spLocks noGrp="1"/>
          </p:cNvSpPr>
          <p:nvPr>
            <p:ph type="title" idx="4294967295"/>
          </p:nvPr>
        </p:nvSpPr>
        <p:spPr>
          <a:xfrm>
            <a:off x="366039" y="921396"/>
            <a:ext cx="4802721" cy="2045179"/>
          </a:xfrm>
          <a:prstGeom prst="rect">
            <a:avLst/>
          </a:prstGeom>
          <a:noFill/>
          <a:ln>
            <a:noFill/>
            <a:prstDash/>
          </a:ln>
          <a:effectLst>
            <a:outerShdw blurRad="50800" dist="38100" dir="8100000" algn="tr"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a:ln>
                  <a:noFill/>
                </a:ln>
                <a:solidFill>
                  <a:schemeClr val="tx1"/>
                </a:solidFill>
                <a:effectLst/>
                <a:uLnTx/>
                <a:uFillTx/>
                <a:latin typeface="Amasis MT Pro Black" panose="02040A04050005020304" pitchFamily="18" charset="0"/>
                <a:ea typeface="+mj-ea"/>
                <a:cs typeface="+mj-cs"/>
              </a:rPr>
              <a:t>Review Process &amp; Evaluation Criteria (1 of 2)</a:t>
            </a:r>
            <a:endParaRPr kumimoji="0" lang="en-US" sz="4400" b="0" i="0" u="none" strike="noStrike" kern="1200" cap="none" spc="0" normalizeH="0" baseline="0" noProof="0">
              <a:ln>
                <a:noFill/>
              </a:ln>
              <a:solidFill>
                <a:schemeClr val="tx1"/>
              </a:solidFill>
              <a:effectLst/>
              <a:uLnTx/>
              <a:uFillTx/>
              <a:latin typeface="Amasis MT Pro Black" panose="02040A04050005020304" pitchFamily="18" charset="0"/>
              <a:ea typeface="+mj-ea"/>
              <a:cs typeface="+mj-cs"/>
            </a:endParaRPr>
          </a:p>
        </p:txBody>
      </p:sp>
      <p:sp>
        <p:nvSpPr>
          <p:cNvPr id="3" name="Rectangle: Rounded Corners 2" descr="Blue box with text bullets detailing the PPA 7721 review process.">
            <a:extLst>
              <a:ext uri="{FF2B5EF4-FFF2-40B4-BE49-F238E27FC236}">
                <a16:creationId xmlns:a16="http://schemas.microsoft.com/office/drawing/2014/main" id="{F6F14E2E-9A73-B549-CF1D-CF8207491DBD}"/>
              </a:ext>
            </a:extLst>
          </p:cNvPr>
          <p:cNvSpPr/>
          <p:nvPr/>
        </p:nvSpPr>
        <p:spPr>
          <a:xfrm>
            <a:off x="344214" y="3070485"/>
            <a:ext cx="4078961" cy="3649416"/>
          </a:xfrm>
          <a:prstGeom prst="roundRect">
            <a:avLst/>
          </a:prstGeom>
          <a:solidFill>
            <a:schemeClr val="accent1">
              <a:lumMod val="40000"/>
              <a:lumOff val="60000"/>
            </a:schemeClr>
          </a:solidFill>
          <a:ln w="28575">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91440" rIns="91440" bIns="45720" rtlCol="0" anchor="ctr" anchorCtr="0">
            <a:noAutofit/>
          </a:bodyPr>
          <a:lstStyle/>
          <a:p>
            <a:pPr marL="285750" indent="-285750">
              <a:buFont typeface="Arial" panose="020B0604020202020204" pitchFamily="34" charset="0"/>
              <a:buChar char="•"/>
            </a:pPr>
            <a:r>
              <a:rPr lang="en-US" sz="2800">
                <a:solidFill>
                  <a:schemeClr val="bg2">
                    <a:lumMod val="10000"/>
                  </a:schemeClr>
                </a:solidFill>
                <a:latin typeface="Avenir Next LT Pro Demi"/>
              </a:rPr>
              <a:t>Internal and External Participants</a:t>
            </a:r>
          </a:p>
          <a:p>
            <a:pPr marL="285750" indent="-285750">
              <a:buFont typeface="Arial" panose="020B0604020202020204" pitchFamily="34" charset="0"/>
              <a:buChar char="•"/>
            </a:pPr>
            <a:r>
              <a:rPr lang="en-US" sz="2800">
                <a:solidFill>
                  <a:schemeClr val="bg2">
                    <a:lumMod val="10000"/>
                  </a:schemeClr>
                </a:solidFill>
                <a:latin typeface="Avenir Next LT Pro Demi"/>
              </a:rPr>
              <a:t>Coordinated review</a:t>
            </a:r>
            <a:endParaRPr lang="en-US" sz="2800">
              <a:solidFill>
                <a:schemeClr val="bg2">
                  <a:lumMod val="10000"/>
                </a:schemeClr>
              </a:solidFill>
              <a:latin typeface="Avenir Next LT Pro Demi" panose="020B0704020202020204" pitchFamily="34" charset="0"/>
            </a:endParaRPr>
          </a:p>
          <a:p>
            <a:pPr marL="285750" indent="-285750">
              <a:buFont typeface="Arial" panose="020B0604020202020204" pitchFamily="34" charset="0"/>
              <a:buChar char="•"/>
            </a:pPr>
            <a:r>
              <a:rPr lang="en-US" sz="2800">
                <a:solidFill>
                  <a:schemeClr val="bg2">
                    <a:lumMod val="10000"/>
                  </a:schemeClr>
                </a:solidFill>
                <a:latin typeface="Avenir Next LT Pro Demi"/>
              </a:rPr>
              <a:t>Leading to rating, then ranking of suggestions</a:t>
            </a:r>
            <a:endParaRPr lang="en-US" sz="2800">
              <a:solidFill>
                <a:schemeClr val="bg2">
                  <a:lumMod val="10000"/>
                </a:schemeClr>
              </a:solidFill>
              <a:latin typeface="Avenir Next LT Pro Demi" panose="020B0704020202020204" pitchFamily="34" charset="0"/>
            </a:endParaRPr>
          </a:p>
        </p:txBody>
      </p:sp>
      <p:graphicFrame>
        <p:nvGraphicFramePr>
          <p:cNvPr id="4" name="Content Placeholder 2" descr="Evaluation criteria shown in separate panes with distinguishing, but associated icons.">
            <a:extLst>
              <a:ext uri="{FF2B5EF4-FFF2-40B4-BE49-F238E27FC236}">
                <a16:creationId xmlns:a16="http://schemas.microsoft.com/office/drawing/2014/main" id="{B4C31E3E-E5A2-BA4A-7BF4-566F886FBEBC}"/>
              </a:ext>
            </a:extLst>
          </p:cNvPr>
          <p:cNvGraphicFramePr/>
          <p:nvPr>
            <p:extLst>
              <p:ext uri="{D42A27DB-BD31-4B8C-83A1-F6EECF244321}">
                <p14:modId xmlns:p14="http://schemas.microsoft.com/office/powerpoint/2010/main" val="675684150"/>
              </p:ext>
            </p:extLst>
          </p:nvPr>
        </p:nvGraphicFramePr>
        <p:xfrm>
          <a:off x="5168760" y="921396"/>
          <a:ext cx="6301601" cy="58788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2">
            <a:extLst>
              <a:ext uri="{FF2B5EF4-FFF2-40B4-BE49-F238E27FC236}">
                <a16:creationId xmlns:a16="http://schemas.microsoft.com/office/drawing/2014/main" id="{5BED82DB-00DF-3E58-6DCF-60549014E4F0}"/>
              </a:ext>
            </a:extLst>
          </p:cNvPr>
          <p:cNvSpPr>
            <a:spLocks noGrp="1"/>
          </p:cNvSpPr>
          <p:nvPr>
            <p:ph type="sldNum" sz="quarter" idx="12"/>
          </p:nvPr>
        </p:nvSpPr>
        <p:spPr>
          <a:xfrm>
            <a:off x="9104586" y="6356350"/>
            <a:ext cx="2743200" cy="365125"/>
          </a:xfrm>
        </p:spPr>
        <p:txBody>
          <a:bodyPr/>
          <a:lstStyle/>
          <a:p>
            <a:fld id="{5267E680-71FF-44DA-8726-CE9EC60570B4}" type="slidenum">
              <a:rPr lang="en-US" smtClean="0"/>
              <a:t>41</a:t>
            </a:fld>
            <a:endParaRPr lang="en-US"/>
          </a:p>
        </p:txBody>
      </p:sp>
    </p:spTree>
    <p:extLst>
      <p:ext uri="{BB962C8B-B14F-4D97-AF65-F5344CB8AC3E}">
        <p14:creationId xmlns:p14="http://schemas.microsoft.com/office/powerpoint/2010/main" val="7519168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2B6DE-86B1-B3DB-C4F3-DB918AE8F7D4}"/>
              </a:ext>
            </a:extLst>
          </p:cNvPr>
          <p:cNvSpPr txBox="1">
            <a:spLocks noGrp="1"/>
          </p:cNvSpPr>
          <p:nvPr>
            <p:ph type="title" idx="4294967295"/>
          </p:nvPr>
        </p:nvSpPr>
        <p:spPr>
          <a:xfrm>
            <a:off x="366039" y="921396"/>
            <a:ext cx="4802721" cy="2045179"/>
          </a:xfrm>
          <a:prstGeom prst="rect">
            <a:avLst/>
          </a:prstGeom>
          <a:noFill/>
          <a:ln>
            <a:noFill/>
            <a:prstDash/>
          </a:ln>
          <a:effectLst>
            <a:outerShdw blurRad="50800" dist="38100" dir="8100000" algn="tr"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a:ln>
                  <a:noFill/>
                </a:ln>
                <a:solidFill>
                  <a:schemeClr val="tx1"/>
                </a:solidFill>
                <a:effectLst/>
                <a:uLnTx/>
                <a:uFillTx/>
                <a:latin typeface="Amasis MT Pro Black" panose="02040A04050005020304" pitchFamily="18" charset="0"/>
                <a:ea typeface="+mj-ea"/>
                <a:cs typeface="+mj-cs"/>
              </a:rPr>
              <a:t>Review Process &amp; Evaluation Criteria (2 of 2)</a:t>
            </a:r>
            <a:endParaRPr kumimoji="0" lang="en-US" sz="4400" b="0" i="0" u="none" strike="noStrike" kern="1200" cap="none" spc="0" normalizeH="0" baseline="0" noProof="0">
              <a:ln>
                <a:noFill/>
              </a:ln>
              <a:solidFill>
                <a:schemeClr val="tx1"/>
              </a:solidFill>
              <a:effectLst/>
              <a:uLnTx/>
              <a:uFillTx/>
              <a:latin typeface="Amasis MT Pro Black" panose="02040A04050005020304" pitchFamily="18" charset="0"/>
              <a:ea typeface="+mj-ea"/>
              <a:cs typeface="+mj-cs"/>
            </a:endParaRPr>
          </a:p>
        </p:txBody>
      </p:sp>
      <p:sp>
        <p:nvSpPr>
          <p:cNvPr id="3" name="Rectangle: Rounded Corners 2" descr="Blue box with text bullets detailing the PPA 7721 review process.">
            <a:extLst>
              <a:ext uri="{FF2B5EF4-FFF2-40B4-BE49-F238E27FC236}">
                <a16:creationId xmlns:a16="http://schemas.microsoft.com/office/drawing/2014/main" id="{35B519D9-932F-C5AE-C33E-094C45CA6254}"/>
              </a:ext>
            </a:extLst>
          </p:cNvPr>
          <p:cNvSpPr/>
          <p:nvPr/>
        </p:nvSpPr>
        <p:spPr>
          <a:xfrm>
            <a:off x="344214" y="2966575"/>
            <a:ext cx="4078961" cy="3649416"/>
          </a:xfrm>
          <a:prstGeom prst="roundRect">
            <a:avLst/>
          </a:prstGeom>
          <a:solidFill>
            <a:schemeClr val="accent1">
              <a:lumMod val="40000"/>
              <a:lumOff val="60000"/>
            </a:schemeClr>
          </a:solidFill>
          <a:ln w="28575">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91440" rIns="91440" bIns="45720" rtlCol="0" anchor="ctr" anchorCtr="0">
            <a:noAutofit/>
          </a:bodyPr>
          <a:lstStyle/>
          <a:p>
            <a:r>
              <a:rPr lang="en-US" sz="2800" dirty="0">
                <a:solidFill>
                  <a:schemeClr val="bg2">
                    <a:lumMod val="10000"/>
                  </a:schemeClr>
                </a:solidFill>
                <a:latin typeface="Avenir Next LT Pro Demi"/>
              </a:rPr>
              <a:t>What suggester errors will result in a suggestion being eliminated from consideration?</a:t>
            </a:r>
            <a:endParaRPr lang="en-US" dirty="0">
              <a:solidFill>
                <a:schemeClr val="bg2">
                  <a:lumMod val="10000"/>
                </a:schemeClr>
              </a:solidFill>
              <a:latin typeface="Aptos Display" panose="020B0004020202020204" pitchFamily="34" charset="0"/>
              <a:ea typeface="Calibri" panose="020F0502020204030204"/>
              <a:cs typeface="Calibri" panose="020F0502020204030204"/>
            </a:endParaRPr>
          </a:p>
        </p:txBody>
      </p:sp>
      <p:graphicFrame>
        <p:nvGraphicFramePr>
          <p:cNvPr id="6" name="Content Placeholder 2" descr="Evaluation criteria that will eliminate a suggester from further consideration shown in separate panes.">
            <a:extLst>
              <a:ext uri="{FF2B5EF4-FFF2-40B4-BE49-F238E27FC236}">
                <a16:creationId xmlns:a16="http://schemas.microsoft.com/office/drawing/2014/main" id="{CC0F7B8A-72AB-583C-A392-2A38514E6059}"/>
              </a:ext>
            </a:extLst>
          </p:cNvPr>
          <p:cNvGraphicFramePr/>
          <p:nvPr>
            <p:extLst>
              <p:ext uri="{D42A27DB-BD31-4B8C-83A1-F6EECF244321}">
                <p14:modId xmlns:p14="http://schemas.microsoft.com/office/powerpoint/2010/main" val="1742927549"/>
              </p:ext>
            </p:extLst>
          </p:nvPr>
        </p:nvGraphicFramePr>
        <p:xfrm>
          <a:off x="5168760" y="921396"/>
          <a:ext cx="6301601" cy="58788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2">
            <a:extLst>
              <a:ext uri="{FF2B5EF4-FFF2-40B4-BE49-F238E27FC236}">
                <a16:creationId xmlns:a16="http://schemas.microsoft.com/office/drawing/2014/main" id="{D8C78613-F9DC-CBFF-C76D-7C7914BC1A7F}"/>
              </a:ext>
            </a:extLst>
          </p:cNvPr>
          <p:cNvSpPr>
            <a:spLocks noGrp="1"/>
          </p:cNvSpPr>
          <p:nvPr>
            <p:ph type="sldNum" sz="quarter" idx="12"/>
          </p:nvPr>
        </p:nvSpPr>
        <p:spPr>
          <a:xfrm>
            <a:off x="9104586" y="6356350"/>
            <a:ext cx="2743200" cy="365125"/>
          </a:xfrm>
        </p:spPr>
        <p:txBody>
          <a:bodyPr/>
          <a:lstStyle/>
          <a:p>
            <a:fld id="{5267E680-71FF-44DA-8726-CE9EC60570B4}" type="slidenum">
              <a:rPr lang="en-US" smtClean="0"/>
              <a:t>42</a:t>
            </a:fld>
            <a:endParaRPr lang="en-US"/>
          </a:p>
        </p:txBody>
      </p:sp>
    </p:spTree>
    <p:extLst>
      <p:ext uri="{BB962C8B-B14F-4D97-AF65-F5344CB8AC3E}">
        <p14:creationId xmlns:p14="http://schemas.microsoft.com/office/powerpoint/2010/main" val="3289648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D24D61-B14B-6D56-7B7D-65C094CFE023}"/>
              </a:ext>
            </a:extLst>
          </p:cNvPr>
          <p:cNvSpPr txBox="1">
            <a:spLocks noGrp="1"/>
          </p:cNvSpPr>
          <p:nvPr>
            <p:ph type="title" idx="4294967295"/>
          </p:nvPr>
        </p:nvSpPr>
        <p:spPr bwMode="gray">
          <a:xfrm>
            <a:off x="838200" y="894631"/>
            <a:ext cx="10515600" cy="697914"/>
          </a:xfrm>
          <a:prstGeom prst="rect">
            <a:avLst/>
          </a:prstGeom>
          <a:noFill/>
          <a:ln>
            <a:noFill/>
            <a:prstDash/>
          </a:ln>
          <a:effectLst>
            <a:outerShdw blurRad="50800" dist="38100" dir="8100000" algn="tr"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a:ln>
                  <a:noFill/>
                </a:ln>
                <a:solidFill>
                  <a:schemeClr val="tx1"/>
                </a:solidFill>
                <a:effectLst/>
                <a:uLnTx/>
                <a:uFillTx/>
                <a:latin typeface="Amasis MT Pro Black" panose="02040A04050005020304" pitchFamily="18" charset="0"/>
                <a:ea typeface="+mj-ea"/>
                <a:cs typeface="+mj-cs"/>
              </a:rPr>
              <a:t>Common Errors and Misconceptions</a:t>
            </a:r>
          </a:p>
        </p:txBody>
      </p:sp>
      <p:sp>
        <p:nvSpPr>
          <p:cNvPr id="4" name="Speech Bubble: Rectangle with Corners Rounded 3">
            <a:extLst>
              <a:ext uri="{FF2B5EF4-FFF2-40B4-BE49-F238E27FC236}">
                <a16:creationId xmlns:a16="http://schemas.microsoft.com/office/drawing/2014/main" id="{7C4E0CF8-9F3E-699A-3A7D-6E9A1A3D758D}"/>
              </a:ext>
              <a:ext uri="{C183D7F6-B498-43B3-948B-1728B52AA6E4}">
                <adec:decorative xmlns:adec="http://schemas.microsoft.com/office/drawing/2017/decorative" val="1"/>
              </a:ext>
            </a:extLst>
          </p:cNvPr>
          <p:cNvSpPr/>
          <p:nvPr/>
        </p:nvSpPr>
        <p:spPr bwMode="gray">
          <a:xfrm>
            <a:off x="329289" y="1669275"/>
            <a:ext cx="5593080" cy="4512026"/>
          </a:xfrm>
          <a:prstGeom prst="wedgeRoundRectCallout">
            <a:avLst>
              <a:gd name="adj1" fmla="val -32822"/>
              <a:gd name="adj2" fmla="val 63513"/>
              <a:gd name="adj3" fmla="val 16667"/>
            </a:avLst>
          </a:prstGeom>
          <a:gradFill flip="none" rotWithShape="1">
            <a:gsLst>
              <a:gs pos="0">
                <a:schemeClr val="bg1">
                  <a:lumMod val="65000"/>
                  <a:shade val="30000"/>
                  <a:satMod val="115000"/>
                </a:schemeClr>
              </a:gs>
              <a:gs pos="50000">
                <a:schemeClr val="bg1">
                  <a:lumMod val="65000"/>
                  <a:shade val="67500"/>
                  <a:satMod val="115000"/>
                </a:schemeClr>
              </a:gs>
              <a:gs pos="100000">
                <a:schemeClr val="bg1">
                  <a:lumMod val="65000"/>
                  <a:shade val="100000"/>
                  <a:satMod val="115000"/>
                </a:schemeClr>
              </a:gs>
            </a:gsLst>
            <a:lin ang="16200000" scaled="1"/>
            <a:tileRect/>
          </a:gradFill>
          <a:ln>
            <a:noFill/>
          </a:ln>
          <a:effectLst>
            <a:glow rad="101600">
              <a:schemeClr val="bg1">
                <a:lumMod val="75000"/>
                <a:alpha val="60000"/>
              </a:schemeClr>
            </a:glow>
            <a:outerShdw blurRad="50800" dist="38100" dir="8100000" algn="tr"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5" name="Speech Bubble: Rectangle with Corners Rounded 4">
            <a:extLst>
              <a:ext uri="{FF2B5EF4-FFF2-40B4-BE49-F238E27FC236}">
                <a16:creationId xmlns:a16="http://schemas.microsoft.com/office/drawing/2014/main" id="{1B9C0E53-2616-0C2A-C604-06D9DC2EFC1C}"/>
              </a:ext>
              <a:ext uri="{C183D7F6-B498-43B3-948B-1728B52AA6E4}">
                <adec:decorative xmlns:adec="http://schemas.microsoft.com/office/drawing/2017/decorative" val="1"/>
              </a:ext>
            </a:extLst>
          </p:cNvPr>
          <p:cNvSpPr/>
          <p:nvPr/>
        </p:nvSpPr>
        <p:spPr bwMode="gray">
          <a:xfrm flipH="1">
            <a:off x="6251658" y="1669275"/>
            <a:ext cx="5596128" cy="4512026"/>
          </a:xfrm>
          <a:prstGeom prst="wedgeRoundRectCallout">
            <a:avLst>
              <a:gd name="adj1" fmla="val -32822"/>
              <a:gd name="adj2" fmla="val 63513"/>
              <a:gd name="adj3" fmla="val 16667"/>
            </a:avLst>
          </a:prstGeom>
          <a:gradFill flip="none" rotWithShape="1">
            <a:gsLst>
              <a:gs pos="0">
                <a:schemeClr val="bg1">
                  <a:lumMod val="65000"/>
                  <a:shade val="30000"/>
                  <a:satMod val="115000"/>
                </a:schemeClr>
              </a:gs>
              <a:gs pos="50000">
                <a:schemeClr val="bg1">
                  <a:lumMod val="65000"/>
                  <a:shade val="67500"/>
                  <a:satMod val="115000"/>
                </a:schemeClr>
              </a:gs>
              <a:gs pos="100000">
                <a:schemeClr val="bg1">
                  <a:lumMod val="65000"/>
                  <a:shade val="100000"/>
                  <a:satMod val="115000"/>
                </a:schemeClr>
              </a:gs>
            </a:gsLst>
            <a:lin ang="16200000" scaled="1"/>
            <a:tileRect/>
          </a:gradFill>
          <a:ln>
            <a:noFill/>
          </a:ln>
          <a:effectLst>
            <a:glow rad="101600">
              <a:schemeClr val="bg1">
                <a:lumMod val="75000"/>
                <a:alpha val="60000"/>
              </a:schemeClr>
            </a:glow>
            <a:outerShdw blurRad="50800" dist="38100" dir="8100000" algn="tr"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nvGrpSpPr>
          <p:cNvPr id="10" name="Group 9" descr="Comment bubble with an exclamation point sandwiched between two question marks depicting 'misconceptions'.">
            <a:extLst>
              <a:ext uri="{FF2B5EF4-FFF2-40B4-BE49-F238E27FC236}">
                <a16:creationId xmlns:a16="http://schemas.microsoft.com/office/drawing/2014/main" id="{D09A6EF0-9EBF-947D-C56F-52DDD7546014}"/>
              </a:ext>
            </a:extLst>
          </p:cNvPr>
          <p:cNvGrpSpPr/>
          <p:nvPr/>
        </p:nvGrpSpPr>
        <p:grpSpPr bwMode="gray">
          <a:xfrm>
            <a:off x="1507979" y="1845325"/>
            <a:ext cx="846577" cy="850446"/>
            <a:chOff x="-3149481" y="4202664"/>
            <a:chExt cx="2153686" cy="2153686"/>
          </a:xfrm>
        </p:grpSpPr>
        <p:pic>
          <p:nvPicPr>
            <p:cNvPr id="11" name="Graphic 10" descr="Comment Important with solid fill">
              <a:extLst>
                <a:ext uri="{FF2B5EF4-FFF2-40B4-BE49-F238E27FC236}">
                  <a16:creationId xmlns:a16="http://schemas.microsoft.com/office/drawing/2014/main" id="{85A324AA-6C85-87A4-B123-4D42DB0D24F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bwMode="gray">
            <a:xfrm>
              <a:off x="-3149481" y="4202664"/>
              <a:ext cx="2153686" cy="2153686"/>
            </a:xfrm>
            <a:prstGeom prst="rect">
              <a:avLst/>
            </a:prstGeom>
          </p:spPr>
        </p:pic>
        <p:pic>
          <p:nvPicPr>
            <p:cNvPr id="12" name="Graphic 11" descr="Question Mark with solid fill">
              <a:extLst>
                <a:ext uri="{FF2B5EF4-FFF2-40B4-BE49-F238E27FC236}">
                  <a16:creationId xmlns:a16="http://schemas.microsoft.com/office/drawing/2014/main" id="{4DBFF2F9-FD97-BF53-BE65-A7968DCBC0F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bwMode="gray">
            <a:xfrm>
              <a:off x="-2072638" y="4691619"/>
              <a:ext cx="802306" cy="802306"/>
            </a:xfrm>
            <a:prstGeom prst="rect">
              <a:avLst/>
            </a:prstGeom>
          </p:spPr>
        </p:pic>
        <p:pic>
          <p:nvPicPr>
            <p:cNvPr id="13" name="Graphic 12" descr="Question Mark with solid fill">
              <a:extLst>
                <a:ext uri="{FF2B5EF4-FFF2-40B4-BE49-F238E27FC236}">
                  <a16:creationId xmlns:a16="http://schemas.microsoft.com/office/drawing/2014/main" id="{630CCBC7-14A6-FD44-2D48-9B59E1EB99C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bwMode="gray">
            <a:xfrm rot="10800000">
              <a:off x="-2868948" y="4707496"/>
              <a:ext cx="802305" cy="802305"/>
            </a:xfrm>
            <a:prstGeom prst="rect">
              <a:avLst/>
            </a:prstGeom>
          </p:spPr>
        </p:pic>
      </p:grpSp>
      <p:sp>
        <p:nvSpPr>
          <p:cNvPr id="7" name="TextBox 6">
            <a:extLst>
              <a:ext uri="{FF2B5EF4-FFF2-40B4-BE49-F238E27FC236}">
                <a16:creationId xmlns:a16="http://schemas.microsoft.com/office/drawing/2014/main" id="{826205DA-EA8B-AF0C-8B7C-F1BFB67B1BF0}"/>
              </a:ext>
            </a:extLst>
          </p:cNvPr>
          <p:cNvSpPr txBox="1"/>
          <p:nvPr/>
        </p:nvSpPr>
        <p:spPr bwMode="gray">
          <a:xfrm>
            <a:off x="2303220" y="1997857"/>
            <a:ext cx="2214965" cy="369332"/>
          </a:xfrm>
          <a:prstGeom prst="rect">
            <a:avLst/>
          </a:prstGeom>
          <a:noFill/>
        </p:spPr>
        <p:txBody>
          <a:bodyPr wrap="none" rtlCol="0">
            <a:spAutoFit/>
          </a:bodyPr>
          <a:lstStyle/>
          <a:p>
            <a:r>
              <a:rPr lang="en-US">
                <a:latin typeface="Aptos Black" panose="020B0004020202020204" pitchFamily="34" charset="0"/>
              </a:rPr>
              <a:t>MISCONCEPTIONS</a:t>
            </a:r>
          </a:p>
        </p:txBody>
      </p:sp>
      <p:sp>
        <p:nvSpPr>
          <p:cNvPr id="6" name="TextBox 5">
            <a:extLst>
              <a:ext uri="{FF2B5EF4-FFF2-40B4-BE49-F238E27FC236}">
                <a16:creationId xmlns:a16="http://schemas.microsoft.com/office/drawing/2014/main" id="{26C6CE13-02B7-EEA3-49F0-8E9CF2BD3D7A}"/>
              </a:ext>
            </a:extLst>
          </p:cNvPr>
          <p:cNvSpPr txBox="1"/>
          <p:nvPr/>
        </p:nvSpPr>
        <p:spPr bwMode="gray">
          <a:xfrm>
            <a:off x="838200" y="2695771"/>
            <a:ext cx="4450080" cy="3046988"/>
          </a:xfrm>
          <a:prstGeom prst="rect">
            <a:avLst/>
          </a:prstGeom>
          <a:noFill/>
        </p:spPr>
        <p:txBody>
          <a:bodyPr wrap="square" rtlCol="0">
            <a:spAutoFit/>
          </a:bodyPr>
          <a:lstStyle/>
          <a:p>
            <a:pPr>
              <a:spcAft>
                <a:spcPts val="1200"/>
              </a:spcAft>
            </a:pPr>
            <a:r>
              <a:rPr lang="en-US" dirty="0"/>
              <a:t>Funding in one year guarantees funding in future years</a:t>
            </a:r>
          </a:p>
          <a:p>
            <a:pPr>
              <a:spcAft>
                <a:spcPts val="1200"/>
              </a:spcAft>
            </a:pPr>
            <a:r>
              <a:rPr lang="en-US" dirty="0"/>
              <a:t>Returning suggestions should be submitted to the same goal area</a:t>
            </a:r>
          </a:p>
          <a:p>
            <a:pPr>
              <a:spcAft>
                <a:spcPts val="1200"/>
              </a:spcAft>
            </a:pPr>
            <a:r>
              <a:rPr lang="en-US" dirty="0"/>
              <a:t>The Implementation Plan never changes</a:t>
            </a:r>
          </a:p>
          <a:p>
            <a:r>
              <a:rPr lang="en-US" dirty="0"/>
              <a:t>I’ve done this before, I don’t need to attend informational webinars every year</a:t>
            </a:r>
          </a:p>
          <a:p>
            <a:endParaRPr lang="en-US" dirty="0"/>
          </a:p>
          <a:p>
            <a:endParaRPr lang="en-US" dirty="0"/>
          </a:p>
        </p:txBody>
      </p:sp>
      <p:pic>
        <p:nvPicPr>
          <p:cNvPr id="9" name="Graphic 8" descr="Irritant with solid fill">
            <a:extLst>
              <a:ext uri="{FF2B5EF4-FFF2-40B4-BE49-F238E27FC236}">
                <a16:creationId xmlns:a16="http://schemas.microsoft.com/office/drawing/2014/main" id="{4421BA05-38AC-FC18-3420-7D104A762C1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bwMode="gray">
          <a:xfrm>
            <a:off x="7964476" y="1845325"/>
            <a:ext cx="674396" cy="674396"/>
          </a:xfrm>
          <a:prstGeom prst="rect">
            <a:avLst/>
          </a:prstGeom>
        </p:spPr>
      </p:pic>
      <p:sp>
        <p:nvSpPr>
          <p:cNvPr id="8" name="TextBox 7">
            <a:extLst>
              <a:ext uri="{FF2B5EF4-FFF2-40B4-BE49-F238E27FC236}">
                <a16:creationId xmlns:a16="http://schemas.microsoft.com/office/drawing/2014/main" id="{1A786701-8581-CB34-134E-16E75F8A1DA2}"/>
              </a:ext>
            </a:extLst>
          </p:cNvPr>
          <p:cNvSpPr txBox="1"/>
          <p:nvPr/>
        </p:nvSpPr>
        <p:spPr bwMode="gray">
          <a:xfrm>
            <a:off x="8638872" y="1997857"/>
            <a:ext cx="1077731" cy="369332"/>
          </a:xfrm>
          <a:prstGeom prst="rect">
            <a:avLst/>
          </a:prstGeom>
          <a:noFill/>
        </p:spPr>
        <p:txBody>
          <a:bodyPr wrap="none" rtlCol="0">
            <a:spAutoFit/>
          </a:bodyPr>
          <a:lstStyle/>
          <a:p>
            <a:r>
              <a:rPr lang="en-US">
                <a:latin typeface="Aptos Black" panose="020B0004020202020204" pitchFamily="34" charset="0"/>
              </a:rPr>
              <a:t>ERRORS</a:t>
            </a:r>
          </a:p>
        </p:txBody>
      </p:sp>
      <p:sp>
        <p:nvSpPr>
          <p:cNvPr id="14" name="TextBox 13">
            <a:extLst>
              <a:ext uri="{FF2B5EF4-FFF2-40B4-BE49-F238E27FC236}">
                <a16:creationId xmlns:a16="http://schemas.microsoft.com/office/drawing/2014/main" id="{8EE7501F-ADBA-3409-ADB3-DA18FD0428A9}"/>
              </a:ext>
            </a:extLst>
          </p:cNvPr>
          <p:cNvSpPr txBox="1"/>
          <p:nvPr/>
        </p:nvSpPr>
        <p:spPr bwMode="gray">
          <a:xfrm>
            <a:off x="6759804" y="2695771"/>
            <a:ext cx="4593996" cy="2523768"/>
          </a:xfrm>
          <a:prstGeom prst="rect">
            <a:avLst/>
          </a:prstGeom>
          <a:noFill/>
        </p:spPr>
        <p:txBody>
          <a:bodyPr wrap="square" rtlCol="0">
            <a:spAutoFit/>
          </a:bodyPr>
          <a:lstStyle/>
          <a:p>
            <a:pPr>
              <a:spcAft>
                <a:spcPts val="1200"/>
              </a:spcAft>
            </a:pPr>
            <a:r>
              <a:rPr lang="en-US" sz="1600" dirty="0"/>
              <a:t>Not clearly specifying each cooperator’s contribution to the proposed work (multi-entity suggestion)</a:t>
            </a:r>
          </a:p>
          <a:p>
            <a:pPr>
              <a:spcAft>
                <a:spcPts val="1200"/>
              </a:spcAft>
            </a:pPr>
            <a:r>
              <a:rPr lang="en-US" sz="1600" dirty="0"/>
              <a:t>Not providing evidence of how deliverables from a prior year are different or build on proposed work in a new year</a:t>
            </a:r>
          </a:p>
          <a:p>
            <a:pPr>
              <a:spcAft>
                <a:spcPts val="1200"/>
              </a:spcAft>
            </a:pPr>
            <a:r>
              <a:rPr lang="en-US" sz="1600" dirty="0"/>
              <a:t>Copy/pasting the ‘Abstract’ in the ‘Purpose’ field</a:t>
            </a:r>
          </a:p>
          <a:p>
            <a:pPr>
              <a:spcAft>
                <a:spcPts val="1200"/>
              </a:spcAft>
            </a:pPr>
            <a:r>
              <a:rPr lang="en-US" sz="1600" dirty="0"/>
              <a:t>Submitting the </a:t>
            </a:r>
            <a:r>
              <a:rPr lang="en-US" sz="1600" b="1" u="sng" dirty="0"/>
              <a:t>same</a:t>
            </a:r>
            <a:r>
              <a:rPr lang="en-US" sz="1600" dirty="0"/>
              <a:t> suggestion to two goal areas</a:t>
            </a:r>
          </a:p>
        </p:txBody>
      </p:sp>
      <p:sp>
        <p:nvSpPr>
          <p:cNvPr id="2" name="Slide Number Placeholder 1">
            <a:extLst>
              <a:ext uri="{FF2B5EF4-FFF2-40B4-BE49-F238E27FC236}">
                <a16:creationId xmlns:a16="http://schemas.microsoft.com/office/drawing/2014/main" id="{98AC2284-303A-CB83-315C-7095167191A0}"/>
              </a:ext>
            </a:extLst>
          </p:cNvPr>
          <p:cNvSpPr>
            <a:spLocks noGrp="1"/>
          </p:cNvSpPr>
          <p:nvPr>
            <p:ph type="sldNum" sz="quarter" idx="12"/>
          </p:nvPr>
        </p:nvSpPr>
        <p:spPr bwMode="gray">
          <a:xfrm>
            <a:off x="9104586" y="6420518"/>
            <a:ext cx="2743200" cy="365125"/>
          </a:xfrm>
        </p:spPr>
        <p:txBody>
          <a:bodyPr/>
          <a:lstStyle/>
          <a:p>
            <a:fld id="{5267E680-71FF-44DA-8726-CE9EC60570B4}" type="slidenum">
              <a:rPr lang="en-US" smtClean="0"/>
              <a:t>43</a:t>
            </a:fld>
            <a:endParaRPr lang="en-US"/>
          </a:p>
        </p:txBody>
      </p:sp>
    </p:spTree>
    <p:extLst>
      <p:ext uri="{BB962C8B-B14F-4D97-AF65-F5344CB8AC3E}">
        <p14:creationId xmlns:p14="http://schemas.microsoft.com/office/powerpoint/2010/main" val="5438602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8E93C-D851-E93F-97CE-5AEF15FE0B03}"/>
              </a:ext>
            </a:extLst>
          </p:cNvPr>
          <p:cNvSpPr txBox="1">
            <a:spLocks noGrp="1"/>
          </p:cNvSpPr>
          <p:nvPr>
            <p:ph type="title" idx="4294967295"/>
          </p:nvPr>
        </p:nvSpPr>
        <p:spPr>
          <a:xfrm>
            <a:off x="838200" y="837958"/>
            <a:ext cx="10515600" cy="767662"/>
          </a:xfrm>
          <a:prstGeom prst="rect">
            <a:avLst/>
          </a:prstGeom>
          <a:noFill/>
          <a:ln>
            <a:noFill/>
            <a:prstDash/>
          </a:ln>
          <a:effectLst>
            <a:outerShdw blurRad="50800" dist="38100" dir="8100000" algn="tr"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Amasis MT Pro Black" panose="02040A04050005020304" pitchFamily="18" charset="0"/>
                <a:ea typeface="+mj-ea"/>
                <a:cs typeface="+mj-cs"/>
              </a:rPr>
              <a:t>Let’s go through a checklist</a:t>
            </a:r>
          </a:p>
        </p:txBody>
      </p:sp>
      <p:sp>
        <p:nvSpPr>
          <p:cNvPr id="3" name="Content Placeholder 3">
            <a:extLst>
              <a:ext uri="{FF2B5EF4-FFF2-40B4-BE49-F238E27FC236}">
                <a16:creationId xmlns:a16="http://schemas.microsoft.com/office/drawing/2014/main" id="{A77272BF-20BA-5BB9-C416-41C3A8598CD4}"/>
              </a:ext>
            </a:extLst>
          </p:cNvPr>
          <p:cNvSpPr txBox="1">
            <a:spLocks/>
          </p:cNvSpPr>
          <p:nvPr/>
        </p:nvSpPr>
        <p:spPr>
          <a:xfrm>
            <a:off x="99051" y="1626519"/>
            <a:ext cx="7649286" cy="5030787"/>
          </a:xfrm>
          <a:prstGeom prst="rect">
            <a:avLst/>
          </a:prstGeom>
        </p:spPr>
        <p:txBody>
          <a:bodyPr lIns="91440" tIns="45720" rIns="91440" bIns="45720" anchor="t"/>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ü"/>
            </a:pPr>
            <a:r>
              <a:rPr lang="en-US" sz="2000" dirty="0">
                <a:latin typeface="Avenir Next LT Pro Demi"/>
              </a:rPr>
              <a:t>Review the FY 2027 Implementation Plan</a:t>
            </a:r>
          </a:p>
          <a:p>
            <a:pPr lvl="1">
              <a:buFont typeface="Wingdings" panose="05000000000000000000" pitchFamily="2" charset="2"/>
              <a:buChar char="q"/>
            </a:pPr>
            <a:r>
              <a:rPr lang="en-US" sz="2000" dirty="0">
                <a:latin typeface="Avenir Next LT Pro Demi"/>
              </a:rPr>
              <a:t>Identify the appropriate goal area for the suggestion idea </a:t>
            </a:r>
            <a:br>
              <a:rPr lang="en-US" sz="2000" dirty="0">
                <a:latin typeface="Avenir Next LT Pro Demi" panose="020B0704020202020204" pitchFamily="34" charset="0"/>
              </a:rPr>
            </a:br>
            <a:r>
              <a:rPr lang="en-US" sz="2000" dirty="0">
                <a:solidFill>
                  <a:srgbClr val="FF0000"/>
                </a:solidFill>
                <a:latin typeface="Avenir Next LT Pro Demi"/>
              </a:rPr>
              <a:t>*must be a single goal area*</a:t>
            </a:r>
          </a:p>
          <a:p>
            <a:pPr lvl="2">
              <a:buFont typeface="Wingdings" panose="05000000000000000000" pitchFamily="2" charset="2"/>
              <a:buChar char="q"/>
            </a:pPr>
            <a:r>
              <a:rPr lang="en-US" sz="2000" dirty="0">
                <a:latin typeface="Avenir Next LT Pro Demi"/>
              </a:rPr>
              <a:t>Within the goal area, what objective and strategies will this project incorporate?</a:t>
            </a:r>
          </a:p>
          <a:p>
            <a:pPr>
              <a:buFont typeface="Wingdings" panose="05000000000000000000" pitchFamily="2" charset="2"/>
              <a:buChar char="ü"/>
            </a:pPr>
            <a:r>
              <a:rPr lang="en-US" sz="2000" dirty="0">
                <a:latin typeface="Avenir Next LT Pro Demi"/>
              </a:rPr>
              <a:t>Develop suggestion activities with these components in mind:</a:t>
            </a:r>
          </a:p>
          <a:p>
            <a:pPr lvl="1">
              <a:buFont typeface="Wingdings" panose="05000000000000000000" pitchFamily="2" charset="2"/>
              <a:buChar char="q"/>
            </a:pPr>
            <a:r>
              <a:rPr lang="en-US" sz="2000" dirty="0">
                <a:latin typeface="Avenir Next LT Pro Demi"/>
              </a:rPr>
              <a:t>Concise, descriptive title</a:t>
            </a:r>
          </a:p>
          <a:p>
            <a:pPr lvl="1">
              <a:buFont typeface="Wingdings" panose="05000000000000000000" pitchFamily="2" charset="2"/>
              <a:buChar char="q"/>
            </a:pPr>
            <a:r>
              <a:rPr lang="en-US" sz="2000" dirty="0">
                <a:latin typeface="Avenir Next LT Pro Demi"/>
              </a:rPr>
              <a:t>Define specific activities for each cooperator</a:t>
            </a:r>
          </a:p>
          <a:p>
            <a:pPr lvl="1">
              <a:buFont typeface="Wingdings" panose="05000000000000000000" pitchFamily="2" charset="2"/>
              <a:buChar char="q"/>
            </a:pPr>
            <a:r>
              <a:rPr lang="en-US" sz="2000" dirty="0">
                <a:solidFill>
                  <a:sysClr val="windowText" lastClr="000000"/>
                </a:solidFill>
                <a:latin typeface="Avenir Next LT Pro Demi"/>
              </a:rPr>
              <a:t>Provide detailed background information</a:t>
            </a:r>
          </a:p>
          <a:p>
            <a:pPr lvl="1">
              <a:buFont typeface="Wingdings" panose="05000000000000000000" pitchFamily="2" charset="2"/>
              <a:buChar char="q"/>
            </a:pPr>
            <a:r>
              <a:rPr lang="en-US" sz="2000" dirty="0">
                <a:latin typeface="Avenir Next LT Pro Demi"/>
              </a:rPr>
              <a:t>Clearly outline benefits to PPQ and stakeholders</a:t>
            </a:r>
          </a:p>
          <a:p>
            <a:pPr lvl="1">
              <a:buFont typeface="Wingdings" panose="05000000000000000000" pitchFamily="2" charset="2"/>
              <a:buChar char="q"/>
            </a:pPr>
            <a:r>
              <a:rPr lang="en-US" sz="2000" dirty="0">
                <a:latin typeface="Avenir Next LT Pro Demi"/>
              </a:rPr>
              <a:t>Provide single year o</a:t>
            </a:r>
            <a:r>
              <a:rPr lang="en-US" sz="2000" dirty="0">
                <a:solidFill>
                  <a:sysClr val="windowText" lastClr="000000"/>
                </a:solidFill>
                <a:latin typeface="Avenir Next LT Pro Demi"/>
              </a:rPr>
              <a:t>bjectives and deliverables</a:t>
            </a:r>
          </a:p>
          <a:p>
            <a:pPr lvl="1">
              <a:buFont typeface="Wingdings" panose="05000000000000000000" pitchFamily="2" charset="2"/>
              <a:buChar char="q"/>
            </a:pPr>
            <a:r>
              <a:rPr lang="en-US" sz="2000" dirty="0">
                <a:latin typeface="Avenir Next LT Pro Demi"/>
              </a:rPr>
              <a:t>Describe budget and justification for funds</a:t>
            </a:r>
          </a:p>
          <a:p>
            <a:pPr>
              <a:buFont typeface="Wingdings" panose="05000000000000000000" pitchFamily="2" charset="2"/>
              <a:buChar char="ü"/>
            </a:pPr>
            <a:r>
              <a:rPr lang="en-US" sz="2000" dirty="0">
                <a:latin typeface="Avenir Next LT Pro Demi"/>
              </a:rPr>
              <a:t>Submit suggestion during open period from </a:t>
            </a:r>
          </a:p>
          <a:p>
            <a:pPr marL="1487488" indent="0">
              <a:spcBef>
                <a:spcPts val="0"/>
              </a:spcBef>
              <a:buFont typeface="Arial" panose="020B0604020202020204" pitchFamily="34" charset="0"/>
              <a:buNone/>
            </a:pPr>
            <a:r>
              <a:rPr lang="en-US" sz="2000" dirty="0">
                <a:solidFill>
                  <a:srgbClr val="FF0000"/>
                </a:solidFill>
                <a:latin typeface="Avenir Next LT Pro Demi"/>
              </a:rPr>
              <a:t>   July 27 – September 21, 2026</a:t>
            </a:r>
            <a:endParaRPr lang="en-US" sz="2000" dirty="0">
              <a:latin typeface="Aptos Display" panose="020B0004020202020204" pitchFamily="34" charset="0"/>
            </a:endParaRPr>
          </a:p>
        </p:txBody>
      </p:sp>
      <p:sp>
        <p:nvSpPr>
          <p:cNvPr id="5" name="Slide Number Placeholder 2">
            <a:extLst>
              <a:ext uri="{FF2B5EF4-FFF2-40B4-BE49-F238E27FC236}">
                <a16:creationId xmlns:a16="http://schemas.microsoft.com/office/drawing/2014/main" id="{3D8564EA-170F-3465-52A1-84AAAD09F5D4}"/>
              </a:ext>
            </a:extLst>
          </p:cNvPr>
          <p:cNvSpPr>
            <a:spLocks noGrp="1"/>
          </p:cNvSpPr>
          <p:nvPr>
            <p:ph type="sldNum" sz="quarter" idx="12"/>
          </p:nvPr>
        </p:nvSpPr>
        <p:spPr>
          <a:xfrm>
            <a:off x="9104586" y="6468644"/>
            <a:ext cx="2743200" cy="365125"/>
          </a:xfrm>
        </p:spPr>
        <p:txBody>
          <a:bodyPr/>
          <a:lstStyle/>
          <a:p>
            <a:fld id="{5267E680-71FF-44DA-8726-CE9EC60570B4}" type="slidenum">
              <a:rPr lang="en-US" smtClean="0"/>
              <a:t>44</a:t>
            </a:fld>
            <a:endParaRPr lang="en-US"/>
          </a:p>
        </p:txBody>
      </p:sp>
      <p:grpSp>
        <p:nvGrpSpPr>
          <p:cNvPr id="6" name="Group 5" descr="Image of a checklist with the words PPDMDPP Open Period checklist written atop it, sitting in between a laptop and a book with insects on the cover. ">
            <a:extLst>
              <a:ext uri="{FF2B5EF4-FFF2-40B4-BE49-F238E27FC236}">
                <a16:creationId xmlns:a16="http://schemas.microsoft.com/office/drawing/2014/main" id="{DA66E3B5-763A-3F86-65AA-6ABFEC55F4DF}"/>
              </a:ext>
            </a:extLst>
          </p:cNvPr>
          <p:cNvGrpSpPr/>
          <p:nvPr/>
        </p:nvGrpSpPr>
        <p:grpSpPr>
          <a:xfrm>
            <a:off x="7908757" y="2132572"/>
            <a:ext cx="4019239" cy="4223777"/>
            <a:chOff x="7761060" y="1529321"/>
            <a:chExt cx="4144245" cy="4150715"/>
          </a:xfrm>
        </p:grpSpPr>
        <p:sp>
          <p:nvSpPr>
            <p:cNvPr id="7" name="Rectangle 6">
              <a:extLst>
                <a:ext uri="{FF2B5EF4-FFF2-40B4-BE49-F238E27FC236}">
                  <a16:creationId xmlns:a16="http://schemas.microsoft.com/office/drawing/2014/main" id="{75BA2477-7AC9-8820-3CE7-5674667D7498}"/>
                </a:ext>
              </a:extLst>
            </p:cNvPr>
            <p:cNvSpPr/>
            <p:nvPr/>
          </p:nvSpPr>
          <p:spPr>
            <a:xfrm>
              <a:off x="7761060" y="1824469"/>
              <a:ext cx="4006210" cy="3855567"/>
            </a:xfrm>
            <a:prstGeom prst="rect">
              <a:avLst/>
            </a:prstGeom>
            <a:solidFill>
              <a:schemeClr val="tx1">
                <a:lumMod val="50000"/>
                <a:lumOff val="50000"/>
              </a:schemeClr>
            </a:solidFill>
            <a:ln>
              <a:solidFill>
                <a:schemeClr val="tx1">
                  <a:lumMod val="75000"/>
                  <a:lumOff val="25000"/>
                </a:schemeClr>
              </a:solidFill>
            </a:ln>
            <a:effectLst>
              <a:glow rad="228600">
                <a:schemeClr val="bg1">
                  <a:lumMod val="6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Aptos Display" panose="020B0004020202020204" pitchFamily="34" charset="0"/>
              </a:endParaRPr>
            </a:p>
          </p:txBody>
        </p:sp>
        <p:pic>
          <p:nvPicPr>
            <p:cNvPr id="8" name="Picture 7">
              <a:extLst>
                <a:ext uri="{FF2B5EF4-FFF2-40B4-BE49-F238E27FC236}">
                  <a16:creationId xmlns:a16="http://schemas.microsoft.com/office/drawing/2014/main" id="{B56AE54D-0587-8519-5B20-A7F136CF67A0}"/>
                </a:ext>
              </a:extLst>
            </p:cNvPr>
            <p:cNvPicPr>
              <a:picLocks noChangeAspect="1"/>
            </p:cNvPicPr>
            <p:nvPr/>
          </p:nvPicPr>
          <p:blipFill>
            <a:blip r:embed="rId3"/>
            <a:stretch>
              <a:fillRect/>
            </a:stretch>
          </p:blipFill>
          <p:spPr>
            <a:xfrm>
              <a:off x="7899095" y="1529321"/>
              <a:ext cx="4006210" cy="4006210"/>
            </a:xfrm>
            <a:prstGeom prst="rect">
              <a:avLst/>
            </a:prstGeom>
          </p:spPr>
        </p:pic>
      </p:grpSp>
    </p:spTree>
    <p:extLst>
      <p:ext uri="{BB962C8B-B14F-4D97-AF65-F5344CB8AC3E}">
        <p14:creationId xmlns:p14="http://schemas.microsoft.com/office/powerpoint/2010/main" val="19752055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CB22689-6A47-C331-4434-DEADE13BAAB6}"/>
              </a:ext>
            </a:extLst>
          </p:cNvPr>
          <p:cNvSpPr txBox="1">
            <a:spLocks noGrp="1"/>
          </p:cNvSpPr>
          <p:nvPr>
            <p:ph type="title" idx="4294967295"/>
          </p:nvPr>
        </p:nvSpPr>
        <p:spPr>
          <a:xfrm>
            <a:off x="5332930" y="145956"/>
            <a:ext cx="6514856" cy="801688"/>
          </a:xfrm>
          <a:prstGeom prst="rect">
            <a:avLst/>
          </a:prstGeom>
          <a:noFill/>
          <a:ln>
            <a:noFill/>
            <a:prstDash/>
          </a:ln>
          <a:effectLst>
            <a:outerShdw blurRad="50800" dist="38100" dir="8100000" algn="tr"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Amasis MT Pro Black" panose="02040A04050005020304" pitchFamily="18" charset="0"/>
                <a:ea typeface="+mj-ea"/>
                <a:cs typeface="+mj-cs"/>
              </a:rPr>
              <a:t>PPDMDPP Timeline</a:t>
            </a:r>
          </a:p>
        </p:txBody>
      </p:sp>
      <p:sp>
        <p:nvSpPr>
          <p:cNvPr id="5" name="Rectangle 4">
            <a:extLst>
              <a:ext uri="{FF2B5EF4-FFF2-40B4-BE49-F238E27FC236}">
                <a16:creationId xmlns:a16="http://schemas.microsoft.com/office/drawing/2014/main" id="{A3ADAD76-EC87-7314-9645-417287BB3908}"/>
              </a:ext>
              <a:ext uri="{C183D7F6-B498-43B3-948B-1728B52AA6E4}">
                <adec:decorative xmlns:adec="http://schemas.microsoft.com/office/drawing/2017/decorative" val="1"/>
              </a:ext>
            </a:extLst>
          </p:cNvPr>
          <p:cNvSpPr/>
          <p:nvPr/>
        </p:nvSpPr>
        <p:spPr>
          <a:xfrm>
            <a:off x="-3029" y="888665"/>
            <a:ext cx="12192000" cy="6010275"/>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A5F5723-8242-F13C-6F0A-859C26ABC8F3}"/>
              </a:ext>
              <a:ext uri="{C183D7F6-B498-43B3-948B-1728B52AA6E4}">
                <adec:decorative xmlns:adec="http://schemas.microsoft.com/office/drawing/2017/decorative" val="1"/>
              </a:ext>
            </a:extLst>
          </p:cNvPr>
          <p:cNvGrpSpPr/>
          <p:nvPr/>
        </p:nvGrpSpPr>
        <p:grpSpPr>
          <a:xfrm>
            <a:off x="260909" y="1837493"/>
            <a:ext cx="2517687" cy="1931557"/>
            <a:chOff x="260909" y="1837493"/>
            <a:chExt cx="2517687" cy="1931557"/>
          </a:xfrm>
        </p:grpSpPr>
        <p:cxnSp>
          <p:nvCxnSpPr>
            <p:cNvPr id="11" name="Straight Arrow Connector 10">
              <a:extLst>
                <a:ext uri="{FF2B5EF4-FFF2-40B4-BE49-F238E27FC236}">
                  <a16:creationId xmlns:a16="http://schemas.microsoft.com/office/drawing/2014/main" id="{87A2CA26-FEC8-BD2C-4BDC-78C04E7D3C69}"/>
                </a:ext>
                <a:ext uri="{C183D7F6-B498-43B3-948B-1728B52AA6E4}">
                  <adec:decorative xmlns:adec="http://schemas.microsoft.com/office/drawing/2017/decorative" val="1"/>
                </a:ext>
              </a:extLst>
            </p:cNvPr>
            <p:cNvCxnSpPr>
              <a:cxnSpLocks/>
            </p:cNvCxnSpPr>
            <p:nvPr/>
          </p:nvCxnSpPr>
          <p:spPr>
            <a:xfrm flipV="1">
              <a:off x="666750" y="2195282"/>
              <a:ext cx="0" cy="1573768"/>
            </a:xfrm>
            <a:prstGeom prst="straightConnector1">
              <a:avLst/>
            </a:prstGeom>
            <a:ln w="28575">
              <a:headEnd w="lg" len="lg"/>
              <a:tailEnd type="none" w="lg" len="lg"/>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6853D7B-87F9-6E1A-5028-D04932FE54FC}"/>
                </a:ext>
              </a:extLst>
            </p:cNvPr>
            <p:cNvSpPr txBox="1"/>
            <p:nvPr/>
          </p:nvSpPr>
          <p:spPr>
            <a:xfrm>
              <a:off x="260909" y="1837493"/>
              <a:ext cx="2517687" cy="707886"/>
            </a:xfrm>
            <a:prstGeom prst="rect">
              <a:avLst/>
            </a:prstGeom>
            <a:solidFill>
              <a:schemeClr val="accent1"/>
            </a:solidFill>
          </p:spPr>
          <p:txBody>
            <a:bodyPr wrap="square" rtlCol="0">
              <a:spAutoFit/>
            </a:bodyPr>
            <a:lstStyle/>
            <a:p>
              <a:pPr algn="ctr"/>
              <a:r>
                <a:rPr lang="en-US" sz="2000" dirty="0">
                  <a:solidFill>
                    <a:schemeClr val="bg2"/>
                  </a:solidFill>
                  <a:latin typeface="Aptos Display" panose="020B0004020202020204" pitchFamily="34" charset="0"/>
                </a:rPr>
                <a:t>Implementation Plan released</a:t>
              </a:r>
            </a:p>
          </p:txBody>
        </p:sp>
      </p:grpSp>
      <p:grpSp>
        <p:nvGrpSpPr>
          <p:cNvPr id="18" name="Group 17">
            <a:extLst>
              <a:ext uri="{FF2B5EF4-FFF2-40B4-BE49-F238E27FC236}">
                <a16:creationId xmlns:a16="http://schemas.microsoft.com/office/drawing/2014/main" id="{F5521F5E-76E6-DDC8-1D40-3544351D13C9}"/>
              </a:ext>
              <a:ext uri="{C183D7F6-B498-43B3-948B-1728B52AA6E4}">
                <adec:decorative xmlns:adec="http://schemas.microsoft.com/office/drawing/2017/decorative" val="1"/>
              </a:ext>
            </a:extLst>
          </p:cNvPr>
          <p:cNvGrpSpPr/>
          <p:nvPr/>
        </p:nvGrpSpPr>
        <p:grpSpPr>
          <a:xfrm>
            <a:off x="1037970" y="4123493"/>
            <a:ext cx="3433729" cy="1821663"/>
            <a:chOff x="1037970" y="4123493"/>
            <a:chExt cx="3433729" cy="1821663"/>
          </a:xfrm>
        </p:grpSpPr>
        <p:cxnSp>
          <p:nvCxnSpPr>
            <p:cNvPr id="13" name="Straight Arrow Connector 12">
              <a:extLst>
                <a:ext uri="{FF2B5EF4-FFF2-40B4-BE49-F238E27FC236}">
                  <a16:creationId xmlns:a16="http://schemas.microsoft.com/office/drawing/2014/main" id="{6D401221-8FA5-B8F9-DF27-2BF516A6E0ED}"/>
                </a:ext>
                <a:ext uri="{C183D7F6-B498-43B3-948B-1728B52AA6E4}">
                  <adec:decorative xmlns:adec="http://schemas.microsoft.com/office/drawing/2017/decorative" val="1"/>
                </a:ext>
              </a:extLst>
            </p:cNvPr>
            <p:cNvCxnSpPr>
              <a:cxnSpLocks/>
            </p:cNvCxnSpPr>
            <p:nvPr/>
          </p:nvCxnSpPr>
          <p:spPr>
            <a:xfrm flipV="1">
              <a:off x="2765597" y="4123493"/>
              <a:ext cx="0" cy="1253264"/>
            </a:xfrm>
            <a:prstGeom prst="straightConnector1">
              <a:avLst/>
            </a:prstGeom>
            <a:ln w="28575">
              <a:solidFill>
                <a:schemeClr val="accent6">
                  <a:lumMod val="75000"/>
                </a:schemeClr>
              </a:solidFill>
              <a:headEnd w="lg" len="lg"/>
              <a:tailEnd type="none" w="lg" len="lg"/>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4974AC99-9D3B-F769-CF97-8665E0B221EA}"/>
                </a:ext>
              </a:extLst>
            </p:cNvPr>
            <p:cNvSpPr txBox="1"/>
            <p:nvPr/>
          </p:nvSpPr>
          <p:spPr>
            <a:xfrm>
              <a:off x="1037970" y="5237270"/>
              <a:ext cx="3433729" cy="707886"/>
            </a:xfrm>
            <a:prstGeom prst="rect">
              <a:avLst/>
            </a:prstGeom>
            <a:solidFill>
              <a:schemeClr val="accent6">
                <a:lumMod val="75000"/>
              </a:schemeClr>
            </a:solidFill>
          </p:spPr>
          <p:txBody>
            <a:bodyPr wrap="square" rtlCol="0">
              <a:spAutoFit/>
            </a:bodyPr>
            <a:lstStyle/>
            <a:p>
              <a:pPr algn="ctr"/>
              <a:r>
                <a:rPr lang="en-US" sz="2000" dirty="0">
                  <a:solidFill>
                    <a:schemeClr val="bg1"/>
                  </a:solidFill>
                  <a:latin typeface="Aptos Display" panose="020B0004020202020204" pitchFamily="34" charset="0"/>
                </a:rPr>
                <a:t>Open Period – Submit Suggestions</a:t>
              </a:r>
            </a:p>
          </p:txBody>
        </p:sp>
      </p:grpSp>
      <p:grpSp>
        <p:nvGrpSpPr>
          <p:cNvPr id="12" name="Group 11">
            <a:extLst>
              <a:ext uri="{FF2B5EF4-FFF2-40B4-BE49-F238E27FC236}">
                <a16:creationId xmlns:a16="http://schemas.microsoft.com/office/drawing/2014/main" id="{DE2A4772-6AAC-0E9A-1BBE-538758E09240}"/>
              </a:ext>
              <a:ext uri="{C183D7F6-B498-43B3-948B-1728B52AA6E4}">
                <adec:decorative xmlns:adec="http://schemas.microsoft.com/office/drawing/2017/decorative" val="1"/>
              </a:ext>
            </a:extLst>
          </p:cNvPr>
          <p:cNvGrpSpPr/>
          <p:nvPr/>
        </p:nvGrpSpPr>
        <p:grpSpPr>
          <a:xfrm>
            <a:off x="4290497" y="1976980"/>
            <a:ext cx="3567627" cy="1792070"/>
            <a:chOff x="4290497" y="1976980"/>
            <a:chExt cx="3567627" cy="1792070"/>
          </a:xfrm>
        </p:grpSpPr>
        <p:cxnSp>
          <p:nvCxnSpPr>
            <p:cNvPr id="15" name="Straight Arrow Connector 14">
              <a:extLst>
                <a:ext uri="{FF2B5EF4-FFF2-40B4-BE49-F238E27FC236}">
                  <a16:creationId xmlns:a16="http://schemas.microsoft.com/office/drawing/2014/main" id="{EA5B25F5-6C40-FE82-CCED-7597AF09324F}"/>
                </a:ext>
                <a:ext uri="{C183D7F6-B498-43B3-948B-1728B52AA6E4}">
                  <adec:decorative xmlns:adec="http://schemas.microsoft.com/office/drawing/2017/decorative" val="1"/>
                </a:ext>
              </a:extLst>
            </p:cNvPr>
            <p:cNvCxnSpPr>
              <a:cxnSpLocks/>
            </p:cNvCxnSpPr>
            <p:nvPr/>
          </p:nvCxnSpPr>
          <p:spPr>
            <a:xfrm flipV="1">
              <a:off x="5991225" y="2927503"/>
              <a:ext cx="0" cy="841547"/>
            </a:xfrm>
            <a:prstGeom prst="straightConnector1">
              <a:avLst/>
            </a:prstGeom>
            <a:ln w="28575">
              <a:solidFill>
                <a:srgbClr val="E28700"/>
              </a:solidFill>
              <a:headEnd w="lg" len="lg"/>
              <a:tailEnd type="none" w="lg" len="lg"/>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5E35AB69-676A-B2B8-6A5E-3FF782C04DFC}"/>
                </a:ext>
              </a:extLst>
            </p:cNvPr>
            <p:cNvSpPr txBox="1"/>
            <p:nvPr/>
          </p:nvSpPr>
          <p:spPr>
            <a:xfrm>
              <a:off x="4290497" y="1976980"/>
              <a:ext cx="3567627" cy="1323439"/>
            </a:xfrm>
            <a:prstGeom prst="rect">
              <a:avLst/>
            </a:prstGeom>
            <a:solidFill>
              <a:srgbClr val="E28700"/>
            </a:solidFill>
          </p:spPr>
          <p:txBody>
            <a:bodyPr wrap="square" rtlCol="0">
              <a:spAutoFit/>
            </a:bodyPr>
            <a:lstStyle/>
            <a:p>
              <a:pPr algn="ctr"/>
              <a:r>
                <a:rPr lang="en-US" sz="2000" dirty="0">
                  <a:solidFill>
                    <a:schemeClr val="bg2">
                      <a:lumMod val="10000"/>
                    </a:schemeClr>
                  </a:solidFill>
                  <a:latin typeface="Aptos Display" panose="020B0004020202020204" pitchFamily="34" charset="0"/>
                </a:rPr>
                <a:t>Review Period – Suggestions are reviewed by multiple groups and recommendations for funding are made</a:t>
              </a:r>
            </a:p>
          </p:txBody>
        </p:sp>
      </p:grpSp>
      <p:grpSp>
        <p:nvGrpSpPr>
          <p:cNvPr id="17" name="Group 16">
            <a:extLst>
              <a:ext uri="{FF2B5EF4-FFF2-40B4-BE49-F238E27FC236}">
                <a16:creationId xmlns:a16="http://schemas.microsoft.com/office/drawing/2014/main" id="{13FBEE9C-2364-348B-0941-9414A7576509}"/>
              </a:ext>
              <a:ext uri="{C183D7F6-B498-43B3-948B-1728B52AA6E4}">
                <adec:decorative xmlns:adec="http://schemas.microsoft.com/office/drawing/2017/decorative" val="1"/>
              </a:ext>
            </a:extLst>
          </p:cNvPr>
          <p:cNvGrpSpPr/>
          <p:nvPr/>
        </p:nvGrpSpPr>
        <p:grpSpPr>
          <a:xfrm>
            <a:off x="7349565" y="4177337"/>
            <a:ext cx="3676650" cy="2215083"/>
            <a:chOff x="7349565" y="4177337"/>
            <a:chExt cx="3676650" cy="2215083"/>
          </a:xfrm>
        </p:grpSpPr>
        <p:cxnSp>
          <p:nvCxnSpPr>
            <p:cNvPr id="16" name="Straight Arrow Connector 15">
              <a:extLst>
                <a:ext uri="{FF2B5EF4-FFF2-40B4-BE49-F238E27FC236}">
                  <a16:creationId xmlns:a16="http://schemas.microsoft.com/office/drawing/2014/main" id="{56E89108-BC1A-B86B-C945-11DFB898719A}"/>
                </a:ext>
                <a:ext uri="{C183D7F6-B498-43B3-948B-1728B52AA6E4}">
                  <adec:decorative xmlns:adec="http://schemas.microsoft.com/office/drawing/2017/decorative" val="1"/>
                </a:ext>
              </a:extLst>
            </p:cNvPr>
            <p:cNvCxnSpPr>
              <a:cxnSpLocks/>
            </p:cNvCxnSpPr>
            <p:nvPr/>
          </p:nvCxnSpPr>
          <p:spPr>
            <a:xfrm flipV="1">
              <a:off x="9104586" y="4177337"/>
              <a:ext cx="0" cy="1429265"/>
            </a:xfrm>
            <a:prstGeom prst="straightConnector1">
              <a:avLst/>
            </a:prstGeom>
            <a:ln w="28575">
              <a:solidFill>
                <a:srgbClr val="C00000"/>
              </a:solidFill>
              <a:headEnd w="lg" len="lg"/>
              <a:tailEnd type="none" w="lg" len="lg"/>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4F4BBA6-F19F-A47E-BF20-BF845BE27CF4}"/>
                </a:ext>
              </a:extLst>
            </p:cNvPr>
            <p:cNvSpPr txBox="1"/>
            <p:nvPr/>
          </p:nvSpPr>
          <p:spPr>
            <a:xfrm>
              <a:off x="7349565" y="5376757"/>
              <a:ext cx="3676650" cy="1015663"/>
            </a:xfrm>
            <a:prstGeom prst="rect">
              <a:avLst/>
            </a:prstGeom>
            <a:solidFill>
              <a:srgbClr val="C00000"/>
            </a:solidFill>
          </p:spPr>
          <p:txBody>
            <a:bodyPr wrap="square" rtlCol="0">
              <a:spAutoFit/>
            </a:bodyPr>
            <a:lstStyle/>
            <a:p>
              <a:pPr algn="ctr"/>
              <a:r>
                <a:rPr lang="en-US" sz="2000" dirty="0">
                  <a:solidFill>
                    <a:srgbClr val="FCB4AE"/>
                  </a:solidFill>
                  <a:latin typeface="Aptos Display" panose="020B0004020202020204" pitchFamily="34" charset="0"/>
                </a:rPr>
                <a:t>Spending Plan is released when funding recommendations are finalized</a:t>
              </a:r>
            </a:p>
          </p:txBody>
        </p:sp>
      </p:grpSp>
      <p:grpSp>
        <p:nvGrpSpPr>
          <p:cNvPr id="14" name="Group 13">
            <a:extLst>
              <a:ext uri="{FF2B5EF4-FFF2-40B4-BE49-F238E27FC236}">
                <a16:creationId xmlns:a16="http://schemas.microsoft.com/office/drawing/2014/main" id="{F8C656D9-3790-5828-9685-E7825CEC908B}"/>
              </a:ext>
              <a:ext uri="{C183D7F6-B498-43B3-948B-1728B52AA6E4}">
                <adec:decorative xmlns:adec="http://schemas.microsoft.com/office/drawing/2017/decorative" val="1"/>
              </a:ext>
            </a:extLst>
          </p:cNvPr>
          <p:cNvGrpSpPr/>
          <p:nvPr/>
        </p:nvGrpSpPr>
        <p:grpSpPr>
          <a:xfrm>
            <a:off x="9860694" y="2128859"/>
            <a:ext cx="2070397" cy="1756293"/>
            <a:chOff x="9860694" y="2128859"/>
            <a:chExt cx="2070397" cy="1756293"/>
          </a:xfrm>
        </p:grpSpPr>
        <p:cxnSp>
          <p:nvCxnSpPr>
            <p:cNvPr id="21" name="Straight Arrow Connector 20">
              <a:extLst>
                <a:ext uri="{FF2B5EF4-FFF2-40B4-BE49-F238E27FC236}">
                  <a16:creationId xmlns:a16="http://schemas.microsoft.com/office/drawing/2014/main" id="{D73CAC82-4BF9-C7EE-1CDB-2C6D83F65C45}"/>
                </a:ext>
                <a:ext uri="{C183D7F6-B498-43B3-948B-1728B52AA6E4}">
                  <adec:decorative xmlns:adec="http://schemas.microsoft.com/office/drawing/2017/decorative" val="1"/>
                </a:ext>
              </a:extLst>
            </p:cNvPr>
            <p:cNvCxnSpPr>
              <a:cxnSpLocks/>
            </p:cNvCxnSpPr>
            <p:nvPr/>
          </p:nvCxnSpPr>
          <p:spPr>
            <a:xfrm flipV="1">
              <a:off x="11211182" y="3144522"/>
              <a:ext cx="0" cy="740630"/>
            </a:xfrm>
            <a:prstGeom prst="straightConnector1">
              <a:avLst/>
            </a:prstGeom>
            <a:ln w="28575">
              <a:solidFill>
                <a:srgbClr val="7030A0"/>
              </a:solidFill>
              <a:headEnd w="lg" len="lg"/>
              <a:tailEnd type="none" w="lg" len="lg"/>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824758B4-55C6-1F77-9343-739503EED5C6}"/>
                </a:ext>
              </a:extLst>
            </p:cNvPr>
            <p:cNvSpPr txBox="1"/>
            <p:nvPr/>
          </p:nvSpPr>
          <p:spPr>
            <a:xfrm>
              <a:off x="9860694" y="2128859"/>
              <a:ext cx="2070397" cy="1015663"/>
            </a:xfrm>
            <a:prstGeom prst="rect">
              <a:avLst/>
            </a:prstGeom>
            <a:solidFill>
              <a:srgbClr val="7030A0"/>
            </a:solidFill>
          </p:spPr>
          <p:txBody>
            <a:bodyPr wrap="square" rtlCol="0">
              <a:spAutoFit/>
            </a:bodyPr>
            <a:lstStyle/>
            <a:p>
              <a:pPr algn="ctr"/>
              <a:r>
                <a:rPr lang="en-US" sz="2000" dirty="0">
                  <a:solidFill>
                    <a:schemeClr val="bg1">
                      <a:lumMod val="95000"/>
                    </a:schemeClr>
                  </a:solidFill>
                  <a:latin typeface="Aptos Display" panose="020B0004020202020204" pitchFamily="34" charset="0"/>
                </a:rPr>
                <a:t>Cooperative agreements are initiated</a:t>
              </a:r>
            </a:p>
          </p:txBody>
        </p:sp>
      </p:grpSp>
      <p:graphicFrame>
        <p:nvGraphicFramePr>
          <p:cNvPr id="3" name="Diagram 2" descr="Monthly timeline starting with May and moving in a rightward direction towards March reflecting the various processes of the PPDMDPP timeline and their anticipated timeframes via color coding.">
            <a:extLst>
              <a:ext uri="{FF2B5EF4-FFF2-40B4-BE49-F238E27FC236}">
                <a16:creationId xmlns:a16="http://schemas.microsoft.com/office/drawing/2014/main" id="{E5E59217-ACBE-3623-5154-0AA43AE7733C}"/>
              </a:ext>
            </a:extLst>
          </p:cNvPr>
          <p:cNvGraphicFramePr/>
          <p:nvPr>
            <p:extLst>
              <p:ext uri="{D42A27DB-BD31-4B8C-83A1-F6EECF244321}">
                <p14:modId xmlns:p14="http://schemas.microsoft.com/office/powerpoint/2010/main" val="3509644027"/>
              </p:ext>
            </p:extLst>
          </p:nvPr>
        </p:nvGraphicFramePr>
        <p:xfrm>
          <a:off x="84406" y="1025850"/>
          <a:ext cx="11982450" cy="6010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a:extLst>
              <a:ext uri="{FF2B5EF4-FFF2-40B4-BE49-F238E27FC236}">
                <a16:creationId xmlns:a16="http://schemas.microsoft.com/office/drawing/2014/main" id="{E5462611-EF54-3B77-CC34-A36FFF17BA49}"/>
              </a:ext>
            </a:extLst>
          </p:cNvPr>
          <p:cNvSpPr>
            <a:spLocks noGrp="1"/>
          </p:cNvSpPr>
          <p:nvPr>
            <p:ph type="sldNum" sz="quarter" idx="12"/>
          </p:nvPr>
        </p:nvSpPr>
        <p:spPr>
          <a:xfrm>
            <a:off x="9104586" y="6356350"/>
            <a:ext cx="2743200" cy="365125"/>
          </a:xfrm>
        </p:spPr>
        <p:txBody>
          <a:bodyPr/>
          <a:lstStyle/>
          <a:p>
            <a:fld id="{5267E680-71FF-44DA-8726-CE9EC60570B4}" type="slidenum">
              <a:rPr lang="en-US" smtClean="0"/>
              <a:t>45</a:t>
            </a:fld>
            <a:endParaRPr lang="en-US"/>
          </a:p>
        </p:txBody>
      </p:sp>
    </p:spTree>
    <p:extLst>
      <p:ext uri="{BB962C8B-B14F-4D97-AF65-F5344CB8AC3E}">
        <p14:creationId xmlns:p14="http://schemas.microsoft.com/office/powerpoint/2010/main" val="35842123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04BB1-2214-A2E9-7228-A1EE20C37F04}"/>
              </a:ext>
            </a:extLst>
          </p:cNvPr>
          <p:cNvSpPr>
            <a:spLocks noGrp="1"/>
          </p:cNvSpPr>
          <p:nvPr>
            <p:ph type="title"/>
          </p:nvPr>
        </p:nvSpPr>
        <p:spPr>
          <a:xfrm>
            <a:off x="838200" y="842377"/>
            <a:ext cx="10515600" cy="767662"/>
          </a:xfrm>
          <a:effectLst>
            <a:outerShdw blurRad="50800" dist="38100" dir="8100000" algn="tr" rotWithShape="0">
              <a:prstClr val="black">
                <a:alpha val="40000"/>
              </a:prstClr>
            </a:outerShdw>
          </a:effectLst>
        </p:spPr>
        <p:txBody>
          <a:bodyPr/>
          <a:lstStyle/>
          <a:p>
            <a:r>
              <a:rPr lang="en-US" dirty="0">
                <a:latin typeface="Amasis MT Pro Black" panose="02040A04050005020304" pitchFamily="18" charset="0"/>
              </a:rPr>
              <a:t>What Are Cooperative Agreements?</a:t>
            </a:r>
          </a:p>
        </p:txBody>
      </p:sp>
      <p:grpSp>
        <p:nvGrpSpPr>
          <p:cNvPr id="25" name="Group 24" descr="Image depicts an individual working on a laptop submitting a suggestion online. This suggestion is then shown as a document over the heads of a group of individuals who are going to review it for funding consideration. The group agrees with the suggestion as shown with a checkmark above their heads. An arrow points from the group to a stylized dollar sign showing that the suggestion is receiving funding.">
            <a:extLst>
              <a:ext uri="{FF2B5EF4-FFF2-40B4-BE49-F238E27FC236}">
                <a16:creationId xmlns:a16="http://schemas.microsoft.com/office/drawing/2014/main" id="{E7FAE150-CA5D-DF3E-500B-135AC57E50BC}"/>
              </a:ext>
            </a:extLst>
          </p:cNvPr>
          <p:cNvGrpSpPr/>
          <p:nvPr/>
        </p:nvGrpSpPr>
        <p:grpSpPr>
          <a:xfrm>
            <a:off x="66592" y="1601068"/>
            <a:ext cx="4938868" cy="5303537"/>
            <a:chOff x="66592" y="1655660"/>
            <a:chExt cx="4938868" cy="5303537"/>
          </a:xfrm>
        </p:grpSpPr>
        <p:grpSp>
          <p:nvGrpSpPr>
            <p:cNvPr id="5" name="Group 4">
              <a:extLst>
                <a:ext uri="{FF2B5EF4-FFF2-40B4-BE49-F238E27FC236}">
                  <a16:creationId xmlns:a16="http://schemas.microsoft.com/office/drawing/2014/main" id="{9ECD21CA-FBD0-4965-0AF5-216E1240320B}"/>
                </a:ext>
              </a:extLst>
            </p:cNvPr>
            <p:cNvGrpSpPr/>
            <p:nvPr/>
          </p:nvGrpSpPr>
          <p:grpSpPr>
            <a:xfrm>
              <a:off x="76116" y="1665026"/>
              <a:ext cx="4927281" cy="5294171"/>
              <a:chOff x="3479800" y="266700"/>
              <a:chExt cx="6057900" cy="6591300"/>
            </a:xfrm>
          </p:grpSpPr>
          <p:grpSp>
            <p:nvGrpSpPr>
              <p:cNvPr id="7" name="Group 6">
                <a:extLst>
                  <a:ext uri="{FF2B5EF4-FFF2-40B4-BE49-F238E27FC236}">
                    <a16:creationId xmlns:a16="http://schemas.microsoft.com/office/drawing/2014/main" id="{AE60CAA9-5C72-8189-2993-8874477F4361}"/>
                  </a:ext>
                </a:extLst>
              </p:cNvPr>
              <p:cNvGrpSpPr/>
              <p:nvPr/>
            </p:nvGrpSpPr>
            <p:grpSpPr>
              <a:xfrm>
                <a:off x="3479800" y="266700"/>
                <a:ext cx="6057900" cy="6591300"/>
                <a:chOff x="3479800" y="266700"/>
                <a:chExt cx="6057900" cy="6591300"/>
              </a:xfrm>
            </p:grpSpPr>
            <p:pic>
              <p:nvPicPr>
                <p:cNvPr id="15" name="Picture 14">
                  <a:extLst>
                    <a:ext uri="{FF2B5EF4-FFF2-40B4-BE49-F238E27FC236}">
                      <a16:creationId xmlns:a16="http://schemas.microsoft.com/office/drawing/2014/main" id="{B4F796A4-4E6A-2BBA-4F89-E08EEA9B78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9800" y="266700"/>
                  <a:ext cx="6057900" cy="6057900"/>
                </a:xfrm>
                <a:prstGeom prst="rect">
                  <a:avLst/>
                </a:prstGeom>
                <a:ln>
                  <a:solidFill>
                    <a:schemeClr val="accent5"/>
                  </a:solidFill>
                </a:ln>
              </p:spPr>
            </p:pic>
            <p:pic>
              <p:nvPicPr>
                <p:cNvPr id="17" name="Picture 16">
                  <a:extLst>
                    <a:ext uri="{FF2B5EF4-FFF2-40B4-BE49-F238E27FC236}">
                      <a16:creationId xmlns:a16="http://schemas.microsoft.com/office/drawing/2014/main" id="{079E097F-5DC4-D3F7-1BA2-81F35344AE23}"/>
                    </a:ext>
                  </a:extLst>
                </p:cNvPr>
                <p:cNvPicPr>
                  <a:picLocks noChangeAspect="1"/>
                </p:cNvPicPr>
                <p:nvPr/>
              </p:nvPicPr>
              <p:blipFill>
                <a:blip r:embed="rId4">
                  <a:extLst>
                    <a:ext uri="{28A0092B-C50C-407E-A947-70E740481C1C}">
                      <a14:useLocalDpi xmlns:a14="http://schemas.microsoft.com/office/drawing/2010/main" val="0"/>
                    </a:ext>
                  </a:extLst>
                </a:blip>
                <a:srcRect l="18449" t="76939" r="63565"/>
                <a:stretch>
                  <a:fillRect/>
                </a:stretch>
              </p:blipFill>
              <p:spPr>
                <a:xfrm>
                  <a:off x="8352061" y="1837978"/>
                  <a:ext cx="1089580" cy="1397000"/>
                </a:xfrm>
                <a:prstGeom prst="rect">
                  <a:avLst/>
                </a:prstGeom>
                <a:noFill/>
                <a:ln>
                  <a:noFill/>
                </a:ln>
              </p:spPr>
            </p:pic>
            <p:pic>
              <p:nvPicPr>
                <p:cNvPr id="16" name="Picture 15">
                  <a:extLst>
                    <a:ext uri="{FF2B5EF4-FFF2-40B4-BE49-F238E27FC236}">
                      <a16:creationId xmlns:a16="http://schemas.microsoft.com/office/drawing/2014/main" id="{CCA94A02-4BB1-8E44-074E-64D61A196886}"/>
                    </a:ext>
                  </a:extLst>
                </p:cNvPr>
                <p:cNvPicPr>
                  <a:picLocks noChangeAspect="1"/>
                </p:cNvPicPr>
                <p:nvPr/>
              </p:nvPicPr>
              <p:blipFill>
                <a:blip r:embed="rId4">
                  <a:extLst>
                    <a:ext uri="{28A0092B-C50C-407E-A947-70E740481C1C}">
                      <a14:useLocalDpi xmlns:a14="http://schemas.microsoft.com/office/drawing/2010/main" val="0"/>
                    </a:ext>
                  </a:extLst>
                </a:blip>
                <a:srcRect l="53668" t="66038" r="24948" b="6708"/>
                <a:stretch>
                  <a:fillRect/>
                </a:stretch>
              </p:blipFill>
              <p:spPr>
                <a:xfrm>
                  <a:off x="7340602" y="5207000"/>
                  <a:ext cx="1295398" cy="1651000"/>
                </a:xfrm>
                <a:prstGeom prst="rect">
                  <a:avLst/>
                </a:prstGeom>
                <a:ln>
                  <a:noFill/>
                </a:ln>
              </p:spPr>
            </p:pic>
            <p:pic>
              <p:nvPicPr>
                <p:cNvPr id="18" name="Picture 17">
                  <a:extLst>
                    <a:ext uri="{FF2B5EF4-FFF2-40B4-BE49-F238E27FC236}">
                      <a16:creationId xmlns:a16="http://schemas.microsoft.com/office/drawing/2014/main" id="{19C8FB10-9EE5-93E9-D367-DD9FBB65B022}"/>
                    </a:ext>
                  </a:extLst>
                </p:cNvPr>
                <p:cNvPicPr>
                  <a:picLocks noChangeAspect="1"/>
                </p:cNvPicPr>
                <p:nvPr/>
              </p:nvPicPr>
              <p:blipFill>
                <a:blip r:embed="rId5" cstate="print">
                  <a:extLst>
                    <a:ext uri="{28A0092B-C50C-407E-A947-70E740481C1C}">
                      <a14:useLocalDpi xmlns:a14="http://schemas.microsoft.com/office/drawing/2010/main" val="0"/>
                    </a:ext>
                  </a:extLst>
                </a:blip>
                <a:srcRect l="18449" t="76939" r="52830"/>
                <a:stretch>
                  <a:fillRect/>
                </a:stretch>
              </p:blipFill>
              <p:spPr>
                <a:xfrm>
                  <a:off x="5321301" y="2925951"/>
                  <a:ext cx="584200" cy="469065"/>
                </a:xfrm>
                <a:prstGeom prst="rect">
                  <a:avLst/>
                </a:prstGeom>
                <a:noFill/>
                <a:ln>
                  <a:noFill/>
                </a:ln>
              </p:spPr>
            </p:pic>
            <p:pic>
              <p:nvPicPr>
                <p:cNvPr id="19" name="Picture 18">
                  <a:extLst>
                    <a:ext uri="{FF2B5EF4-FFF2-40B4-BE49-F238E27FC236}">
                      <a16:creationId xmlns:a16="http://schemas.microsoft.com/office/drawing/2014/main" id="{E417CA54-41E7-F05E-DC80-A1621241FD3F}"/>
                    </a:ext>
                  </a:extLst>
                </p:cNvPr>
                <p:cNvPicPr>
                  <a:picLocks noChangeAspect="1"/>
                </p:cNvPicPr>
                <p:nvPr/>
              </p:nvPicPr>
              <p:blipFill>
                <a:blip r:embed="rId4">
                  <a:extLst>
                    <a:ext uri="{28A0092B-C50C-407E-A947-70E740481C1C}">
                      <a14:useLocalDpi xmlns:a14="http://schemas.microsoft.com/office/drawing/2010/main" val="0"/>
                    </a:ext>
                  </a:extLst>
                </a:blip>
                <a:srcRect l="26823" t="76939" r="52830"/>
                <a:stretch>
                  <a:fillRect/>
                </a:stretch>
              </p:blipFill>
              <p:spPr>
                <a:xfrm>
                  <a:off x="3618830" y="4073179"/>
                  <a:ext cx="1232570" cy="1397000"/>
                </a:xfrm>
                <a:prstGeom prst="rect">
                  <a:avLst/>
                </a:prstGeom>
                <a:noFill/>
                <a:ln>
                  <a:noFill/>
                </a:ln>
              </p:spPr>
            </p:pic>
          </p:grpSp>
          <p:grpSp>
            <p:nvGrpSpPr>
              <p:cNvPr id="8" name="Group 7">
                <a:extLst>
                  <a:ext uri="{FF2B5EF4-FFF2-40B4-BE49-F238E27FC236}">
                    <a16:creationId xmlns:a16="http://schemas.microsoft.com/office/drawing/2014/main" id="{0CA7C85A-7F2F-6453-B22F-0557C85FE89E}"/>
                  </a:ext>
                </a:extLst>
              </p:cNvPr>
              <p:cNvGrpSpPr/>
              <p:nvPr/>
            </p:nvGrpSpPr>
            <p:grpSpPr>
              <a:xfrm>
                <a:off x="5180670" y="533399"/>
                <a:ext cx="1878051" cy="1893135"/>
                <a:chOff x="5180670" y="533399"/>
                <a:chExt cx="1878051" cy="1893135"/>
              </a:xfrm>
            </p:grpSpPr>
            <p:pic>
              <p:nvPicPr>
                <p:cNvPr id="12" name="Picture 11">
                  <a:extLst>
                    <a:ext uri="{FF2B5EF4-FFF2-40B4-BE49-F238E27FC236}">
                      <a16:creationId xmlns:a16="http://schemas.microsoft.com/office/drawing/2014/main" id="{CCB569EE-4654-E187-534A-FD426D7106FD}"/>
                    </a:ext>
                  </a:extLst>
                </p:cNvPr>
                <p:cNvPicPr>
                  <a:picLocks noChangeAspect="1"/>
                </p:cNvPicPr>
                <p:nvPr/>
              </p:nvPicPr>
              <p:blipFill>
                <a:blip r:embed="rId4">
                  <a:extLst>
                    <a:ext uri="{28A0092B-C50C-407E-A947-70E740481C1C}">
                      <a14:useLocalDpi xmlns:a14="http://schemas.microsoft.com/office/drawing/2010/main" val="0"/>
                    </a:ext>
                  </a:extLst>
                </a:blip>
                <a:srcRect l="18449" t="76939" r="52830"/>
                <a:stretch>
                  <a:fillRect/>
                </a:stretch>
              </p:blipFill>
              <p:spPr>
                <a:xfrm>
                  <a:off x="5609062" y="533399"/>
                  <a:ext cx="1449659" cy="1893135"/>
                </a:xfrm>
                <a:prstGeom prst="rect">
                  <a:avLst/>
                </a:prstGeom>
                <a:ln>
                  <a:noFill/>
                </a:ln>
              </p:spPr>
            </p:pic>
            <p:pic>
              <p:nvPicPr>
                <p:cNvPr id="14" name="Picture 13">
                  <a:extLst>
                    <a:ext uri="{FF2B5EF4-FFF2-40B4-BE49-F238E27FC236}">
                      <a16:creationId xmlns:a16="http://schemas.microsoft.com/office/drawing/2014/main" id="{20FBBB30-CEF9-DDAF-AFBA-867950176934}"/>
                    </a:ext>
                  </a:extLst>
                </p:cNvPr>
                <p:cNvPicPr>
                  <a:picLocks noChangeAspect="1"/>
                </p:cNvPicPr>
                <p:nvPr/>
              </p:nvPicPr>
              <p:blipFill>
                <a:blip r:embed="rId6" cstate="print">
                  <a:extLst>
                    <a:ext uri="{28A0092B-C50C-407E-A947-70E740481C1C}">
                      <a14:useLocalDpi xmlns:a14="http://schemas.microsoft.com/office/drawing/2010/main" val="0"/>
                    </a:ext>
                  </a:extLst>
                </a:blip>
                <a:srcRect l="18449" t="76939" r="52830"/>
                <a:stretch>
                  <a:fillRect/>
                </a:stretch>
              </p:blipFill>
              <p:spPr>
                <a:xfrm>
                  <a:off x="5180670" y="1752028"/>
                  <a:ext cx="1449659" cy="627471"/>
                </a:xfrm>
                <a:prstGeom prst="rect">
                  <a:avLst/>
                </a:prstGeom>
                <a:ln>
                  <a:noFill/>
                </a:ln>
              </p:spPr>
            </p:pic>
          </p:grpSp>
          <p:pic>
            <p:nvPicPr>
              <p:cNvPr id="11" name="Picture 10">
                <a:extLst>
                  <a:ext uri="{FF2B5EF4-FFF2-40B4-BE49-F238E27FC236}">
                    <a16:creationId xmlns:a16="http://schemas.microsoft.com/office/drawing/2014/main" id="{8FD53E4C-9BB6-A309-BF8E-EC0F2B981692}"/>
                  </a:ext>
                </a:extLst>
              </p:cNvPr>
              <p:cNvPicPr>
                <a:picLocks noChangeAspect="1"/>
              </p:cNvPicPr>
              <p:nvPr/>
            </p:nvPicPr>
            <p:blipFill>
              <a:blip r:embed="rId4">
                <a:extLst>
                  <a:ext uri="{28A0092B-C50C-407E-A947-70E740481C1C}">
                    <a14:useLocalDpi xmlns:a14="http://schemas.microsoft.com/office/drawing/2010/main" val="0"/>
                  </a:ext>
                </a:extLst>
              </a:blip>
              <a:srcRect l="30003" t="2130" r="43672" b="72189"/>
              <a:stretch>
                <a:fillRect/>
              </a:stretch>
            </p:blipFill>
            <p:spPr>
              <a:xfrm>
                <a:off x="5609062" y="717389"/>
                <a:ext cx="1594779" cy="1555750"/>
              </a:xfrm>
              <a:prstGeom prst="rect">
                <a:avLst/>
              </a:prstGeom>
              <a:ln>
                <a:noFill/>
              </a:ln>
            </p:spPr>
          </p:pic>
        </p:grpSp>
        <p:sp>
          <p:nvSpPr>
            <p:cNvPr id="22" name="Rectangle 21">
              <a:extLst>
                <a:ext uri="{FF2B5EF4-FFF2-40B4-BE49-F238E27FC236}">
                  <a16:creationId xmlns:a16="http://schemas.microsoft.com/office/drawing/2014/main" id="{45675313-912C-F562-871C-59FA6D753786}"/>
                </a:ext>
              </a:extLst>
            </p:cNvPr>
            <p:cNvSpPr/>
            <p:nvPr/>
          </p:nvSpPr>
          <p:spPr>
            <a:xfrm>
              <a:off x="66592" y="1655660"/>
              <a:ext cx="4938868" cy="4884632"/>
            </a:xfrm>
            <a:prstGeom prst="rect">
              <a:avLst/>
            </a:prstGeom>
            <a:noFill/>
            <a:ln w="190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pic>
          <p:nvPicPr>
            <p:cNvPr id="23" name="Picture 22">
              <a:extLst>
                <a:ext uri="{FF2B5EF4-FFF2-40B4-BE49-F238E27FC236}">
                  <a16:creationId xmlns:a16="http://schemas.microsoft.com/office/drawing/2014/main" id="{EF29C416-D41C-A3F6-05A5-8E85670ED055}"/>
                </a:ext>
              </a:extLst>
            </p:cNvPr>
            <p:cNvPicPr>
              <a:picLocks noChangeAspect="1"/>
            </p:cNvPicPr>
            <p:nvPr/>
          </p:nvPicPr>
          <p:blipFill>
            <a:blip r:embed="rId4">
              <a:extLst>
                <a:ext uri="{28A0092B-C50C-407E-A947-70E740481C1C}">
                  <a14:useLocalDpi xmlns:a14="http://schemas.microsoft.com/office/drawing/2010/main" val="0"/>
                </a:ext>
              </a:extLst>
            </a:blip>
            <a:srcRect l="53668" t="66038" r="24948" b="6708"/>
            <a:stretch>
              <a:fillRect/>
            </a:stretch>
          </p:blipFill>
          <p:spPr>
            <a:xfrm>
              <a:off x="3216204" y="5612824"/>
              <a:ext cx="1053632" cy="1342866"/>
            </a:xfrm>
            <a:prstGeom prst="rect">
              <a:avLst/>
            </a:prstGeom>
            <a:ln>
              <a:noFill/>
            </a:ln>
          </p:spPr>
        </p:pic>
      </p:grpSp>
      <p:sp>
        <p:nvSpPr>
          <p:cNvPr id="9" name="Rectangle: Diagonal Corners Rounded 8">
            <a:extLst>
              <a:ext uri="{FF2B5EF4-FFF2-40B4-BE49-F238E27FC236}">
                <a16:creationId xmlns:a16="http://schemas.microsoft.com/office/drawing/2014/main" id="{E9F85BDF-92AF-687A-1F49-D4937A8F98E5}"/>
              </a:ext>
              <a:ext uri="{C183D7F6-B498-43B3-948B-1728B52AA6E4}">
                <adec:decorative xmlns:adec="http://schemas.microsoft.com/office/drawing/2017/decorative" val="1"/>
              </a:ext>
            </a:extLst>
          </p:cNvPr>
          <p:cNvSpPr/>
          <p:nvPr/>
        </p:nvSpPr>
        <p:spPr>
          <a:xfrm>
            <a:off x="5279275" y="2136361"/>
            <a:ext cx="2644591" cy="3984280"/>
          </a:xfrm>
          <a:prstGeom prst="round2DiagRect">
            <a:avLst/>
          </a:prstGeom>
          <a:solidFill>
            <a:schemeClr val="bg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spcAft>
                <a:spcPts val="4800"/>
              </a:spcAft>
            </a:pPr>
            <a:r>
              <a:rPr lang="en-US" sz="2000" u="sng">
                <a:solidFill>
                  <a:schemeClr val="tx1"/>
                </a:solidFill>
                <a:latin typeface="Aptos" panose="020B0004020202020204" pitchFamily="34" charset="0"/>
              </a:rPr>
              <a:t>Grants</a:t>
            </a:r>
            <a:endParaRPr lang="en-US" sz="2000">
              <a:solidFill>
                <a:schemeClr val="tx1"/>
              </a:solidFill>
              <a:latin typeface="Aptos" panose="020B0004020202020204" pitchFamily="34" charset="0"/>
            </a:endParaRPr>
          </a:p>
          <a:p>
            <a:pPr algn="ctr">
              <a:spcAft>
                <a:spcPts val="4800"/>
              </a:spcAft>
            </a:pPr>
            <a:r>
              <a:rPr lang="en-US" sz="2000">
                <a:solidFill>
                  <a:schemeClr val="tx1"/>
                </a:solidFill>
                <a:latin typeface="Aptos" panose="020B0004020202020204" pitchFamily="34" charset="0"/>
              </a:rPr>
              <a:t>Development of project without assistance from both parties</a:t>
            </a:r>
          </a:p>
          <a:p>
            <a:pPr algn="ctr"/>
            <a:r>
              <a:rPr lang="en-US" sz="2000">
                <a:solidFill>
                  <a:schemeClr val="tx1"/>
                </a:solidFill>
                <a:latin typeface="Aptos" panose="020B0004020202020204" pitchFamily="34" charset="0"/>
              </a:rPr>
              <a:t>*Limited involvement</a:t>
            </a:r>
          </a:p>
        </p:txBody>
      </p:sp>
      <p:cxnSp>
        <p:nvCxnSpPr>
          <p:cNvPr id="13" name="Straight Connector 12">
            <a:extLst>
              <a:ext uri="{FF2B5EF4-FFF2-40B4-BE49-F238E27FC236}">
                <a16:creationId xmlns:a16="http://schemas.microsoft.com/office/drawing/2014/main" id="{C9CD0E9C-DB16-E73F-2945-EB853513EB7C}"/>
              </a:ext>
              <a:ext uri="{C183D7F6-B498-43B3-948B-1728B52AA6E4}">
                <adec:decorative xmlns:adec="http://schemas.microsoft.com/office/drawing/2017/decorative" val="1"/>
              </a:ext>
            </a:extLst>
          </p:cNvPr>
          <p:cNvCxnSpPr>
            <a:cxnSpLocks/>
          </p:cNvCxnSpPr>
          <p:nvPr/>
        </p:nvCxnSpPr>
        <p:spPr>
          <a:xfrm>
            <a:off x="8219933" y="1770822"/>
            <a:ext cx="0" cy="476809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Diagonal Corners Rounded 9">
            <a:extLst>
              <a:ext uri="{FF2B5EF4-FFF2-40B4-BE49-F238E27FC236}">
                <a16:creationId xmlns:a16="http://schemas.microsoft.com/office/drawing/2014/main" id="{D972D381-9534-BAD1-9375-B2CD685C0114}"/>
              </a:ext>
              <a:ext uri="{C183D7F6-B498-43B3-948B-1728B52AA6E4}">
                <adec:decorative xmlns:adec="http://schemas.microsoft.com/office/drawing/2017/decorative" val="1"/>
              </a:ext>
            </a:extLst>
          </p:cNvPr>
          <p:cNvSpPr/>
          <p:nvPr/>
        </p:nvSpPr>
        <p:spPr>
          <a:xfrm>
            <a:off x="8746061" y="2136361"/>
            <a:ext cx="2644591" cy="3984280"/>
          </a:xfrm>
          <a:prstGeom prst="round2DiagRect">
            <a:avLst/>
          </a:prstGeom>
          <a:solidFill>
            <a:schemeClr val="bg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spcAft>
                <a:spcPts val="2400"/>
              </a:spcAft>
            </a:pPr>
            <a:r>
              <a:rPr lang="en-US" sz="2000" u="sng">
                <a:solidFill>
                  <a:schemeClr val="tx1"/>
                </a:solidFill>
                <a:latin typeface="Aptos" panose="020B0004020202020204" pitchFamily="34" charset="0"/>
              </a:rPr>
              <a:t>Cooperative Agreements</a:t>
            </a:r>
          </a:p>
          <a:p>
            <a:pPr algn="ctr">
              <a:spcAft>
                <a:spcPts val="2400"/>
              </a:spcAft>
            </a:pPr>
            <a:r>
              <a:rPr lang="en-US" sz="2000" b="1" i="1">
                <a:solidFill>
                  <a:schemeClr val="tx1"/>
                </a:solidFill>
                <a:latin typeface="Aptos" panose="020B0004020202020204" pitchFamily="34" charset="0"/>
              </a:rPr>
              <a:t>Both parties </a:t>
            </a:r>
            <a:r>
              <a:rPr lang="en-US" sz="2000">
                <a:solidFill>
                  <a:schemeClr val="tx1"/>
                </a:solidFill>
                <a:latin typeface="Aptos" panose="020B0004020202020204" pitchFamily="34" charset="0"/>
              </a:rPr>
              <a:t>participate in the development of project objectives and activities</a:t>
            </a:r>
            <a:endParaRPr lang="en-US" sz="2000" u="sng">
              <a:solidFill>
                <a:schemeClr val="tx1"/>
              </a:solidFill>
              <a:latin typeface="Aptos" panose="020B0004020202020204" pitchFamily="34" charset="0"/>
            </a:endParaRPr>
          </a:p>
          <a:p>
            <a:pPr algn="ctr"/>
            <a:r>
              <a:rPr lang="en-US" sz="2000">
                <a:solidFill>
                  <a:schemeClr val="tx1"/>
                </a:solidFill>
                <a:latin typeface="Aptos" panose="020B0004020202020204" pitchFamily="34" charset="0"/>
              </a:rPr>
              <a:t>*Substantial involvement</a:t>
            </a:r>
          </a:p>
        </p:txBody>
      </p:sp>
      <p:sp>
        <p:nvSpPr>
          <p:cNvPr id="3" name="Oval 2" descr="Red oval emphasizing that 'substantial involvement' is the key difference between a grant and a cooperative agreement.">
            <a:extLst>
              <a:ext uri="{FF2B5EF4-FFF2-40B4-BE49-F238E27FC236}">
                <a16:creationId xmlns:a16="http://schemas.microsoft.com/office/drawing/2014/main" id="{CE0E6DF5-9322-902B-C3EB-9A2506983E97}"/>
              </a:ext>
            </a:extLst>
          </p:cNvPr>
          <p:cNvSpPr/>
          <p:nvPr/>
        </p:nvSpPr>
        <p:spPr>
          <a:xfrm>
            <a:off x="8799008" y="4883907"/>
            <a:ext cx="2538696" cy="903059"/>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sp>
        <p:nvSpPr>
          <p:cNvPr id="4" name="Slide Number Placeholder 3">
            <a:extLst>
              <a:ext uri="{FF2B5EF4-FFF2-40B4-BE49-F238E27FC236}">
                <a16:creationId xmlns:a16="http://schemas.microsoft.com/office/drawing/2014/main" id="{F0195305-67A3-4643-54BA-E4FE6B4C2C38}"/>
              </a:ext>
            </a:extLst>
          </p:cNvPr>
          <p:cNvSpPr>
            <a:spLocks noGrp="1"/>
          </p:cNvSpPr>
          <p:nvPr>
            <p:ph type="sldNum" sz="quarter" idx="12"/>
          </p:nvPr>
        </p:nvSpPr>
        <p:spPr/>
        <p:txBody>
          <a:bodyPr/>
          <a:lstStyle/>
          <a:p>
            <a:fld id="{5267E680-71FF-44DA-8726-CE9EC60570B4}" type="slidenum">
              <a:rPr lang="en-US" smtClean="0"/>
              <a:t>46</a:t>
            </a:fld>
            <a:endParaRPr lang="en-US"/>
          </a:p>
        </p:txBody>
      </p:sp>
    </p:spTree>
    <p:extLst>
      <p:ext uri="{BB962C8B-B14F-4D97-AF65-F5344CB8AC3E}">
        <p14:creationId xmlns:p14="http://schemas.microsoft.com/office/powerpoint/2010/main" val="343542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8BD1A05B-4909-19A6-0B8E-E796BC741109}"/>
              </a:ext>
            </a:extLst>
          </p:cNvPr>
          <p:cNvSpPr txBox="1">
            <a:spLocks noGrp="1"/>
          </p:cNvSpPr>
          <p:nvPr>
            <p:ph type="title" idx="4294967295"/>
          </p:nvPr>
        </p:nvSpPr>
        <p:spPr>
          <a:xfrm>
            <a:off x="2661033" y="921638"/>
            <a:ext cx="9440148" cy="769441"/>
          </a:xfrm>
          <a:prstGeom prst="rect">
            <a:avLst/>
          </a:prstGeom>
          <a:noFill/>
          <a:ln>
            <a:noFill/>
            <a:prstDash/>
          </a:ln>
          <a:effectLst>
            <a:outerShdw blurRad="50800" dist="38100" dir="8100000" algn="tr" rotWithShape="0">
              <a:prstClr val="black">
                <a:alpha val="40000"/>
              </a:prstClr>
            </a:outerShdw>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Amasis MT Pro Black" panose="02040A04050005020304" pitchFamily="18" charset="0"/>
                <a:ea typeface="+mn-ea"/>
                <a:cs typeface="+mn-cs"/>
              </a:rPr>
              <a:t>Notification of Funding Decision</a:t>
            </a:r>
          </a:p>
        </p:txBody>
      </p:sp>
      <p:grpSp>
        <p:nvGrpSpPr>
          <p:cNvPr id="16" name="Group 15" descr="Cloud bubble with a dollar sign in it.">
            <a:extLst>
              <a:ext uri="{FF2B5EF4-FFF2-40B4-BE49-F238E27FC236}">
                <a16:creationId xmlns:a16="http://schemas.microsoft.com/office/drawing/2014/main" id="{E29C6934-9816-350E-E3E1-61EE8872175E}"/>
              </a:ext>
            </a:extLst>
          </p:cNvPr>
          <p:cNvGrpSpPr/>
          <p:nvPr/>
        </p:nvGrpSpPr>
        <p:grpSpPr>
          <a:xfrm>
            <a:off x="299830" y="1130481"/>
            <a:ext cx="2068698" cy="1657541"/>
            <a:chOff x="299830" y="1130481"/>
            <a:chExt cx="2068698" cy="1657541"/>
          </a:xfrm>
        </p:grpSpPr>
        <p:pic>
          <p:nvPicPr>
            <p:cNvPr id="12" name="Picture 11">
              <a:extLst>
                <a:ext uri="{FF2B5EF4-FFF2-40B4-BE49-F238E27FC236}">
                  <a16:creationId xmlns:a16="http://schemas.microsoft.com/office/drawing/2014/main" id="{F4B276EE-667D-D31A-7A77-ED1C7A7B8633}"/>
                </a:ext>
              </a:extLst>
            </p:cNvPr>
            <p:cNvPicPr>
              <a:picLocks noChangeAspect="1"/>
            </p:cNvPicPr>
            <p:nvPr/>
          </p:nvPicPr>
          <p:blipFill>
            <a:blip r:embed="rId3">
              <a:extLst>
                <a:ext uri="{28A0092B-C50C-407E-A947-70E740481C1C}">
                  <a14:useLocalDpi xmlns:a14="http://schemas.microsoft.com/office/drawing/2010/main" val="0"/>
                </a:ext>
              </a:extLst>
            </a:blip>
            <a:srcRect l="57759" t="76587" r="28824" b="7042"/>
            <a:stretch>
              <a:fillRect/>
            </a:stretch>
          </p:blipFill>
          <p:spPr>
            <a:xfrm>
              <a:off x="980674" y="1556189"/>
              <a:ext cx="674558" cy="823099"/>
            </a:xfrm>
            <a:prstGeom prst="rect">
              <a:avLst/>
            </a:prstGeom>
            <a:ln>
              <a:noFill/>
            </a:ln>
          </p:spPr>
        </p:pic>
        <p:sp>
          <p:nvSpPr>
            <p:cNvPr id="14" name="Thought Bubble: Cloud 13">
              <a:extLst>
                <a:ext uri="{FF2B5EF4-FFF2-40B4-BE49-F238E27FC236}">
                  <a16:creationId xmlns:a16="http://schemas.microsoft.com/office/drawing/2014/main" id="{31792F48-0437-D610-7615-094B9236A892}"/>
                </a:ext>
              </a:extLst>
            </p:cNvPr>
            <p:cNvSpPr/>
            <p:nvPr/>
          </p:nvSpPr>
          <p:spPr>
            <a:xfrm>
              <a:off x="299830" y="1130481"/>
              <a:ext cx="2068698" cy="1657541"/>
            </a:xfrm>
            <a:prstGeom prst="cloudCallou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grpSp>
      <p:grpSp>
        <p:nvGrpSpPr>
          <p:cNvPr id="21" name="Group 20" descr="An image of a female holding a laptop helping to emphasize our message about PPA 7721 resources being available on the web or through the Stakeholder registry.  ">
            <a:extLst>
              <a:ext uri="{FF2B5EF4-FFF2-40B4-BE49-F238E27FC236}">
                <a16:creationId xmlns:a16="http://schemas.microsoft.com/office/drawing/2014/main" id="{9AD6EB4C-2D88-A5F6-2A5F-3538194EF531}"/>
              </a:ext>
            </a:extLst>
          </p:cNvPr>
          <p:cNvGrpSpPr/>
          <p:nvPr/>
        </p:nvGrpSpPr>
        <p:grpSpPr>
          <a:xfrm>
            <a:off x="0" y="3182727"/>
            <a:ext cx="3732248" cy="3903873"/>
            <a:chOff x="0" y="3182727"/>
            <a:chExt cx="3732248" cy="3903873"/>
          </a:xfrm>
        </p:grpSpPr>
        <p:pic>
          <p:nvPicPr>
            <p:cNvPr id="15" name="Graphic 14" descr="Man carrying a laptop">
              <a:extLst>
                <a:ext uri="{FF2B5EF4-FFF2-40B4-BE49-F238E27FC236}">
                  <a16:creationId xmlns:a16="http://schemas.microsoft.com/office/drawing/2014/main" id="{21C1A969-D201-7EC7-51D2-3D2461CD02A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4437908"/>
              <a:ext cx="3732248" cy="2648692"/>
            </a:xfrm>
            <a:prstGeom prst="rect">
              <a:avLst/>
            </a:prstGeom>
          </p:spPr>
        </p:pic>
        <p:pic>
          <p:nvPicPr>
            <p:cNvPr id="17" name="Graphic 16" descr="A woman with bangs">
              <a:extLst>
                <a:ext uri="{FF2B5EF4-FFF2-40B4-BE49-F238E27FC236}">
                  <a16:creationId xmlns:a16="http://schemas.microsoft.com/office/drawing/2014/main" id="{277F9748-CF88-BC6C-C8AA-6C9D0E4B563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7047" y="3182727"/>
              <a:ext cx="1565136" cy="1805926"/>
            </a:xfrm>
            <a:prstGeom prst="rect">
              <a:avLst/>
            </a:prstGeom>
          </p:spPr>
        </p:pic>
        <p:pic>
          <p:nvPicPr>
            <p:cNvPr id="19" name="Graphic 18" descr="A happy face">
              <a:extLst>
                <a:ext uri="{FF2B5EF4-FFF2-40B4-BE49-F238E27FC236}">
                  <a16:creationId xmlns:a16="http://schemas.microsoft.com/office/drawing/2014/main" id="{79FDB7DC-D844-ADFA-FD69-7E3035E51A0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69289" y="3972136"/>
              <a:ext cx="642107" cy="662173"/>
            </a:xfrm>
            <a:prstGeom prst="rect">
              <a:avLst/>
            </a:prstGeom>
          </p:spPr>
        </p:pic>
      </p:grpSp>
      <p:sp>
        <p:nvSpPr>
          <p:cNvPr id="11" name="TextBox 10">
            <a:extLst>
              <a:ext uri="{FF2B5EF4-FFF2-40B4-BE49-F238E27FC236}">
                <a16:creationId xmlns:a16="http://schemas.microsoft.com/office/drawing/2014/main" id="{4DB42E4F-9967-2B58-9E96-5CE9A6DB3AEE}"/>
              </a:ext>
            </a:extLst>
          </p:cNvPr>
          <p:cNvSpPr txBox="1"/>
          <p:nvPr/>
        </p:nvSpPr>
        <p:spPr>
          <a:xfrm>
            <a:off x="2598218" y="1748214"/>
            <a:ext cx="8953227" cy="2062103"/>
          </a:xfrm>
          <a:prstGeom prst="rect">
            <a:avLst/>
          </a:prstGeom>
          <a:noFill/>
        </p:spPr>
        <p:txBody>
          <a:bodyPr wrap="square" rtlCol="0">
            <a:spAutoFit/>
          </a:bodyPr>
          <a:lstStyle/>
          <a:p>
            <a:pPr marL="285750" indent="-285750">
              <a:spcAft>
                <a:spcPts val="600"/>
              </a:spcAft>
              <a:buFont typeface="Wingdings" panose="05000000000000000000" pitchFamily="2" charset="2"/>
              <a:buChar char="Ø"/>
            </a:pPr>
            <a:r>
              <a:rPr lang="en-US" dirty="0">
                <a:latin typeface="Aptos Display" panose="020B0004020202020204" pitchFamily="34" charset="0"/>
              </a:rPr>
              <a:t>Funding decisions are announced and published in the PPA 7721 Spending Plan</a:t>
            </a:r>
          </a:p>
          <a:p>
            <a:pPr marL="742950" lvl="1" indent="-285750">
              <a:spcAft>
                <a:spcPts val="600"/>
              </a:spcAft>
              <a:buFont typeface="Wingdings" panose="05000000000000000000" pitchFamily="2" charset="2"/>
              <a:buChar char="Ø"/>
            </a:pPr>
            <a:r>
              <a:rPr lang="en-US" dirty="0">
                <a:latin typeface="Aptos Display" panose="020B0004020202020204" pitchFamily="34" charset="0"/>
              </a:rPr>
              <a:t>Direct notification of funding decisions are not made</a:t>
            </a:r>
          </a:p>
          <a:p>
            <a:pPr marL="285750" indent="-285750">
              <a:spcAft>
                <a:spcPts val="600"/>
              </a:spcAft>
              <a:buFont typeface="Wingdings" panose="05000000000000000000" pitchFamily="2" charset="2"/>
              <a:buChar char="Ø"/>
            </a:pPr>
            <a:r>
              <a:rPr lang="en-US" dirty="0">
                <a:latin typeface="Aptos Display" panose="020B0004020202020204" pitchFamily="34" charset="0"/>
              </a:rPr>
              <a:t>Spending Plan is anticipated to be released between early January to March</a:t>
            </a:r>
          </a:p>
          <a:p>
            <a:pPr marL="285750" indent="-285750">
              <a:spcAft>
                <a:spcPts val="600"/>
              </a:spcAft>
              <a:buFont typeface="Wingdings" panose="05000000000000000000" pitchFamily="2" charset="2"/>
              <a:buChar char="Ø"/>
            </a:pPr>
            <a:r>
              <a:rPr lang="en-US" dirty="0">
                <a:latin typeface="Aptos Display" panose="020B0004020202020204" pitchFamily="34" charset="0"/>
              </a:rPr>
              <a:t>Register for the Stakeholder Registry to receive updates on the release of the Spending Plan (</a:t>
            </a:r>
            <a:r>
              <a:rPr lang="en-US" u="sng" dirty="0">
                <a:latin typeface="Aptos Display" panose="020B0004020202020204" pitchFamily="34" charset="0"/>
              </a:rPr>
              <a:t>as well as the Implementation Plan and Open Period</a:t>
            </a:r>
            <a:r>
              <a:rPr lang="en-US" dirty="0">
                <a:latin typeface="Aptos Display" panose="020B0004020202020204" pitchFamily="34" charset="0"/>
              </a:rPr>
              <a:t>) </a:t>
            </a:r>
          </a:p>
          <a:p>
            <a:pPr marL="285750" indent="-285750">
              <a:buFont typeface="Arial" panose="020B0604020202020204" pitchFamily="34" charset="0"/>
              <a:buChar char="•"/>
            </a:pPr>
            <a:endParaRPr lang="en-US" dirty="0">
              <a:latin typeface="Aptos Display" panose="020B0004020202020204" pitchFamily="34" charset="0"/>
            </a:endParaRPr>
          </a:p>
        </p:txBody>
      </p:sp>
      <p:pic>
        <p:nvPicPr>
          <p:cNvPr id="5" name="Graphic 4" descr="Internet outline">
            <a:extLst>
              <a:ext uri="{FF2B5EF4-FFF2-40B4-BE49-F238E27FC236}">
                <a16:creationId xmlns:a16="http://schemas.microsoft.com/office/drawing/2014/main" id="{CED798DE-AAC8-5867-66F5-D097FF16255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555247" y="3666622"/>
            <a:ext cx="585550" cy="585550"/>
          </a:xfrm>
          <a:prstGeom prst="rect">
            <a:avLst/>
          </a:prstGeom>
        </p:spPr>
      </p:pic>
      <p:sp>
        <p:nvSpPr>
          <p:cNvPr id="9" name="TextBox 8">
            <a:extLst>
              <a:ext uri="{FF2B5EF4-FFF2-40B4-BE49-F238E27FC236}">
                <a16:creationId xmlns:a16="http://schemas.microsoft.com/office/drawing/2014/main" id="{E86B1FC6-88EB-05C4-036E-FE2D716CC127}"/>
              </a:ext>
            </a:extLst>
          </p:cNvPr>
          <p:cNvSpPr txBox="1"/>
          <p:nvPr/>
        </p:nvSpPr>
        <p:spPr>
          <a:xfrm>
            <a:off x="4217454" y="3605766"/>
            <a:ext cx="6751592" cy="646331"/>
          </a:xfrm>
          <a:prstGeom prst="rect">
            <a:avLst/>
          </a:prstGeom>
          <a:noFill/>
        </p:spPr>
        <p:txBody>
          <a:bodyPr wrap="none" rtlCol="0">
            <a:spAutoFit/>
          </a:bodyPr>
          <a:lstStyle/>
          <a:p>
            <a:r>
              <a:rPr lang="en-US" b="1" dirty="0">
                <a:latin typeface="Aptos Display" panose="020B0004020202020204" pitchFamily="34" charset="0"/>
              </a:rPr>
              <a:t>Stakeholder registry: </a:t>
            </a:r>
          </a:p>
          <a:p>
            <a:r>
              <a:rPr lang="en-US" dirty="0">
                <a:latin typeface="Aptos Display" panose="020B0004020202020204" pitchFamily="34" charset="0"/>
                <a:hlinkClick r:id="rId8"/>
              </a:rPr>
              <a:t>https://public.govdelivery.com/accounts/USDAAPHIS/subscriber/new</a:t>
            </a:r>
            <a:r>
              <a:rPr lang="en-US" dirty="0">
                <a:latin typeface="Aptos Display" panose="020B0004020202020204" pitchFamily="34" charset="0"/>
              </a:rPr>
              <a:t> </a:t>
            </a:r>
          </a:p>
        </p:txBody>
      </p:sp>
      <p:pic>
        <p:nvPicPr>
          <p:cNvPr id="7" name="Picture 6" descr="The Stakeholder Registry drop down list with Plant Protection Act Section 7721 selected to subscribe to alerts">
            <a:extLst>
              <a:ext uri="{FF2B5EF4-FFF2-40B4-BE49-F238E27FC236}">
                <a16:creationId xmlns:a16="http://schemas.microsoft.com/office/drawing/2014/main" id="{DF28F622-1427-1BD1-9315-A76190CDF3A5}"/>
              </a:ext>
            </a:extLst>
          </p:cNvPr>
          <p:cNvPicPr>
            <a:picLocks noChangeAspect="1"/>
          </p:cNvPicPr>
          <p:nvPr/>
        </p:nvPicPr>
        <p:blipFill rotWithShape="1">
          <a:blip r:embed="rId9"/>
          <a:srcRect l="10048" t="25944" r="73510" b="55096"/>
          <a:stretch/>
        </p:blipFill>
        <p:spPr bwMode="auto">
          <a:xfrm>
            <a:off x="4217454" y="4439993"/>
            <a:ext cx="6924196" cy="2220487"/>
          </a:xfrm>
          <a:prstGeom prst="rect">
            <a:avLst/>
          </a:prstGeom>
          <a:ln>
            <a:solidFill>
              <a:schemeClr val="bg1">
                <a:lumMod val="75000"/>
              </a:schemeClr>
            </a:solidFill>
          </a:ln>
          <a:extLst>
            <a:ext uri="{53640926-AAD7-44D8-BBD7-CCE9431645EC}">
              <a14:shadowObscured xmlns:a14="http://schemas.microsoft.com/office/drawing/2010/main"/>
            </a:ext>
          </a:extLst>
        </p:spPr>
      </p:pic>
      <p:sp>
        <p:nvSpPr>
          <p:cNvPr id="4" name="Slide Number Placeholder 3">
            <a:extLst>
              <a:ext uri="{FF2B5EF4-FFF2-40B4-BE49-F238E27FC236}">
                <a16:creationId xmlns:a16="http://schemas.microsoft.com/office/drawing/2014/main" id="{84D9C293-05F2-0D40-B75D-FC280D621B87}"/>
              </a:ext>
            </a:extLst>
          </p:cNvPr>
          <p:cNvSpPr>
            <a:spLocks noGrp="1"/>
          </p:cNvSpPr>
          <p:nvPr>
            <p:ph type="sldNum" sz="quarter" idx="12"/>
          </p:nvPr>
        </p:nvSpPr>
        <p:spPr>
          <a:xfrm>
            <a:off x="9104586" y="6158230"/>
            <a:ext cx="2743200" cy="365125"/>
          </a:xfrm>
        </p:spPr>
        <p:txBody>
          <a:bodyPr/>
          <a:lstStyle/>
          <a:p>
            <a:fld id="{5267E680-71FF-44DA-8726-CE9EC60570B4}" type="slidenum">
              <a:rPr lang="en-US" smtClean="0"/>
              <a:t>47</a:t>
            </a:fld>
            <a:endParaRPr lang="en-US"/>
          </a:p>
        </p:txBody>
      </p:sp>
    </p:spTree>
    <p:extLst>
      <p:ext uri="{BB962C8B-B14F-4D97-AF65-F5344CB8AC3E}">
        <p14:creationId xmlns:p14="http://schemas.microsoft.com/office/powerpoint/2010/main" val="294140502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EB596-C72C-C85B-C4BA-2E9491CA33BE}"/>
              </a:ext>
            </a:extLst>
          </p:cNvPr>
          <p:cNvSpPr>
            <a:spLocks noGrp="1"/>
          </p:cNvSpPr>
          <p:nvPr>
            <p:ph type="title"/>
          </p:nvPr>
        </p:nvSpPr>
        <p:spPr>
          <a:xfrm>
            <a:off x="670969" y="953405"/>
            <a:ext cx="10850062" cy="823912"/>
          </a:xfrm>
          <a:effectLst>
            <a:outerShdw blurRad="50800" dist="38100" dir="8100000" algn="tr" rotWithShape="0">
              <a:prstClr val="black">
                <a:alpha val="40000"/>
              </a:prstClr>
            </a:outerShdw>
          </a:effectLst>
        </p:spPr>
        <p:txBody>
          <a:bodyPr/>
          <a:lstStyle/>
          <a:p>
            <a:r>
              <a:rPr lang="en-US" dirty="0">
                <a:latin typeface="Amasis MT Pro Black" panose="02040A04050005020304" pitchFamily="18" charset="0"/>
              </a:rPr>
              <a:t>Contribute to PPA 7721 as a Reviewer</a:t>
            </a:r>
          </a:p>
        </p:txBody>
      </p:sp>
      <p:sp>
        <p:nvSpPr>
          <p:cNvPr id="6" name="Content Placeholder 5" descr="Box containing details of the ask for volunteer reviewers, the benefits of being a reviewer, and how to contact PPA 7721 if interested in being a reviewer. ">
            <a:extLst>
              <a:ext uri="{FF2B5EF4-FFF2-40B4-BE49-F238E27FC236}">
                <a16:creationId xmlns:a16="http://schemas.microsoft.com/office/drawing/2014/main" id="{88AF008A-D220-4BB4-D15D-4D47D77EE22C}"/>
              </a:ext>
            </a:extLst>
          </p:cNvPr>
          <p:cNvSpPr>
            <a:spLocks noGrp="1"/>
          </p:cNvSpPr>
          <p:nvPr>
            <p:ph sz="half" idx="2"/>
          </p:nvPr>
        </p:nvSpPr>
        <p:spPr>
          <a:xfrm>
            <a:off x="190904" y="2136416"/>
            <a:ext cx="6718300" cy="4225963"/>
          </a:xfrm>
          <a:ln>
            <a:solidFill>
              <a:schemeClr val="accent6">
                <a:lumMod val="50000"/>
              </a:schemeClr>
            </a:solidFill>
          </a:ln>
        </p:spPr>
        <p:style>
          <a:lnRef idx="2">
            <a:schemeClr val="accent3"/>
          </a:lnRef>
          <a:fillRef idx="1">
            <a:schemeClr val="lt1"/>
          </a:fillRef>
          <a:effectRef idx="0">
            <a:schemeClr val="accent3"/>
          </a:effectRef>
          <a:fontRef idx="minor">
            <a:schemeClr val="dk1"/>
          </a:fontRef>
        </p:style>
        <p:txBody>
          <a:bodyPr/>
          <a:lstStyle/>
          <a:p>
            <a:pPr>
              <a:lnSpc>
                <a:spcPct val="100000"/>
              </a:lnSpc>
              <a:spcBef>
                <a:spcPts val="0"/>
              </a:spcBef>
              <a:spcAft>
                <a:spcPts val="1200"/>
              </a:spcAft>
            </a:pPr>
            <a:r>
              <a:rPr lang="en-US" sz="2400" dirty="0">
                <a:latin typeface="Aptos Display" panose="020B0004020202020204" pitchFamily="34" charset="0"/>
              </a:rPr>
              <a:t>Be part of the solution in solving problems for U.S. agriculture and natural resources </a:t>
            </a:r>
          </a:p>
          <a:p>
            <a:pPr>
              <a:lnSpc>
                <a:spcPct val="100000"/>
              </a:lnSpc>
              <a:spcBef>
                <a:spcPts val="0"/>
              </a:spcBef>
              <a:spcAft>
                <a:spcPts val="1200"/>
              </a:spcAft>
            </a:pPr>
            <a:r>
              <a:rPr lang="en-US" sz="2400" dirty="0">
                <a:latin typeface="Aptos Display" panose="020B0004020202020204" pitchFamily="34" charset="0"/>
              </a:rPr>
              <a:t>We need subject matter experts to review suggestions during the review period</a:t>
            </a:r>
          </a:p>
          <a:p>
            <a:r>
              <a:rPr lang="en-US" sz="2400" dirty="0">
                <a:latin typeface="Aptos Display" panose="020B0004020202020204" pitchFamily="34" charset="0"/>
              </a:rPr>
              <a:t>Benefits include</a:t>
            </a:r>
          </a:p>
          <a:p>
            <a:pPr lvl="1"/>
            <a:r>
              <a:rPr lang="en-US" dirty="0">
                <a:latin typeface="Aptos Display" panose="020B0004020202020204" pitchFamily="34" charset="0"/>
              </a:rPr>
              <a:t>CV/resume experience</a:t>
            </a:r>
          </a:p>
          <a:p>
            <a:pPr lvl="1">
              <a:lnSpc>
                <a:spcPct val="100000"/>
              </a:lnSpc>
              <a:spcBef>
                <a:spcPts val="0"/>
              </a:spcBef>
              <a:spcAft>
                <a:spcPts val="1200"/>
              </a:spcAft>
            </a:pPr>
            <a:r>
              <a:rPr lang="en-US" dirty="0">
                <a:latin typeface="Aptos Display" panose="020B0004020202020204" pitchFamily="34" charset="0"/>
              </a:rPr>
              <a:t>Behind-the-scenes knowledge of the PPA 7721 process</a:t>
            </a:r>
          </a:p>
          <a:p>
            <a:r>
              <a:rPr lang="en-US" sz="2400" dirty="0">
                <a:latin typeface="Aptos Display" panose="020B0004020202020204" pitchFamily="34" charset="0"/>
              </a:rPr>
              <a:t>Contact us at ppa-projects@usda.gov</a:t>
            </a:r>
          </a:p>
        </p:txBody>
      </p:sp>
      <p:sp>
        <p:nvSpPr>
          <p:cNvPr id="3" name="Slide Number Placeholder 2">
            <a:extLst>
              <a:ext uri="{FF2B5EF4-FFF2-40B4-BE49-F238E27FC236}">
                <a16:creationId xmlns:a16="http://schemas.microsoft.com/office/drawing/2014/main" id="{781ACFCD-2EAF-7ABB-8D50-2048E83842C8}"/>
              </a:ext>
            </a:extLst>
          </p:cNvPr>
          <p:cNvSpPr>
            <a:spLocks noGrp="1"/>
          </p:cNvSpPr>
          <p:nvPr>
            <p:ph type="sldNum" sz="quarter" idx="12"/>
          </p:nvPr>
        </p:nvSpPr>
        <p:spPr/>
        <p:txBody>
          <a:bodyPr/>
          <a:lstStyle/>
          <a:p>
            <a:fld id="{5267E680-71FF-44DA-8726-CE9EC60570B4}" type="slidenum">
              <a:rPr lang="en-US" smtClean="0"/>
              <a:t>48</a:t>
            </a:fld>
            <a:endParaRPr lang="en-US"/>
          </a:p>
        </p:txBody>
      </p:sp>
      <p:pic>
        <p:nvPicPr>
          <p:cNvPr id="12" name="Picture 11" descr="Three individuals separated into three unique sections. All are sitting at a desk individually reviewing a document or information on a laptop. ">
            <a:extLst>
              <a:ext uri="{FF2B5EF4-FFF2-40B4-BE49-F238E27FC236}">
                <a16:creationId xmlns:a16="http://schemas.microsoft.com/office/drawing/2014/main" id="{D5EE594E-36E5-DA11-CA00-6E0059327B50}"/>
              </a:ext>
            </a:extLst>
          </p:cNvPr>
          <p:cNvPicPr>
            <a:picLocks noChangeAspect="1"/>
          </p:cNvPicPr>
          <p:nvPr/>
        </p:nvPicPr>
        <p:blipFill>
          <a:blip r:embed="rId3"/>
          <a:stretch>
            <a:fillRect/>
          </a:stretch>
        </p:blipFill>
        <p:spPr>
          <a:xfrm>
            <a:off x="7134752" y="2056257"/>
            <a:ext cx="4386279" cy="4386279"/>
          </a:xfrm>
          <a:prstGeom prst="rect">
            <a:avLst/>
          </a:prstGeom>
        </p:spPr>
      </p:pic>
    </p:spTree>
    <p:extLst>
      <p:ext uri="{BB962C8B-B14F-4D97-AF65-F5344CB8AC3E}">
        <p14:creationId xmlns:p14="http://schemas.microsoft.com/office/powerpoint/2010/main" val="6364048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9">
            <a:extLst>
              <a:ext uri="{FF2B5EF4-FFF2-40B4-BE49-F238E27FC236}">
                <a16:creationId xmlns:a16="http://schemas.microsoft.com/office/drawing/2014/main" id="{261A3284-6993-5AA2-0FAC-C930FADAE811}"/>
              </a:ext>
            </a:extLst>
          </p:cNvPr>
          <p:cNvSpPr txBox="1">
            <a:spLocks noGrp="1"/>
          </p:cNvSpPr>
          <p:nvPr>
            <p:ph type="title" idx="4294967295"/>
          </p:nvPr>
        </p:nvSpPr>
        <p:spPr>
          <a:xfrm>
            <a:off x="1486161" y="902121"/>
            <a:ext cx="3363180" cy="767662"/>
          </a:xfrm>
          <a:prstGeom prst="rect">
            <a:avLst/>
          </a:prstGeom>
          <a:noFill/>
          <a:ln>
            <a:noFill/>
            <a:prstDash/>
          </a:ln>
          <a:effectLst>
            <a:outerShdw blurRad="50800" dist="38100" dir="8100000" algn="tr"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Amasis MT Pro Black" panose="02040A04050005020304" pitchFamily="18" charset="0"/>
                <a:ea typeface="+mj-ea"/>
                <a:cs typeface="+mj-cs"/>
              </a:rPr>
              <a:t>Resources</a:t>
            </a:r>
          </a:p>
        </p:txBody>
      </p:sp>
      <p:pic>
        <p:nvPicPr>
          <p:cNvPr id="18" name="Picture 17" descr="The QR code for the PPDMDPP website with the USDA logo centered in the middle.">
            <a:extLst>
              <a:ext uri="{FF2B5EF4-FFF2-40B4-BE49-F238E27FC236}">
                <a16:creationId xmlns:a16="http://schemas.microsoft.com/office/drawing/2014/main" id="{CBFE99D5-E052-978D-4205-629433C4D52E}"/>
              </a:ext>
            </a:extLst>
          </p:cNvPr>
          <p:cNvPicPr>
            <a:picLocks noChangeAspect="1"/>
          </p:cNvPicPr>
          <p:nvPr/>
        </p:nvPicPr>
        <p:blipFill rotWithShape="1">
          <a:blip r:embed="rId3">
            <a:extLst>
              <a:ext uri="{28A0092B-C50C-407E-A947-70E740481C1C}">
                <a14:useLocalDpi xmlns:a14="http://schemas.microsoft.com/office/drawing/2010/main" val="0"/>
              </a:ext>
            </a:extLst>
          </a:blip>
          <a:srcRect l="22459" t="7292" r="29423" b="7314"/>
          <a:stretch/>
        </p:blipFill>
        <p:spPr>
          <a:xfrm>
            <a:off x="1784918" y="1693847"/>
            <a:ext cx="2765666" cy="2760817"/>
          </a:xfrm>
          <a:prstGeom prst="rect">
            <a:avLst/>
          </a:prstGeom>
        </p:spPr>
      </p:pic>
      <p:pic>
        <p:nvPicPr>
          <p:cNvPr id="12" name="Graphic 11" descr="Internet outline">
            <a:extLst>
              <a:ext uri="{FF2B5EF4-FFF2-40B4-BE49-F238E27FC236}">
                <a16:creationId xmlns:a16="http://schemas.microsoft.com/office/drawing/2014/main" id="{D0BD4943-FE56-05A7-BA08-CF1E16C953C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37054" y="5048820"/>
            <a:ext cx="585550" cy="585550"/>
          </a:xfrm>
          <a:prstGeom prst="rect">
            <a:avLst/>
          </a:prstGeom>
        </p:spPr>
      </p:pic>
      <p:pic>
        <p:nvPicPr>
          <p:cNvPr id="15" name="Graphic 14" descr="Email outline">
            <a:extLst>
              <a:ext uri="{FF2B5EF4-FFF2-40B4-BE49-F238E27FC236}">
                <a16:creationId xmlns:a16="http://schemas.microsoft.com/office/drawing/2014/main" id="{694B3E07-CD4D-2CE8-AF66-B08D290D815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17816" y="6304274"/>
            <a:ext cx="424026" cy="424026"/>
          </a:xfrm>
          <a:prstGeom prst="rect">
            <a:avLst/>
          </a:prstGeom>
        </p:spPr>
      </p:pic>
      <p:sp>
        <p:nvSpPr>
          <p:cNvPr id="16" name="Content Placeholder 2">
            <a:extLst>
              <a:ext uri="{FF2B5EF4-FFF2-40B4-BE49-F238E27FC236}">
                <a16:creationId xmlns:a16="http://schemas.microsoft.com/office/drawing/2014/main" id="{6D39EEED-C73C-144F-4BBD-F6FC90FA7AE0}"/>
              </a:ext>
            </a:extLst>
          </p:cNvPr>
          <p:cNvSpPr txBox="1">
            <a:spLocks/>
          </p:cNvSpPr>
          <p:nvPr/>
        </p:nvSpPr>
        <p:spPr>
          <a:xfrm>
            <a:off x="1012321" y="4633657"/>
            <a:ext cx="4606447" cy="221659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US" sz="2200" b="1" dirty="0">
                <a:latin typeface="Aptos Display" panose="020B0004020202020204" pitchFamily="34" charset="0"/>
              </a:rPr>
              <a:t>PPA 7721 PPDMDPP Website:</a:t>
            </a:r>
            <a:endParaRPr lang="en-US" sz="2200" b="1" dirty="0">
              <a:latin typeface="Aptos Display" panose="020B0004020202020204" pitchFamily="34" charset="0"/>
              <a:hlinkClick r:id="" action="ppaction://noaction"/>
            </a:endParaRPr>
          </a:p>
          <a:p>
            <a:pPr marL="0" indent="0">
              <a:lnSpc>
                <a:spcPct val="100000"/>
              </a:lnSpc>
              <a:spcBef>
                <a:spcPts val="600"/>
              </a:spcBef>
              <a:spcAft>
                <a:spcPts val="1800"/>
              </a:spcAft>
              <a:buFont typeface="Arial" panose="020B0604020202020204" pitchFamily="34" charset="0"/>
              <a:buNone/>
            </a:pPr>
            <a:r>
              <a:rPr lang="en-US" sz="2200" dirty="0">
                <a:solidFill>
                  <a:srgbClr val="0563C1"/>
                </a:solidFill>
                <a:latin typeface="Aptos Display" panose="020B0004020202020204" pitchFamily="34" charset="0"/>
                <a:hlinkClick r:id="rId6"/>
              </a:rPr>
              <a:t>https://www.aphis.usda.gov/funding/ppdmdpp</a:t>
            </a:r>
            <a:endParaRPr lang="en-US" sz="2200" dirty="0">
              <a:latin typeface="Aptos Display" panose="020B0004020202020204" pitchFamily="34" charset="0"/>
            </a:endParaRPr>
          </a:p>
          <a:p>
            <a:pPr marL="0" indent="0">
              <a:lnSpc>
                <a:spcPct val="100000"/>
              </a:lnSpc>
              <a:spcBef>
                <a:spcPts val="0"/>
              </a:spcBef>
              <a:buFont typeface="Arial" panose="020B0604020202020204" pitchFamily="34" charset="0"/>
              <a:buNone/>
            </a:pPr>
            <a:r>
              <a:rPr lang="en-US" sz="2200" b="1" dirty="0">
                <a:latin typeface="Aptos Display" panose="020B0004020202020204" pitchFamily="34" charset="0"/>
              </a:rPr>
              <a:t>Contact us at:</a:t>
            </a:r>
            <a:endParaRPr lang="en-US" b="1" dirty="0">
              <a:latin typeface="Aptos Display" panose="020B0004020202020204" pitchFamily="34" charset="0"/>
            </a:endParaRPr>
          </a:p>
          <a:p>
            <a:pPr marL="0" indent="0">
              <a:lnSpc>
                <a:spcPct val="100000"/>
              </a:lnSpc>
              <a:spcBef>
                <a:spcPts val="600"/>
              </a:spcBef>
              <a:buFont typeface="Arial" panose="020B0604020202020204" pitchFamily="34" charset="0"/>
              <a:buNone/>
            </a:pPr>
            <a:r>
              <a:rPr lang="en-US" sz="2200" dirty="0">
                <a:latin typeface="Aptos Display" panose="020B0004020202020204" pitchFamily="34" charset="0"/>
                <a:hlinkClick r:id="rId7"/>
              </a:rPr>
              <a:t>ppa-projects</a:t>
            </a:r>
            <a:r>
              <a:rPr lang="en-US" sz="2200" dirty="0">
                <a:latin typeface="Aptos Display" panose="020B0004020202020204" pitchFamily="34" charset="0"/>
                <a:hlinkClick r:id="rId8"/>
              </a:rPr>
              <a:t>@usda.gov</a:t>
            </a:r>
            <a:endParaRPr lang="en-US" sz="2200" dirty="0">
              <a:latin typeface="Aptos Display" panose="020B0004020202020204" pitchFamily="34" charset="0"/>
            </a:endParaRPr>
          </a:p>
        </p:txBody>
      </p:sp>
      <p:sp>
        <p:nvSpPr>
          <p:cNvPr id="2" name="Title 1">
            <a:extLst>
              <a:ext uri="{FF2B5EF4-FFF2-40B4-BE49-F238E27FC236}">
                <a16:creationId xmlns:a16="http://schemas.microsoft.com/office/drawing/2014/main" id="{309ECA6D-2FB7-ECAE-D0A1-4179C1F208A2}"/>
              </a:ext>
            </a:extLst>
          </p:cNvPr>
          <p:cNvSpPr>
            <a:spLocks/>
          </p:cNvSpPr>
          <p:nvPr/>
        </p:nvSpPr>
        <p:spPr>
          <a:xfrm>
            <a:off x="6995777" y="848772"/>
            <a:ext cx="4316979" cy="802167"/>
          </a:xfrm>
          <a:prstGeom prst="rect">
            <a:avLst/>
          </a:prstGeom>
          <a:noFill/>
          <a:ln>
            <a:noFill/>
            <a:prstDash/>
          </a:ln>
          <a:effectLst>
            <a:outerShdw blurRad="50800" dist="38100" dir="8100000" algn="tr"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a:ln>
                  <a:noFill/>
                </a:ln>
                <a:solidFill>
                  <a:schemeClr val="tx1"/>
                </a:solidFill>
                <a:effectLst/>
                <a:uLnTx/>
                <a:uFillTx/>
                <a:latin typeface="Amasis MT Pro Black" panose="02040A04050005020304" pitchFamily="18" charset="0"/>
                <a:ea typeface="+mj-ea"/>
                <a:cs typeface="+mj-cs"/>
              </a:rPr>
              <a:t>Any Questions?</a:t>
            </a:r>
            <a:endParaRPr kumimoji="0" lang="en-US" sz="4400" b="0" i="0" u="none" strike="noStrike" kern="1200" cap="none" spc="0" normalizeH="0" baseline="0" noProof="0" dirty="0">
              <a:ln>
                <a:noFill/>
              </a:ln>
              <a:solidFill>
                <a:schemeClr val="tx1"/>
              </a:solidFill>
              <a:effectLst/>
              <a:uLnTx/>
              <a:uFillTx/>
              <a:latin typeface="Amasis MT Pro Black" panose="02040A04050005020304" pitchFamily="18" charset="0"/>
              <a:ea typeface="+mj-ea"/>
              <a:cs typeface="+mj-cs"/>
            </a:endParaRPr>
          </a:p>
        </p:txBody>
      </p:sp>
      <p:grpSp>
        <p:nvGrpSpPr>
          <p:cNvPr id="7" name="Group 6" descr="A boy with a questioning look on his face.">
            <a:extLst>
              <a:ext uri="{FF2B5EF4-FFF2-40B4-BE49-F238E27FC236}">
                <a16:creationId xmlns:a16="http://schemas.microsoft.com/office/drawing/2014/main" id="{04254764-F6F2-2CB6-EC41-62634C5BC283}"/>
              </a:ext>
            </a:extLst>
          </p:cNvPr>
          <p:cNvGrpSpPr/>
          <p:nvPr/>
        </p:nvGrpSpPr>
        <p:grpSpPr>
          <a:xfrm>
            <a:off x="7189146" y="2164088"/>
            <a:ext cx="3894366" cy="4697597"/>
            <a:chOff x="449893" y="2355031"/>
            <a:chExt cx="3894366" cy="4697597"/>
          </a:xfrm>
        </p:grpSpPr>
        <p:pic>
          <p:nvPicPr>
            <p:cNvPr id="5" name="Graphic 4" descr="Man waving with hand">
              <a:extLst>
                <a:ext uri="{FF2B5EF4-FFF2-40B4-BE49-F238E27FC236}">
                  <a16:creationId xmlns:a16="http://schemas.microsoft.com/office/drawing/2014/main" id="{56B36885-CE0C-0244-1BD6-C42BF156621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49893" y="4604920"/>
              <a:ext cx="2756080" cy="2447708"/>
            </a:xfrm>
            <a:prstGeom prst="rect">
              <a:avLst/>
            </a:prstGeom>
          </p:spPr>
        </p:pic>
        <p:pic>
          <p:nvPicPr>
            <p:cNvPr id="11" name="Graphic 10" descr="Child with short hair">
              <a:extLst>
                <a:ext uri="{FF2B5EF4-FFF2-40B4-BE49-F238E27FC236}">
                  <a16:creationId xmlns:a16="http://schemas.microsoft.com/office/drawing/2014/main" id="{DDDE039C-027D-4B17-9425-3C762891D3C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414652" y="3601907"/>
              <a:ext cx="1291504" cy="1503226"/>
            </a:xfrm>
            <a:prstGeom prst="rect">
              <a:avLst/>
            </a:prstGeom>
          </p:spPr>
        </p:pic>
        <p:pic>
          <p:nvPicPr>
            <p:cNvPr id="9" name="Graphic 8" descr="A confused face">
              <a:extLst>
                <a:ext uri="{FF2B5EF4-FFF2-40B4-BE49-F238E27FC236}">
                  <a16:creationId xmlns:a16="http://schemas.microsoft.com/office/drawing/2014/main" id="{88C64FD6-3B4B-54C7-C9EB-C1BB67E9A0D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987817" y="4267339"/>
              <a:ext cx="540128" cy="675161"/>
            </a:xfrm>
            <a:prstGeom prst="rect">
              <a:avLst/>
            </a:prstGeom>
          </p:spPr>
        </p:pic>
        <p:pic>
          <p:nvPicPr>
            <p:cNvPr id="13" name="Graphic 12" descr="Round speech bubble">
              <a:extLst>
                <a:ext uri="{FF2B5EF4-FFF2-40B4-BE49-F238E27FC236}">
                  <a16:creationId xmlns:a16="http://schemas.microsoft.com/office/drawing/2014/main" id="{08F1D58F-F8C1-E9D2-46F3-4E125017468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rot="949642">
              <a:off x="2527945" y="2355031"/>
              <a:ext cx="1816314" cy="1802124"/>
            </a:xfrm>
            <a:prstGeom prst="rect">
              <a:avLst/>
            </a:prstGeom>
          </p:spPr>
        </p:pic>
        <p:sp>
          <p:nvSpPr>
            <p:cNvPr id="14" name="TextBox 13">
              <a:extLst>
                <a:ext uri="{FF2B5EF4-FFF2-40B4-BE49-F238E27FC236}">
                  <a16:creationId xmlns:a16="http://schemas.microsoft.com/office/drawing/2014/main" id="{14FCF553-25DF-EB28-F791-C77D8F06466A}"/>
                </a:ext>
              </a:extLst>
            </p:cNvPr>
            <p:cNvSpPr txBox="1"/>
            <p:nvPr/>
          </p:nvSpPr>
          <p:spPr>
            <a:xfrm>
              <a:off x="3104632" y="2592576"/>
              <a:ext cx="708659" cy="1200329"/>
            </a:xfrm>
            <a:prstGeom prst="rect">
              <a:avLst/>
            </a:prstGeom>
            <a:noFill/>
          </p:spPr>
          <p:txBody>
            <a:bodyPr wrap="square" rtlCol="0">
              <a:spAutoFit/>
            </a:bodyPr>
            <a:lstStyle/>
            <a:p>
              <a:pPr algn="ctr"/>
              <a:r>
                <a:rPr lang="en-US" sz="7200">
                  <a:latin typeface="Amasis MT Pro Black" panose="02040A04050005020304" pitchFamily="18" charset="0"/>
                </a:rPr>
                <a:t>?</a:t>
              </a:r>
            </a:p>
          </p:txBody>
        </p:sp>
      </p:grpSp>
      <p:sp>
        <p:nvSpPr>
          <p:cNvPr id="3" name="Slide Number Placeholder 2">
            <a:extLst>
              <a:ext uri="{FF2B5EF4-FFF2-40B4-BE49-F238E27FC236}">
                <a16:creationId xmlns:a16="http://schemas.microsoft.com/office/drawing/2014/main" id="{9F44A17B-226D-155C-F294-D864CEC67EC9}"/>
              </a:ext>
            </a:extLst>
          </p:cNvPr>
          <p:cNvSpPr>
            <a:spLocks noGrp="1"/>
          </p:cNvSpPr>
          <p:nvPr>
            <p:ph type="sldNum" sz="quarter" idx="12"/>
          </p:nvPr>
        </p:nvSpPr>
        <p:spPr>
          <a:xfrm>
            <a:off x="9166576" y="6356350"/>
            <a:ext cx="2743200" cy="365125"/>
          </a:xfrm>
        </p:spPr>
        <p:txBody>
          <a:bodyPr/>
          <a:lstStyle/>
          <a:p>
            <a:fld id="{5267E680-71FF-44DA-8726-CE9EC60570B4}" type="slidenum">
              <a:rPr lang="en-US" smtClean="0"/>
              <a:t>49</a:t>
            </a:fld>
            <a:endParaRPr lang="en-US"/>
          </a:p>
        </p:txBody>
      </p:sp>
      <p:cxnSp>
        <p:nvCxnSpPr>
          <p:cNvPr id="19" name="Straight Connector 18">
            <a:extLst>
              <a:ext uri="{FF2B5EF4-FFF2-40B4-BE49-F238E27FC236}">
                <a16:creationId xmlns:a16="http://schemas.microsoft.com/office/drawing/2014/main" id="{FCE43EEB-EE43-9453-A4F1-F4E12493CFB2}"/>
              </a:ext>
              <a:ext uri="{C183D7F6-B498-43B3-948B-1728B52AA6E4}">
                <adec:decorative xmlns:adec="http://schemas.microsoft.com/office/drawing/2017/decorative" val="1"/>
              </a:ext>
            </a:extLst>
          </p:cNvPr>
          <p:cNvCxnSpPr/>
          <p:nvPr/>
        </p:nvCxnSpPr>
        <p:spPr>
          <a:xfrm>
            <a:off x="6250899" y="1152669"/>
            <a:ext cx="0" cy="550884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94670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87A83DA-4DB6-46A1-07A0-E2C27B6A8A3F}"/>
              </a:ext>
            </a:extLst>
          </p:cNvPr>
          <p:cNvSpPr txBox="1">
            <a:spLocks noGrp="1"/>
          </p:cNvSpPr>
          <p:nvPr>
            <p:ph type="title" idx="4294967295"/>
          </p:nvPr>
        </p:nvSpPr>
        <p:spPr>
          <a:xfrm>
            <a:off x="4742448" y="176831"/>
            <a:ext cx="7105338" cy="767662"/>
          </a:xfrm>
          <a:prstGeom prst="rect">
            <a:avLst/>
          </a:prstGeom>
          <a:noFill/>
          <a:ln>
            <a:noFill/>
            <a:prstDash/>
          </a:ln>
          <a:effectLst>
            <a:outerShdw blurRad="50800" dist="38100" dir="8100000" algn="tr"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none" spc="0" normalizeH="0" baseline="0" noProof="0" dirty="0">
                <a:ln>
                  <a:noFill/>
                </a:ln>
                <a:solidFill>
                  <a:schemeClr val="bg1"/>
                </a:solidFill>
                <a:effectLst/>
                <a:uLnTx/>
                <a:uFillTx/>
                <a:latin typeface="Amasis MT Pro Black" panose="02040A04050005020304" pitchFamily="18" charset="0"/>
                <a:ea typeface="+mj-ea"/>
                <a:cs typeface="+mj-cs"/>
              </a:rPr>
              <a:t>Single vs Multi-Entity Suggestions</a:t>
            </a:r>
          </a:p>
        </p:txBody>
      </p:sp>
      <p:pic>
        <p:nvPicPr>
          <p:cNvPr id="5" name="Picture 4" descr="Image shows a document with a dollar sign atop an arrow that's pointing towards the right to a research in a white lab coat with an outstretched hand.">
            <a:extLst>
              <a:ext uri="{FF2B5EF4-FFF2-40B4-BE49-F238E27FC236}">
                <a16:creationId xmlns:a16="http://schemas.microsoft.com/office/drawing/2014/main" id="{75D7A103-E4CB-6A9E-5971-A747A6D2F143}"/>
              </a:ext>
            </a:extLst>
          </p:cNvPr>
          <p:cNvPicPr>
            <a:picLocks noChangeAspect="1"/>
          </p:cNvPicPr>
          <p:nvPr/>
        </p:nvPicPr>
        <p:blipFill>
          <a:blip r:embed="rId3">
            <a:extLst>
              <a:ext uri="{28A0092B-C50C-407E-A947-70E740481C1C}">
                <a14:useLocalDpi xmlns:a14="http://schemas.microsoft.com/office/drawing/2010/main" val="0"/>
              </a:ext>
            </a:extLst>
          </a:blip>
          <a:srcRect l="208" b="2754"/>
          <a:stretch>
            <a:fillRect/>
          </a:stretch>
        </p:blipFill>
        <p:spPr>
          <a:xfrm>
            <a:off x="1033715" y="1079296"/>
            <a:ext cx="4545428" cy="4429481"/>
          </a:xfrm>
          <a:custGeom>
            <a:avLst/>
            <a:gdLst>
              <a:gd name="csX0" fmla="*/ 947331 w 5832656"/>
              <a:gd name="csY0" fmla="*/ 0 h 5683873"/>
              <a:gd name="csX1" fmla="*/ 4885325 w 5832656"/>
              <a:gd name="csY1" fmla="*/ 0 h 5683873"/>
              <a:gd name="csX2" fmla="*/ 5832656 w 5832656"/>
              <a:gd name="csY2" fmla="*/ 947331 h 5683873"/>
              <a:gd name="csX3" fmla="*/ 5832656 w 5832656"/>
              <a:gd name="csY3" fmla="*/ 4736542 h 5683873"/>
              <a:gd name="csX4" fmla="*/ 4885325 w 5832656"/>
              <a:gd name="csY4" fmla="*/ 5683873 h 5683873"/>
              <a:gd name="csX5" fmla="*/ 947331 w 5832656"/>
              <a:gd name="csY5" fmla="*/ 5683873 h 5683873"/>
              <a:gd name="csX6" fmla="*/ 0 w 5832656"/>
              <a:gd name="csY6" fmla="*/ 4736542 h 5683873"/>
              <a:gd name="csX7" fmla="*/ 0 w 5832656"/>
              <a:gd name="csY7" fmla="*/ 947331 h 5683873"/>
              <a:gd name="csX8" fmla="*/ 947331 w 5832656"/>
              <a:gd name="csY8" fmla="*/ 0 h 568387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832656" h="5683873">
                <a:moveTo>
                  <a:pt x="947331" y="0"/>
                </a:moveTo>
                <a:lnTo>
                  <a:pt x="4885325" y="0"/>
                </a:lnTo>
                <a:cubicBezTo>
                  <a:pt x="5408521" y="0"/>
                  <a:pt x="5832656" y="424135"/>
                  <a:pt x="5832656" y="947331"/>
                </a:cubicBezTo>
                <a:lnTo>
                  <a:pt x="5832656" y="4736542"/>
                </a:lnTo>
                <a:cubicBezTo>
                  <a:pt x="5832656" y="5259738"/>
                  <a:pt x="5408521" y="5683873"/>
                  <a:pt x="4885325" y="5683873"/>
                </a:cubicBezTo>
                <a:lnTo>
                  <a:pt x="947331" y="5683873"/>
                </a:lnTo>
                <a:cubicBezTo>
                  <a:pt x="424135" y="5683873"/>
                  <a:pt x="0" y="5259738"/>
                  <a:pt x="0" y="4736542"/>
                </a:cubicBezTo>
                <a:lnTo>
                  <a:pt x="0" y="947331"/>
                </a:lnTo>
                <a:cubicBezTo>
                  <a:pt x="0" y="424135"/>
                  <a:pt x="424135" y="0"/>
                  <a:pt x="947331" y="0"/>
                </a:cubicBezTo>
                <a:close/>
              </a:path>
            </a:pathLst>
          </a:custGeom>
        </p:spPr>
      </p:pic>
      <p:sp>
        <p:nvSpPr>
          <p:cNvPr id="7" name="TextBox 6">
            <a:extLst>
              <a:ext uri="{FF2B5EF4-FFF2-40B4-BE49-F238E27FC236}">
                <a16:creationId xmlns:a16="http://schemas.microsoft.com/office/drawing/2014/main" id="{2391CDD5-DEB6-4565-FCCC-7148DBA32498}"/>
              </a:ext>
            </a:extLst>
          </p:cNvPr>
          <p:cNvSpPr txBox="1"/>
          <p:nvPr/>
        </p:nvSpPr>
        <p:spPr>
          <a:xfrm>
            <a:off x="1495677" y="4750260"/>
            <a:ext cx="3621504" cy="461665"/>
          </a:xfrm>
          <a:prstGeom prst="rect">
            <a:avLst/>
          </a:prstGeom>
          <a:solidFill>
            <a:schemeClr val="tx1">
              <a:lumMod val="85000"/>
              <a:lumOff val="15000"/>
            </a:schemeClr>
          </a:solidFill>
        </p:spPr>
        <p:txBody>
          <a:bodyPr wrap="none" rtlCol="0">
            <a:spAutoFit/>
          </a:bodyPr>
          <a:lstStyle/>
          <a:p>
            <a:pPr algn="ctr"/>
            <a:r>
              <a:rPr lang="en-US" sz="2400">
                <a:solidFill>
                  <a:schemeClr val="bg1"/>
                </a:solidFill>
                <a:latin typeface="Amasis MT Pro Medium" panose="02040604050005020304" pitchFamily="18" charset="0"/>
              </a:rPr>
              <a:t>Single-entity Suggestion</a:t>
            </a:r>
          </a:p>
        </p:txBody>
      </p:sp>
      <p:sp>
        <p:nvSpPr>
          <p:cNvPr id="9" name="TextBox 8">
            <a:extLst>
              <a:ext uri="{FF2B5EF4-FFF2-40B4-BE49-F238E27FC236}">
                <a16:creationId xmlns:a16="http://schemas.microsoft.com/office/drawing/2014/main" id="{70567D75-6C7D-EB9F-B3C0-20907B6D76AD}"/>
              </a:ext>
            </a:extLst>
          </p:cNvPr>
          <p:cNvSpPr txBox="1"/>
          <p:nvPr/>
        </p:nvSpPr>
        <p:spPr>
          <a:xfrm>
            <a:off x="1282285" y="5585647"/>
            <a:ext cx="4048288" cy="1200329"/>
          </a:xfrm>
          <a:prstGeom prst="rect">
            <a:avLst/>
          </a:prstGeom>
          <a:noFill/>
        </p:spPr>
        <p:txBody>
          <a:bodyPr wrap="square" rtlCol="0">
            <a:spAutoFit/>
          </a:bodyPr>
          <a:lstStyle/>
          <a:p>
            <a:r>
              <a:rPr lang="en-US" dirty="0">
                <a:latin typeface="Amasis MT Pro Light" panose="02040304050005020304" pitchFamily="18" charset="0"/>
              </a:rPr>
              <a:t>A single cooperator:</a:t>
            </a:r>
          </a:p>
          <a:p>
            <a:pPr marL="285750" indent="-285750">
              <a:buFont typeface="Arial" panose="020B0604020202020204" pitchFamily="34" charset="0"/>
              <a:buChar char="•"/>
            </a:pPr>
            <a:r>
              <a:rPr lang="en-US" dirty="0">
                <a:latin typeface="Amasis MT Pro Light" panose="02040304050005020304" pitchFamily="18" charset="0"/>
              </a:rPr>
              <a:t>Receives funding directly from PPQ</a:t>
            </a:r>
          </a:p>
          <a:p>
            <a:pPr marL="285750" indent="-285750">
              <a:buFont typeface="Arial" panose="020B0604020202020204" pitchFamily="34" charset="0"/>
              <a:buChar char="•"/>
            </a:pPr>
            <a:r>
              <a:rPr lang="en-US" dirty="0">
                <a:latin typeface="Amasis MT Pro Light" panose="02040304050005020304" pitchFamily="18" charset="0"/>
              </a:rPr>
              <a:t>Enters into a cooperative agreement</a:t>
            </a:r>
          </a:p>
          <a:p>
            <a:pPr marL="285750" indent="-285750">
              <a:buFont typeface="Arial" panose="020B0604020202020204" pitchFamily="34" charset="0"/>
              <a:buChar char="•"/>
            </a:pPr>
            <a:r>
              <a:rPr lang="en-US" dirty="0">
                <a:latin typeface="Amasis MT Pro Light" panose="02040304050005020304" pitchFamily="18" charset="0"/>
              </a:rPr>
              <a:t>Works on the project </a:t>
            </a:r>
          </a:p>
        </p:txBody>
      </p:sp>
      <p:pic>
        <p:nvPicPr>
          <p:cNvPr id="6" name="Picture 5" descr="Image is of a split panel with three panels. Each panel contains an individual holding a document with a dollar sign. The Leftmost panel is a female researcher with a lab coat, the center panel is a female in business casual attire, and the rightmost panel is a male dressed in a uniform symbolizing an agriculture inspector/officer.">
            <a:extLst>
              <a:ext uri="{FF2B5EF4-FFF2-40B4-BE49-F238E27FC236}">
                <a16:creationId xmlns:a16="http://schemas.microsoft.com/office/drawing/2014/main" id="{E39B8317-6A18-F779-E254-44AD14E4CA5C}"/>
              </a:ext>
            </a:extLst>
          </p:cNvPr>
          <p:cNvPicPr>
            <a:picLocks noChangeAspect="1"/>
          </p:cNvPicPr>
          <p:nvPr/>
        </p:nvPicPr>
        <p:blipFill>
          <a:blip r:embed="rId4">
            <a:extLst>
              <a:ext uri="{28A0092B-C50C-407E-A947-70E740481C1C}">
                <a14:useLocalDpi xmlns:a14="http://schemas.microsoft.com/office/drawing/2010/main" val="0"/>
              </a:ext>
            </a:extLst>
          </a:blip>
          <a:srcRect b="2551"/>
          <a:stretch>
            <a:fillRect/>
          </a:stretch>
        </p:blipFill>
        <p:spPr>
          <a:xfrm>
            <a:off x="6612858" y="1079296"/>
            <a:ext cx="4545427" cy="4429480"/>
          </a:xfrm>
          <a:custGeom>
            <a:avLst/>
            <a:gdLst>
              <a:gd name="csX0" fmla="*/ 947311 w 5832655"/>
              <a:gd name="csY0" fmla="*/ 0 h 5683872"/>
              <a:gd name="csX1" fmla="*/ 4885343 w 5832655"/>
              <a:gd name="csY1" fmla="*/ 0 h 5683872"/>
              <a:gd name="csX2" fmla="*/ 4982183 w 5832655"/>
              <a:gd name="csY2" fmla="*/ 4890 h 5683872"/>
              <a:gd name="csX3" fmla="*/ 5832655 w 5832655"/>
              <a:gd name="csY3" fmla="*/ 947330 h 5683872"/>
              <a:gd name="csX4" fmla="*/ 5832655 w 5832655"/>
              <a:gd name="csY4" fmla="*/ 4736541 h 5683872"/>
              <a:gd name="csX5" fmla="*/ 4885324 w 5832655"/>
              <a:gd name="csY5" fmla="*/ 5683872 h 5683872"/>
              <a:gd name="csX6" fmla="*/ 947330 w 5832655"/>
              <a:gd name="csY6" fmla="*/ 5683872 h 5683872"/>
              <a:gd name="csX7" fmla="*/ 4890 w 5832655"/>
              <a:gd name="csY7" fmla="*/ 4833400 h 5683872"/>
              <a:gd name="csX8" fmla="*/ 0 w 5832655"/>
              <a:gd name="csY8" fmla="*/ 4736562 h 5683872"/>
              <a:gd name="csX9" fmla="*/ 0 w 5832655"/>
              <a:gd name="csY9" fmla="*/ 947309 h 5683872"/>
              <a:gd name="csX10" fmla="*/ 4890 w 5832655"/>
              <a:gd name="csY10" fmla="*/ 850471 h 5683872"/>
              <a:gd name="csX11" fmla="*/ 850471 w 5832655"/>
              <a:gd name="csY11" fmla="*/ 4890 h 56838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5832655" h="5683872">
                <a:moveTo>
                  <a:pt x="947311" y="0"/>
                </a:moveTo>
                <a:lnTo>
                  <a:pt x="4885343" y="0"/>
                </a:lnTo>
                <a:lnTo>
                  <a:pt x="4982183" y="4890"/>
                </a:lnTo>
                <a:cubicBezTo>
                  <a:pt x="5459880" y="53403"/>
                  <a:pt x="5832655" y="456834"/>
                  <a:pt x="5832655" y="947330"/>
                </a:cubicBezTo>
                <a:lnTo>
                  <a:pt x="5832655" y="4736541"/>
                </a:lnTo>
                <a:cubicBezTo>
                  <a:pt x="5832655" y="5259737"/>
                  <a:pt x="5408520" y="5683872"/>
                  <a:pt x="4885324" y="5683872"/>
                </a:cubicBezTo>
                <a:lnTo>
                  <a:pt x="947330" y="5683872"/>
                </a:lnTo>
                <a:cubicBezTo>
                  <a:pt x="456834" y="5683872"/>
                  <a:pt x="53403" y="5311097"/>
                  <a:pt x="4890" y="4833400"/>
                </a:cubicBezTo>
                <a:lnTo>
                  <a:pt x="0" y="4736562"/>
                </a:lnTo>
                <a:lnTo>
                  <a:pt x="0" y="947309"/>
                </a:lnTo>
                <a:lnTo>
                  <a:pt x="4890" y="850471"/>
                </a:lnTo>
                <a:cubicBezTo>
                  <a:pt x="50169" y="404621"/>
                  <a:pt x="404621" y="50169"/>
                  <a:pt x="850471" y="4890"/>
                </a:cubicBezTo>
                <a:close/>
              </a:path>
            </a:pathLst>
          </a:custGeom>
        </p:spPr>
      </p:pic>
      <p:sp>
        <p:nvSpPr>
          <p:cNvPr id="8" name="TextBox 7">
            <a:extLst>
              <a:ext uri="{FF2B5EF4-FFF2-40B4-BE49-F238E27FC236}">
                <a16:creationId xmlns:a16="http://schemas.microsoft.com/office/drawing/2014/main" id="{7A7F0B81-21AC-B2F1-BD63-E444EBB9D8D6}"/>
              </a:ext>
            </a:extLst>
          </p:cNvPr>
          <p:cNvSpPr txBox="1"/>
          <p:nvPr/>
        </p:nvSpPr>
        <p:spPr>
          <a:xfrm>
            <a:off x="7175807" y="4750259"/>
            <a:ext cx="3419527" cy="461665"/>
          </a:xfrm>
          <a:prstGeom prst="rect">
            <a:avLst/>
          </a:prstGeom>
          <a:solidFill>
            <a:schemeClr val="tx1">
              <a:lumMod val="85000"/>
              <a:lumOff val="15000"/>
            </a:schemeClr>
          </a:solidFill>
        </p:spPr>
        <p:txBody>
          <a:bodyPr wrap="none" rtlCol="0">
            <a:spAutoFit/>
          </a:bodyPr>
          <a:lstStyle/>
          <a:p>
            <a:pPr algn="ctr"/>
            <a:r>
              <a:rPr lang="en-US" sz="2400">
                <a:solidFill>
                  <a:schemeClr val="bg1"/>
                </a:solidFill>
                <a:latin typeface="Amasis MT Pro Medium" panose="02040604050005020304" pitchFamily="18" charset="0"/>
              </a:rPr>
              <a:t>Multi-entity Suggestion</a:t>
            </a:r>
          </a:p>
        </p:txBody>
      </p:sp>
      <p:sp>
        <p:nvSpPr>
          <p:cNvPr id="10" name="TextBox 9">
            <a:extLst>
              <a:ext uri="{FF2B5EF4-FFF2-40B4-BE49-F238E27FC236}">
                <a16:creationId xmlns:a16="http://schemas.microsoft.com/office/drawing/2014/main" id="{15313EDF-5FDC-AEDD-7550-919B4FD985B3}"/>
              </a:ext>
            </a:extLst>
          </p:cNvPr>
          <p:cNvSpPr txBox="1"/>
          <p:nvPr/>
        </p:nvSpPr>
        <p:spPr>
          <a:xfrm>
            <a:off x="6712234" y="5585647"/>
            <a:ext cx="4771371" cy="1200329"/>
          </a:xfrm>
          <a:prstGeom prst="rect">
            <a:avLst/>
          </a:prstGeom>
          <a:noFill/>
        </p:spPr>
        <p:txBody>
          <a:bodyPr wrap="none" rtlCol="0">
            <a:spAutoFit/>
          </a:bodyPr>
          <a:lstStyle/>
          <a:p>
            <a:r>
              <a:rPr lang="en-US" dirty="0">
                <a:latin typeface="Amasis MT Pro Light" panose="02040304050005020304" pitchFamily="18" charset="0"/>
              </a:rPr>
              <a:t>Multiple cooperators:</a:t>
            </a:r>
          </a:p>
          <a:p>
            <a:pPr marL="285750" indent="-285750">
              <a:buFont typeface="Arial" panose="020B0604020202020204" pitchFamily="34" charset="0"/>
              <a:buChar char="•"/>
            </a:pPr>
            <a:r>
              <a:rPr lang="en-US" dirty="0">
                <a:latin typeface="Amasis MT Pro Light" panose="02040304050005020304" pitchFamily="18" charset="0"/>
              </a:rPr>
              <a:t>Receive funding directly from PPQ</a:t>
            </a:r>
          </a:p>
          <a:p>
            <a:pPr marL="285750" indent="-285750">
              <a:buFont typeface="Arial" panose="020B0604020202020204" pitchFamily="34" charset="0"/>
              <a:buChar char="•"/>
            </a:pPr>
            <a:r>
              <a:rPr lang="en-US" dirty="0">
                <a:latin typeface="Amasis MT Pro Light" panose="02040304050005020304" pitchFamily="18" charset="0"/>
              </a:rPr>
              <a:t>Enter into </a:t>
            </a:r>
            <a:r>
              <a:rPr lang="en-US" b="1" dirty="0">
                <a:latin typeface="Amasis MT Pro Light" panose="02040304050005020304" pitchFamily="18" charset="0"/>
              </a:rPr>
              <a:t>individual</a:t>
            </a:r>
            <a:r>
              <a:rPr lang="en-US" dirty="0">
                <a:latin typeface="Amasis MT Pro Light" panose="02040304050005020304" pitchFamily="18" charset="0"/>
              </a:rPr>
              <a:t> cooperative agreements </a:t>
            </a:r>
          </a:p>
          <a:p>
            <a:pPr marL="285750" indent="-285750">
              <a:buFont typeface="Arial" panose="020B0604020202020204" pitchFamily="34" charset="0"/>
              <a:buChar char="•"/>
            </a:pPr>
            <a:r>
              <a:rPr lang="en-US" dirty="0">
                <a:latin typeface="Amasis MT Pro Light" panose="02040304050005020304" pitchFamily="18" charset="0"/>
              </a:rPr>
              <a:t>Work on the project </a:t>
            </a:r>
          </a:p>
        </p:txBody>
      </p:sp>
      <p:sp>
        <p:nvSpPr>
          <p:cNvPr id="4" name="Slide Number Placeholder 3">
            <a:extLst>
              <a:ext uri="{FF2B5EF4-FFF2-40B4-BE49-F238E27FC236}">
                <a16:creationId xmlns:a16="http://schemas.microsoft.com/office/drawing/2014/main" id="{C1C13231-F29B-FACD-08A2-A6903DE3BBA2}"/>
              </a:ext>
            </a:extLst>
          </p:cNvPr>
          <p:cNvSpPr>
            <a:spLocks noGrp="1"/>
          </p:cNvSpPr>
          <p:nvPr>
            <p:ph type="sldNum" sz="quarter" idx="12"/>
          </p:nvPr>
        </p:nvSpPr>
        <p:spPr>
          <a:xfrm>
            <a:off x="8737600" y="6356351"/>
            <a:ext cx="2844800" cy="365125"/>
          </a:xfrm>
        </p:spPr>
        <p:txBody>
          <a:bodyPr/>
          <a:lstStyle/>
          <a:p>
            <a:fld id="{5267E680-71FF-44DA-8726-CE9EC60570B4}" type="slidenum">
              <a:rPr lang="en-US" smtClean="0"/>
              <a:t>5</a:t>
            </a:fld>
            <a:endParaRPr lang="en-US"/>
          </a:p>
        </p:txBody>
      </p:sp>
    </p:spTree>
    <p:extLst>
      <p:ext uri="{BB962C8B-B14F-4D97-AF65-F5344CB8AC3E}">
        <p14:creationId xmlns:p14="http://schemas.microsoft.com/office/powerpoint/2010/main" val="40600318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7796B-2F80-6829-73C4-BB7FDBC6A2D7}"/>
            </a:ext>
          </a:extLst>
        </p:cNvPr>
        <p:cNvGrpSpPr/>
        <p:nvPr/>
      </p:nvGrpSpPr>
      <p:grpSpPr>
        <a:xfrm>
          <a:off x="0" y="0"/>
          <a:ext cx="0" cy="0"/>
          <a:chOff x="0" y="0"/>
          <a:chExt cx="0" cy="0"/>
        </a:xfrm>
      </p:grpSpPr>
      <p:sp>
        <p:nvSpPr>
          <p:cNvPr id="26" name="Title 1">
            <a:extLst>
              <a:ext uri="{FF2B5EF4-FFF2-40B4-BE49-F238E27FC236}">
                <a16:creationId xmlns:a16="http://schemas.microsoft.com/office/drawing/2014/main" id="{18FFAD4E-92E5-1416-EAA1-26D532217C4A}"/>
              </a:ext>
            </a:extLst>
          </p:cNvPr>
          <p:cNvSpPr txBox="1">
            <a:spLocks noGrp="1"/>
          </p:cNvSpPr>
          <p:nvPr>
            <p:ph type="title" idx="4294967295"/>
          </p:nvPr>
        </p:nvSpPr>
        <p:spPr>
          <a:xfrm>
            <a:off x="1090246" y="906172"/>
            <a:ext cx="10011508" cy="903767"/>
          </a:xfrm>
          <a:prstGeom prst="rect">
            <a:avLst/>
          </a:prstGeom>
          <a:noFill/>
          <a:ln>
            <a:noFill/>
            <a:prstDash/>
          </a:ln>
          <a:effectLst>
            <a:outerShdw blurRad="50800" dist="38100" dir="8100000" algn="tr"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ptos Display" panose="020B0004020202020204" pitchFamily="34" charset="0"/>
                <a:ea typeface="+mj-ea"/>
                <a:cs typeface="+mj-cs"/>
              </a:rPr>
              <a:t>Additional Resources – Department of Interior</a:t>
            </a:r>
          </a:p>
        </p:txBody>
      </p:sp>
      <p:grpSp>
        <p:nvGrpSpPr>
          <p:cNvPr id="3" name="Group 2" descr="Tile with US Department of the Interior logo explaining the function of the Noxious Weed Eradicatio Program which is to provide resource protection on trust lands.">
            <a:extLst>
              <a:ext uri="{FF2B5EF4-FFF2-40B4-BE49-F238E27FC236}">
                <a16:creationId xmlns:a16="http://schemas.microsoft.com/office/drawing/2014/main" id="{8C6A7D4E-CCCF-EC51-7D04-70D946890600}"/>
              </a:ext>
            </a:extLst>
          </p:cNvPr>
          <p:cNvGrpSpPr/>
          <p:nvPr/>
        </p:nvGrpSpPr>
        <p:grpSpPr>
          <a:xfrm>
            <a:off x="351202" y="2010126"/>
            <a:ext cx="2616200" cy="3429000"/>
            <a:chOff x="4870450" y="1657275"/>
            <a:chExt cx="2616200" cy="3429000"/>
          </a:xfrm>
        </p:grpSpPr>
        <p:sp>
          <p:nvSpPr>
            <p:cNvPr id="5" name="Rectangle: Rounded Corners 4" descr="A tile  ">
              <a:extLst>
                <a:ext uri="{FF2B5EF4-FFF2-40B4-BE49-F238E27FC236}">
                  <a16:creationId xmlns:a16="http://schemas.microsoft.com/office/drawing/2014/main" id="{AC0E99C2-96D7-DE1E-6D02-84CC2672A6D9}"/>
                </a:ext>
              </a:extLst>
            </p:cNvPr>
            <p:cNvSpPr/>
            <p:nvPr/>
          </p:nvSpPr>
          <p:spPr>
            <a:xfrm>
              <a:off x="4870450" y="1657275"/>
              <a:ext cx="2616200" cy="3429000"/>
            </a:xfrm>
            <a:prstGeom prst="roundRect">
              <a:avLst/>
            </a:prstGeom>
            <a:solidFill>
              <a:schemeClr val="bg1"/>
            </a:solidFill>
            <a:ln>
              <a:solidFill>
                <a:schemeClr val="bg1">
                  <a:lumMod val="95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sp>
          <p:nvSpPr>
            <p:cNvPr id="6" name="TextBox 5">
              <a:extLst>
                <a:ext uri="{FF2B5EF4-FFF2-40B4-BE49-F238E27FC236}">
                  <a16:creationId xmlns:a16="http://schemas.microsoft.com/office/drawing/2014/main" id="{DB2B8229-56E7-0A7C-6B61-6386EE83B551}"/>
                </a:ext>
              </a:extLst>
            </p:cNvPr>
            <p:cNvSpPr txBox="1"/>
            <p:nvPr/>
          </p:nvSpPr>
          <p:spPr>
            <a:xfrm>
              <a:off x="4961329" y="3083201"/>
              <a:ext cx="2434441" cy="1569660"/>
            </a:xfrm>
            <a:prstGeom prst="rect">
              <a:avLst/>
            </a:prstGeom>
            <a:noFill/>
          </p:spPr>
          <p:txBody>
            <a:bodyPr wrap="square" lIns="91440" tIns="45720" rIns="91440" bIns="45720" rtlCol="0" anchor="t">
              <a:spAutoFit/>
            </a:bodyPr>
            <a:lstStyle/>
            <a:p>
              <a:pPr algn="ctr"/>
              <a:r>
                <a:rPr lang="en-US" sz="1600" b="0" i="0">
                  <a:solidFill>
                    <a:srgbClr val="1B1B1B"/>
                  </a:solidFill>
                  <a:effectLst/>
                  <a:latin typeface="Amasis MT Pro Medium" panose="02040604050005020304" pitchFamily="18" charset="0"/>
                </a:rPr>
                <a:t>The primary function of the </a:t>
              </a:r>
              <a:r>
                <a:rPr lang="en-US" sz="1600" b="1" i="0">
                  <a:solidFill>
                    <a:srgbClr val="CC5716"/>
                  </a:solidFill>
                  <a:effectLst/>
                  <a:latin typeface="Amasis MT Pro Medium" panose="02040604050005020304" pitchFamily="18" charset="0"/>
                </a:rPr>
                <a:t>Noxious Weed Eradication Program </a:t>
              </a:r>
              <a:r>
                <a:rPr lang="en-US" sz="1600" b="0" i="0">
                  <a:solidFill>
                    <a:srgbClr val="1B1B1B"/>
                  </a:solidFill>
                  <a:effectLst/>
                  <a:latin typeface="Amasis MT Pro Medium" panose="02040604050005020304" pitchFamily="18" charset="0"/>
                </a:rPr>
                <a:t>is to provide resource protection on trust lands</a:t>
              </a:r>
              <a:endParaRPr lang="en-US" sz="1600">
                <a:latin typeface="Amasis MT Pro Medium" panose="02040604050005020304" pitchFamily="18" charset="0"/>
              </a:endParaRPr>
            </a:p>
          </p:txBody>
        </p:sp>
        <p:grpSp>
          <p:nvGrpSpPr>
            <p:cNvPr id="7" name="Group 6">
              <a:extLst>
                <a:ext uri="{FF2B5EF4-FFF2-40B4-BE49-F238E27FC236}">
                  <a16:creationId xmlns:a16="http://schemas.microsoft.com/office/drawing/2014/main" id="{ADE0000D-C521-175F-EF39-F27BDA19D99E}"/>
                </a:ext>
              </a:extLst>
            </p:cNvPr>
            <p:cNvGrpSpPr/>
            <p:nvPr/>
          </p:nvGrpSpPr>
          <p:grpSpPr>
            <a:xfrm>
              <a:off x="5007840" y="2630230"/>
              <a:ext cx="2341417" cy="299852"/>
              <a:chOff x="4925291" y="3951514"/>
              <a:chExt cx="2341417" cy="299852"/>
            </a:xfrm>
            <a:solidFill>
              <a:schemeClr val="accent6">
                <a:lumMod val="60000"/>
                <a:lumOff val="40000"/>
              </a:schemeClr>
            </a:solidFill>
          </p:grpSpPr>
          <p:sp>
            <p:nvSpPr>
              <p:cNvPr id="9" name="Rectangle 8">
                <a:extLst>
                  <a:ext uri="{FF2B5EF4-FFF2-40B4-BE49-F238E27FC236}">
                    <a16:creationId xmlns:a16="http://schemas.microsoft.com/office/drawing/2014/main" id="{511E17F2-52C2-5F38-2366-40AD7FCD16AD}"/>
                  </a:ext>
                </a:extLst>
              </p:cNvPr>
              <p:cNvSpPr/>
              <p:nvPr/>
            </p:nvSpPr>
            <p:spPr>
              <a:xfrm>
                <a:off x="4925291" y="3951514"/>
                <a:ext cx="2341417" cy="1306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sp>
            <p:nvSpPr>
              <p:cNvPr id="10" name="Isosceles Triangle 9">
                <a:extLst>
                  <a:ext uri="{FF2B5EF4-FFF2-40B4-BE49-F238E27FC236}">
                    <a16:creationId xmlns:a16="http://schemas.microsoft.com/office/drawing/2014/main" id="{C5ED63B3-D0ED-D231-D83B-DF53AD7095B3}"/>
                  </a:ext>
                </a:extLst>
              </p:cNvPr>
              <p:cNvSpPr/>
              <p:nvPr/>
            </p:nvSpPr>
            <p:spPr>
              <a:xfrm rot="10800000">
                <a:off x="5900056" y="4082143"/>
                <a:ext cx="391886" cy="169223"/>
              </a:xfrm>
              <a:prstGeom prst="triangle">
                <a:avLst>
                  <a:gd name="adj" fmla="val 5112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grpSp>
        <p:pic>
          <p:nvPicPr>
            <p:cNvPr id="8" name="Picture 7">
              <a:extLst>
                <a:ext uri="{FF2B5EF4-FFF2-40B4-BE49-F238E27FC236}">
                  <a16:creationId xmlns:a16="http://schemas.microsoft.com/office/drawing/2014/main" id="{0B211B1F-E475-C2A1-845E-399852F38560}"/>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52874" y1="88372" x2="52874" y2="88372"/>
                        </a14:backgroundRemoval>
                      </a14:imgEffect>
                    </a14:imgLayer>
                  </a14:imgProps>
                </a:ext>
              </a:extLst>
            </a:blip>
            <a:stretch>
              <a:fillRect/>
            </a:stretch>
          </p:blipFill>
          <p:spPr>
            <a:xfrm>
              <a:off x="5764152" y="1718910"/>
              <a:ext cx="828791" cy="819264"/>
            </a:xfrm>
            <a:prstGeom prst="rect">
              <a:avLst/>
            </a:prstGeom>
          </p:spPr>
        </p:pic>
      </p:grpSp>
      <p:grpSp>
        <p:nvGrpSpPr>
          <p:cNvPr id="47" name="Group 46" descr="QR code for the Department of Interior, Bureau of Indian Affairs - Noxious Weed Eradication Program.">
            <a:extLst>
              <a:ext uri="{FF2B5EF4-FFF2-40B4-BE49-F238E27FC236}">
                <a16:creationId xmlns:a16="http://schemas.microsoft.com/office/drawing/2014/main" id="{F405B656-0E02-3A3B-AF3C-4187B30CEA10}"/>
              </a:ext>
            </a:extLst>
          </p:cNvPr>
          <p:cNvGrpSpPr/>
          <p:nvPr/>
        </p:nvGrpSpPr>
        <p:grpSpPr>
          <a:xfrm>
            <a:off x="3127438" y="1968394"/>
            <a:ext cx="2878854" cy="3897809"/>
            <a:chOff x="3127438" y="1968394"/>
            <a:chExt cx="2878854" cy="3897809"/>
          </a:xfrm>
        </p:grpSpPr>
        <p:grpSp>
          <p:nvGrpSpPr>
            <p:cNvPr id="15" name="Group 14" descr="QR code for the Department of Interior, Bureau of Indian Affairs - Noxious Weed Eradication Program.">
              <a:extLst>
                <a:ext uri="{FF2B5EF4-FFF2-40B4-BE49-F238E27FC236}">
                  <a16:creationId xmlns:a16="http://schemas.microsoft.com/office/drawing/2014/main" id="{C9B39548-BF63-EB63-E729-3A49A8DC0574}"/>
                </a:ext>
              </a:extLst>
            </p:cNvPr>
            <p:cNvGrpSpPr/>
            <p:nvPr/>
          </p:nvGrpSpPr>
          <p:grpSpPr>
            <a:xfrm>
              <a:off x="3127438" y="3106723"/>
              <a:ext cx="2878854" cy="2759480"/>
              <a:chOff x="3552093" y="1779765"/>
              <a:chExt cx="4777992" cy="4777992"/>
            </a:xfrm>
          </p:grpSpPr>
          <p:pic>
            <p:nvPicPr>
              <p:cNvPr id="16" name="Picture 15">
                <a:extLst>
                  <a:ext uri="{FF2B5EF4-FFF2-40B4-BE49-F238E27FC236}">
                    <a16:creationId xmlns:a16="http://schemas.microsoft.com/office/drawing/2014/main" id="{03D479F7-6FC0-7AE9-91A6-521B2CC67A50}"/>
                  </a:ext>
                </a:extLst>
              </p:cNvPr>
              <p:cNvPicPr>
                <a:picLocks noChangeAspect="1"/>
              </p:cNvPicPr>
              <p:nvPr/>
            </p:nvPicPr>
            <p:blipFill>
              <a:blip r:embed="rId5"/>
              <a:stretch>
                <a:fillRect/>
              </a:stretch>
            </p:blipFill>
            <p:spPr>
              <a:xfrm>
                <a:off x="3552093" y="1779765"/>
                <a:ext cx="4777992" cy="4777992"/>
              </a:xfrm>
              <a:prstGeom prst="rect">
                <a:avLst/>
              </a:prstGeom>
            </p:spPr>
          </p:pic>
          <p:sp>
            <p:nvSpPr>
              <p:cNvPr id="17" name="Rectangle 16">
                <a:extLst>
                  <a:ext uri="{FF2B5EF4-FFF2-40B4-BE49-F238E27FC236}">
                    <a16:creationId xmlns:a16="http://schemas.microsoft.com/office/drawing/2014/main" id="{F5606360-498E-E994-FBC3-FE5A77CAE9D9}"/>
                  </a:ext>
                </a:extLst>
              </p:cNvPr>
              <p:cNvSpPr/>
              <p:nvPr/>
            </p:nvSpPr>
            <p:spPr>
              <a:xfrm>
                <a:off x="5501474" y="3665841"/>
                <a:ext cx="868680" cy="1005840"/>
              </a:xfrm>
              <a:prstGeom prst="rect">
                <a:avLst/>
              </a:prstGeom>
              <a:solidFill>
                <a:schemeClr val="tx1">
                  <a:lumMod val="85000"/>
                  <a:lumOff val="15000"/>
                </a:schemeClr>
              </a:solidFill>
              <a:ln>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grpSp>
        <p:sp>
          <p:nvSpPr>
            <p:cNvPr id="40" name="TextBox 39">
              <a:extLst>
                <a:ext uri="{FF2B5EF4-FFF2-40B4-BE49-F238E27FC236}">
                  <a16:creationId xmlns:a16="http://schemas.microsoft.com/office/drawing/2014/main" id="{436E6BD9-4C4E-39FA-5820-E54A8882D7A7}"/>
                </a:ext>
              </a:extLst>
            </p:cNvPr>
            <p:cNvSpPr txBox="1"/>
            <p:nvPr/>
          </p:nvSpPr>
          <p:spPr>
            <a:xfrm>
              <a:off x="3316993" y="1968394"/>
              <a:ext cx="2366537" cy="923330"/>
            </a:xfrm>
            <a:prstGeom prst="rect">
              <a:avLst/>
            </a:prstGeom>
            <a:noFill/>
          </p:spPr>
          <p:txBody>
            <a:bodyPr wrap="square" rtlCol="0">
              <a:spAutoFit/>
            </a:bodyPr>
            <a:lstStyle/>
            <a:p>
              <a:pPr algn="ctr"/>
              <a:r>
                <a:rPr lang="en-US">
                  <a:latin typeface="Amasis MT Pro Black" panose="02040A04050005020304" pitchFamily="18" charset="0"/>
                </a:rPr>
                <a:t>Noxious Weed Eradication Program</a:t>
              </a:r>
            </a:p>
          </p:txBody>
        </p:sp>
      </p:grpSp>
      <p:grpSp>
        <p:nvGrpSpPr>
          <p:cNvPr id="48" name="Group 47" descr="Email and internet icons with an email address contact information and internet address for the Noxious Weed Eradication Program.">
            <a:extLst>
              <a:ext uri="{FF2B5EF4-FFF2-40B4-BE49-F238E27FC236}">
                <a16:creationId xmlns:a16="http://schemas.microsoft.com/office/drawing/2014/main" id="{D894C918-148F-2B25-1F43-6F198A317FD7}"/>
              </a:ext>
            </a:extLst>
          </p:cNvPr>
          <p:cNvGrpSpPr/>
          <p:nvPr/>
        </p:nvGrpSpPr>
        <p:grpSpPr>
          <a:xfrm>
            <a:off x="114449" y="5628749"/>
            <a:ext cx="5802134" cy="1092421"/>
            <a:chOff x="114449" y="5628749"/>
            <a:chExt cx="5802134" cy="1092421"/>
          </a:xfrm>
        </p:grpSpPr>
        <p:sp>
          <p:nvSpPr>
            <p:cNvPr id="18" name="TextBox 17">
              <a:extLst>
                <a:ext uri="{FF2B5EF4-FFF2-40B4-BE49-F238E27FC236}">
                  <a16:creationId xmlns:a16="http://schemas.microsoft.com/office/drawing/2014/main" id="{E70AC00C-95D9-13E0-6479-9707D89727CB}"/>
                </a:ext>
              </a:extLst>
            </p:cNvPr>
            <p:cNvSpPr txBox="1"/>
            <p:nvPr/>
          </p:nvSpPr>
          <p:spPr>
            <a:xfrm>
              <a:off x="609355" y="6074839"/>
              <a:ext cx="5307228" cy="646331"/>
            </a:xfrm>
            <a:prstGeom prst="rect">
              <a:avLst/>
            </a:prstGeom>
            <a:noFill/>
          </p:spPr>
          <p:txBody>
            <a:bodyPr wrap="square" rtlCol="0">
              <a:spAutoFit/>
            </a:bodyPr>
            <a:lstStyle/>
            <a:p>
              <a:r>
                <a:rPr lang="en-US" dirty="0">
                  <a:latin typeface="Public Sans Web"/>
                </a:rPr>
                <a:t>https://www.bia.gov/service/noxious-weed-eradication</a:t>
              </a:r>
            </a:p>
          </p:txBody>
        </p:sp>
        <p:sp>
          <p:nvSpPr>
            <p:cNvPr id="35" name="TextBox 34">
              <a:extLst>
                <a:ext uri="{FF2B5EF4-FFF2-40B4-BE49-F238E27FC236}">
                  <a16:creationId xmlns:a16="http://schemas.microsoft.com/office/drawing/2014/main" id="{57509ABB-1100-C2FE-6216-1A3A525E96C6}"/>
                </a:ext>
              </a:extLst>
            </p:cNvPr>
            <p:cNvSpPr txBox="1"/>
            <p:nvPr/>
          </p:nvSpPr>
          <p:spPr>
            <a:xfrm>
              <a:off x="620415" y="5700590"/>
              <a:ext cx="2622064" cy="369332"/>
            </a:xfrm>
            <a:prstGeom prst="rect">
              <a:avLst/>
            </a:prstGeom>
            <a:noFill/>
          </p:spPr>
          <p:txBody>
            <a:bodyPr wrap="none" rtlCol="0">
              <a:spAutoFit/>
            </a:bodyPr>
            <a:lstStyle/>
            <a:p>
              <a:r>
                <a:rPr lang="en-US" b="1" i="0" dirty="0">
                  <a:solidFill>
                    <a:schemeClr val="tx1">
                      <a:lumMod val="65000"/>
                      <a:lumOff val="35000"/>
                    </a:schemeClr>
                  </a:solidFill>
                  <a:effectLst/>
                  <a:latin typeface="Public Sans Web"/>
                  <a:hlinkClick r:id="rId6">
                    <a:extLst>
                      <a:ext uri="{A12FA001-AC4F-418D-AE19-62706E023703}">
                        <ahyp:hlinkClr xmlns:ahyp="http://schemas.microsoft.com/office/drawing/2018/hyperlinkcolor" val="tx"/>
                      </a:ext>
                    </a:extLst>
                  </a:hlinkClick>
                </a:rPr>
                <a:t>thomas.mendez@bia.gov</a:t>
              </a:r>
              <a:endParaRPr lang="en-US" dirty="0">
                <a:solidFill>
                  <a:schemeClr val="tx1">
                    <a:lumMod val="65000"/>
                    <a:lumOff val="35000"/>
                  </a:schemeClr>
                </a:solidFill>
                <a:latin typeface="Aptos Display" panose="020B0004020202020204" pitchFamily="34" charset="0"/>
              </a:endParaRPr>
            </a:p>
          </p:txBody>
        </p:sp>
        <p:pic>
          <p:nvPicPr>
            <p:cNvPr id="36" name="Graphic 35" descr="Email outline">
              <a:extLst>
                <a:ext uri="{FF2B5EF4-FFF2-40B4-BE49-F238E27FC236}">
                  <a16:creationId xmlns:a16="http://schemas.microsoft.com/office/drawing/2014/main" id="{3E5820DB-0B99-2835-8C17-805C6EE6DE7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66038" y="5628749"/>
              <a:ext cx="445911" cy="445911"/>
            </a:xfrm>
            <a:prstGeom prst="rect">
              <a:avLst/>
            </a:prstGeom>
          </p:spPr>
        </p:pic>
        <p:pic>
          <p:nvPicPr>
            <p:cNvPr id="45" name="Graphic 44" descr="Internet outline">
              <a:extLst>
                <a:ext uri="{FF2B5EF4-FFF2-40B4-BE49-F238E27FC236}">
                  <a16:creationId xmlns:a16="http://schemas.microsoft.com/office/drawing/2014/main" id="{5F99CBC3-F3CA-F413-DD45-D1CF60AEB12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14449" y="6061012"/>
              <a:ext cx="549088" cy="549088"/>
            </a:xfrm>
            <a:prstGeom prst="rect">
              <a:avLst/>
            </a:prstGeom>
          </p:spPr>
        </p:pic>
      </p:grpSp>
      <p:cxnSp>
        <p:nvCxnSpPr>
          <p:cNvPr id="11" name="Straight Connector 10">
            <a:extLst>
              <a:ext uri="{FF2B5EF4-FFF2-40B4-BE49-F238E27FC236}">
                <a16:creationId xmlns:a16="http://schemas.microsoft.com/office/drawing/2014/main" id="{94FFD220-2FEE-7129-AF17-30B6E5565190}"/>
              </a:ext>
              <a:ext uri="{C183D7F6-B498-43B3-948B-1728B52AA6E4}">
                <adec:decorative xmlns:adec="http://schemas.microsoft.com/office/drawing/2017/decorative" val="1"/>
              </a:ext>
            </a:extLst>
          </p:cNvPr>
          <p:cNvCxnSpPr/>
          <p:nvPr/>
        </p:nvCxnSpPr>
        <p:spPr>
          <a:xfrm>
            <a:off x="6096000" y="1933818"/>
            <a:ext cx="0" cy="4202723"/>
          </a:xfrm>
          <a:prstGeom prst="line">
            <a:avLst/>
          </a:prstGeom>
          <a:ln w="38100" cmpd="tri">
            <a:solidFill>
              <a:schemeClr val="accent6">
                <a:lumMod val="75000"/>
              </a:schemeClr>
            </a:solidFill>
            <a:prstDash val="dashDot"/>
          </a:ln>
        </p:spPr>
        <p:style>
          <a:lnRef idx="1">
            <a:schemeClr val="accent1"/>
          </a:lnRef>
          <a:fillRef idx="0">
            <a:schemeClr val="accent1"/>
          </a:fillRef>
          <a:effectRef idx="0">
            <a:schemeClr val="accent1"/>
          </a:effectRef>
          <a:fontRef idx="minor">
            <a:schemeClr val="tx1"/>
          </a:fontRef>
        </p:style>
      </p:cxnSp>
      <p:grpSp>
        <p:nvGrpSpPr>
          <p:cNvPr id="19" name="Group 18" descr="Tile with US Department of the Interior logo explaining the function of the Branch of Fisheries, Wildlife and Recreation (BFWR) program which is to focus on addressing invasive plants and animals that negatively impact Tribes and their natural resources">
            <a:extLst>
              <a:ext uri="{FF2B5EF4-FFF2-40B4-BE49-F238E27FC236}">
                <a16:creationId xmlns:a16="http://schemas.microsoft.com/office/drawing/2014/main" id="{D2F7E9AC-CC31-1A2D-246F-22DC9D7F720E}"/>
              </a:ext>
            </a:extLst>
          </p:cNvPr>
          <p:cNvGrpSpPr/>
          <p:nvPr/>
        </p:nvGrpSpPr>
        <p:grpSpPr>
          <a:xfrm>
            <a:off x="6623238" y="2010126"/>
            <a:ext cx="2616200" cy="3429000"/>
            <a:chOff x="8460510" y="1708209"/>
            <a:chExt cx="2616200" cy="3429000"/>
          </a:xfrm>
        </p:grpSpPr>
        <p:sp>
          <p:nvSpPr>
            <p:cNvPr id="20" name="Rectangle: Rounded Corners 19" descr="A tile  ">
              <a:extLst>
                <a:ext uri="{FF2B5EF4-FFF2-40B4-BE49-F238E27FC236}">
                  <a16:creationId xmlns:a16="http://schemas.microsoft.com/office/drawing/2014/main" id="{AB4D0A95-9E4F-FE96-C63A-1D80C39C2DA1}"/>
                </a:ext>
              </a:extLst>
            </p:cNvPr>
            <p:cNvSpPr/>
            <p:nvPr/>
          </p:nvSpPr>
          <p:spPr>
            <a:xfrm>
              <a:off x="8460510" y="1708209"/>
              <a:ext cx="2616200" cy="3429000"/>
            </a:xfrm>
            <a:prstGeom prst="roundRect">
              <a:avLst/>
            </a:prstGeom>
            <a:solidFill>
              <a:schemeClr val="bg1"/>
            </a:solidFill>
            <a:ln>
              <a:solidFill>
                <a:schemeClr val="bg1">
                  <a:lumMod val="95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sp>
          <p:nvSpPr>
            <p:cNvPr id="21" name="TextBox 20">
              <a:extLst>
                <a:ext uri="{FF2B5EF4-FFF2-40B4-BE49-F238E27FC236}">
                  <a16:creationId xmlns:a16="http://schemas.microsoft.com/office/drawing/2014/main" id="{88F58029-0864-6225-7DDC-BB0CCD3BEAEA}"/>
                </a:ext>
              </a:extLst>
            </p:cNvPr>
            <p:cNvSpPr txBox="1"/>
            <p:nvPr/>
          </p:nvSpPr>
          <p:spPr>
            <a:xfrm>
              <a:off x="8551389" y="3134135"/>
              <a:ext cx="2434441" cy="1815882"/>
            </a:xfrm>
            <a:prstGeom prst="rect">
              <a:avLst/>
            </a:prstGeom>
            <a:noFill/>
          </p:spPr>
          <p:txBody>
            <a:bodyPr wrap="square" lIns="91440" tIns="45720" rIns="91440" bIns="45720" rtlCol="0" anchor="t">
              <a:spAutoFit/>
            </a:bodyPr>
            <a:lstStyle/>
            <a:p>
              <a:pPr algn="ctr"/>
              <a:r>
                <a:rPr lang="en-US" sz="1600">
                  <a:latin typeface="Amasis MT Pro Medium" panose="02040604050005020304" pitchFamily="18" charset="0"/>
                </a:rPr>
                <a:t>The </a:t>
              </a:r>
              <a:r>
                <a:rPr lang="en-US" sz="1600" b="1">
                  <a:solidFill>
                    <a:srgbClr val="CC5716"/>
                  </a:solidFill>
                  <a:latin typeface="Amasis MT Pro Medium" panose="02040604050005020304" pitchFamily="18" charset="0"/>
                </a:rPr>
                <a:t>BFWR Invasive Species Program </a:t>
              </a:r>
              <a:r>
                <a:rPr lang="en-US" sz="1600">
                  <a:latin typeface="Amasis MT Pro Medium" panose="02040604050005020304" pitchFamily="18" charset="0"/>
                </a:rPr>
                <a:t>focuses on addressing invasive plants and animals that negatively impact Tribes and their natural resources</a:t>
              </a:r>
            </a:p>
          </p:txBody>
        </p:sp>
        <p:grpSp>
          <p:nvGrpSpPr>
            <p:cNvPr id="22" name="Group 21">
              <a:extLst>
                <a:ext uri="{FF2B5EF4-FFF2-40B4-BE49-F238E27FC236}">
                  <a16:creationId xmlns:a16="http://schemas.microsoft.com/office/drawing/2014/main" id="{77F21AF4-A62F-1A9E-DC8A-953189868724}"/>
                </a:ext>
              </a:extLst>
            </p:cNvPr>
            <p:cNvGrpSpPr/>
            <p:nvPr/>
          </p:nvGrpSpPr>
          <p:grpSpPr>
            <a:xfrm>
              <a:off x="8597900" y="2681164"/>
              <a:ext cx="2341417" cy="299852"/>
              <a:chOff x="4925291" y="3951514"/>
              <a:chExt cx="2341417" cy="299852"/>
            </a:xfrm>
            <a:solidFill>
              <a:schemeClr val="accent6">
                <a:lumMod val="60000"/>
                <a:lumOff val="40000"/>
              </a:schemeClr>
            </a:solidFill>
          </p:grpSpPr>
          <p:sp>
            <p:nvSpPr>
              <p:cNvPr id="24" name="Rectangle 23">
                <a:extLst>
                  <a:ext uri="{FF2B5EF4-FFF2-40B4-BE49-F238E27FC236}">
                    <a16:creationId xmlns:a16="http://schemas.microsoft.com/office/drawing/2014/main" id="{2FE02169-4A91-1C22-8D70-9E7A2DAEA701}"/>
                  </a:ext>
                </a:extLst>
              </p:cNvPr>
              <p:cNvSpPr/>
              <p:nvPr/>
            </p:nvSpPr>
            <p:spPr>
              <a:xfrm>
                <a:off x="4925291" y="3951514"/>
                <a:ext cx="2341417" cy="1306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sp>
            <p:nvSpPr>
              <p:cNvPr id="25" name="Isosceles Triangle 24">
                <a:extLst>
                  <a:ext uri="{FF2B5EF4-FFF2-40B4-BE49-F238E27FC236}">
                    <a16:creationId xmlns:a16="http://schemas.microsoft.com/office/drawing/2014/main" id="{117DA04D-A85F-7243-0FBD-8BC64AAB477A}"/>
                  </a:ext>
                </a:extLst>
              </p:cNvPr>
              <p:cNvSpPr/>
              <p:nvPr/>
            </p:nvSpPr>
            <p:spPr>
              <a:xfrm rot="10800000">
                <a:off x="5900056" y="4082143"/>
                <a:ext cx="391886" cy="169223"/>
              </a:xfrm>
              <a:prstGeom prst="triangle">
                <a:avLst>
                  <a:gd name="adj" fmla="val 5112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grpSp>
        <p:pic>
          <p:nvPicPr>
            <p:cNvPr id="23" name="Picture 22">
              <a:extLst>
                <a:ext uri="{FF2B5EF4-FFF2-40B4-BE49-F238E27FC236}">
                  <a16:creationId xmlns:a16="http://schemas.microsoft.com/office/drawing/2014/main" id="{295E1ABC-6B8A-B850-28E1-515CDD82505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52874" y1="88372" x2="52874" y2="88372"/>
                        </a14:backgroundRemoval>
                      </a14:imgEffect>
                    </a14:imgLayer>
                  </a14:imgProps>
                </a:ext>
              </a:extLst>
            </a:blip>
            <a:stretch>
              <a:fillRect/>
            </a:stretch>
          </p:blipFill>
          <p:spPr>
            <a:xfrm>
              <a:off x="9354212" y="1789517"/>
              <a:ext cx="828791" cy="819264"/>
            </a:xfrm>
            <a:prstGeom prst="rect">
              <a:avLst/>
            </a:prstGeom>
          </p:spPr>
        </p:pic>
      </p:grpSp>
      <p:grpSp>
        <p:nvGrpSpPr>
          <p:cNvPr id="49" name="Group 48" descr="QR code for the Department of Interior, Bureau of Indian Affairs - Branch of Fisheries, Wildlife and Recreation Invasive Species Program.">
            <a:extLst>
              <a:ext uri="{FF2B5EF4-FFF2-40B4-BE49-F238E27FC236}">
                <a16:creationId xmlns:a16="http://schemas.microsoft.com/office/drawing/2014/main" id="{120CC4CC-FE60-1C53-D047-0EAA18AD36BC}"/>
              </a:ext>
            </a:extLst>
          </p:cNvPr>
          <p:cNvGrpSpPr/>
          <p:nvPr/>
        </p:nvGrpSpPr>
        <p:grpSpPr>
          <a:xfrm>
            <a:off x="9376828" y="1769469"/>
            <a:ext cx="2761488" cy="4105729"/>
            <a:chOff x="9376828" y="1769469"/>
            <a:chExt cx="2761488" cy="4105729"/>
          </a:xfrm>
        </p:grpSpPr>
        <p:grpSp>
          <p:nvGrpSpPr>
            <p:cNvPr id="37" name="Group 36" descr="QR code for the Department of Interior, Bureau of Indian Affairs - Branch of Fisheries, Wildlife and Recreation Invasive Species Program.">
              <a:extLst>
                <a:ext uri="{FF2B5EF4-FFF2-40B4-BE49-F238E27FC236}">
                  <a16:creationId xmlns:a16="http://schemas.microsoft.com/office/drawing/2014/main" id="{84A4A9C9-B099-D8E7-8965-6DFEB073DF61}"/>
                </a:ext>
              </a:extLst>
            </p:cNvPr>
            <p:cNvGrpSpPr/>
            <p:nvPr/>
          </p:nvGrpSpPr>
          <p:grpSpPr>
            <a:xfrm>
              <a:off x="9376828" y="3113710"/>
              <a:ext cx="2761488" cy="2761488"/>
              <a:chOff x="3929644" y="2048256"/>
              <a:chExt cx="2761488" cy="2761488"/>
            </a:xfrm>
          </p:grpSpPr>
          <p:pic>
            <p:nvPicPr>
              <p:cNvPr id="38" name="Picture 37">
                <a:extLst>
                  <a:ext uri="{FF2B5EF4-FFF2-40B4-BE49-F238E27FC236}">
                    <a16:creationId xmlns:a16="http://schemas.microsoft.com/office/drawing/2014/main" id="{027A26FC-5102-6762-3083-3AFB5F747BB8}"/>
                  </a:ext>
                </a:extLst>
              </p:cNvPr>
              <p:cNvPicPr>
                <a:picLocks noChangeAspect="1"/>
              </p:cNvPicPr>
              <p:nvPr/>
            </p:nvPicPr>
            <p:blipFill>
              <a:blip r:embed="rId9"/>
              <a:stretch>
                <a:fillRect/>
              </a:stretch>
            </p:blipFill>
            <p:spPr>
              <a:xfrm>
                <a:off x="3929644" y="2048256"/>
                <a:ext cx="2761488" cy="2761488"/>
              </a:xfrm>
              <a:prstGeom prst="rect">
                <a:avLst/>
              </a:prstGeom>
            </p:spPr>
          </p:pic>
          <p:sp>
            <p:nvSpPr>
              <p:cNvPr id="39" name="Rectangle 38">
                <a:extLst>
                  <a:ext uri="{FF2B5EF4-FFF2-40B4-BE49-F238E27FC236}">
                    <a16:creationId xmlns:a16="http://schemas.microsoft.com/office/drawing/2014/main" id="{A1BDE184-13B0-DC94-9C0E-6A669247A2EC}"/>
                  </a:ext>
                </a:extLst>
              </p:cNvPr>
              <p:cNvSpPr/>
              <p:nvPr/>
            </p:nvSpPr>
            <p:spPr>
              <a:xfrm>
                <a:off x="5095168" y="3138543"/>
                <a:ext cx="438912" cy="576072"/>
              </a:xfrm>
              <a:prstGeom prst="rect">
                <a:avLst/>
              </a:prstGeom>
              <a:solidFill>
                <a:schemeClr val="tx1">
                  <a:lumMod val="85000"/>
                  <a:lumOff val="15000"/>
                </a:schemeClr>
              </a:solidFill>
              <a:ln>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grpSp>
        <p:sp>
          <p:nvSpPr>
            <p:cNvPr id="41" name="TextBox 40">
              <a:extLst>
                <a:ext uri="{FF2B5EF4-FFF2-40B4-BE49-F238E27FC236}">
                  <a16:creationId xmlns:a16="http://schemas.microsoft.com/office/drawing/2014/main" id="{E7ACA3B6-532C-7B0C-AC5D-E671F1DB3278}"/>
                </a:ext>
              </a:extLst>
            </p:cNvPr>
            <p:cNvSpPr txBox="1"/>
            <p:nvPr/>
          </p:nvSpPr>
          <p:spPr>
            <a:xfrm>
              <a:off x="9502566" y="1769469"/>
              <a:ext cx="2366537" cy="1477328"/>
            </a:xfrm>
            <a:prstGeom prst="rect">
              <a:avLst/>
            </a:prstGeom>
            <a:noFill/>
          </p:spPr>
          <p:txBody>
            <a:bodyPr wrap="square" rtlCol="0">
              <a:spAutoFit/>
            </a:bodyPr>
            <a:lstStyle/>
            <a:p>
              <a:pPr algn="ctr"/>
              <a:r>
                <a:rPr lang="en-US">
                  <a:latin typeface="Amasis MT Pro Black" panose="02040A04050005020304" pitchFamily="18" charset="0"/>
                </a:rPr>
                <a:t>Branch of Fisheries, Wildlife and Recreation Invasive Species  Program</a:t>
              </a:r>
            </a:p>
          </p:txBody>
        </p:sp>
      </p:grpSp>
      <p:grpSp>
        <p:nvGrpSpPr>
          <p:cNvPr id="50" name="Group 49" descr="Email and internet icons with an email address contact information and internet address for the Branch of Fisheries, Wildlife and Recreation Invasive Species  Program.">
            <a:extLst>
              <a:ext uri="{FF2B5EF4-FFF2-40B4-BE49-F238E27FC236}">
                <a16:creationId xmlns:a16="http://schemas.microsoft.com/office/drawing/2014/main" id="{26352224-3514-9FBF-134A-A94E9B6537F0}"/>
              </a:ext>
            </a:extLst>
          </p:cNvPr>
          <p:cNvGrpSpPr/>
          <p:nvPr/>
        </p:nvGrpSpPr>
        <p:grpSpPr>
          <a:xfrm>
            <a:off x="6340686" y="5631124"/>
            <a:ext cx="5892258" cy="1076219"/>
            <a:chOff x="6340686" y="5631124"/>
            <a:chExt cx="5892258" cy="1076219"/>
          </a:xfrm>
        </p:grpSpPr>
        <p:sp>
          <p:nvSpPr>
            <p:cNvPr id="31" name="TextBox 30">
              <a:extLst>
                <a:ext uri="{FF2B5EF4-FFF2-40B4-BE49-F238E27FC236}">
                  <a16:creationId xmlns:a16="http://schemas.microsoft.com/office/drawing/2014/main" id="{9D21409A-372C-C119-952F-B7A6B9B109F4}"/>
                </a:ext>
              </a:extLst>
            </p:cNvPr>
            <p:cNvSpPr txBox="1"/>
            <p:nvPr/>
          </p:nvSpPr>
          <p:spPr>
            <a:xfrm>
              <a:off x="6844805" y="6061012"/>
              <a:ext cx="5388139" cy="646331"/>
            </a:xfrm>
            <a:prstGeom prst="rect">
              <a:avLst/>
            </a:prstGeom>
            <a:noFill/>
          </p:spPr>
          <p:txBody>
            <a:bodyPr wrap="square" rtlCol="0">
              <a:spAutoFit/>
            </a:bodyPr>
            <a:lstStyle/>
            <a:p>
              <a:r>
                <a:rPr lang="en-US" dirty="0">
                  <a:latin typeface="Public Sans Web"/>
                </a:rPr>
                <a:t>https://www.bia.gov/service/competitive-fisheries-wildlife-recreation-programs/invasive-species</a:t>
              </a:r>
            </a:p>
          </p:txBody>
        </p:sp>
        <p:sp>
          <p:nvSpPr>
            <p:cNvPr id="32" name="TextBox 31">
              <a:extLst>
                <a:ext uri="{FF2B5EF4-FFF2-40B4-BE49-F238E27FC236}">
                  <a16:creationId xmlns:a16="http://schemas.microsoft.com/office/drawing/2014/main" id="{872D66C5-56BC-C75F-E882-090C023A4162}"/>
                </a:ext>
              </a:extLst>
            </p:cNvPr>
            <p:cNvSpPr txBox="1"/>
            <p:nvPr/>
          </p:nvSpPr>
          <p:spPr>
            <a:xfrm>
              <a:off x="6844805" y="5700590"/>
              <a:ext cx="2098651" cy="369332"/>
            </a:xfrm>
            <a:prstGeom prst="rect">
              <a:avLst/>
            </a:prstGeom>
            <a:noFill/>
          </p:spPr>
          <p:txBody>
            <a:bodyPr wrap="none" rtlCol="0">
              <a:spAutoFit/>
            </a:bodyPr>
            <a:lstStyle/>
            <a:p>
              <a:r>
                <a:rPr lang="en-US" b="1" i="0" dirty="0">
                  <a:solidFill>
                    <a:schemeClr val="tx1">
                      <a:lumMod val="65000"/>
                      <a:lumOff val="35000"/>
                    </a:schemeClr>
                  </a:solidFill>
                  <a:effectLst/>
                  <a:latin typeface="Public Sans Web"/>
                  <a:hlinkClick r:id="rId10">
                    <a:extLst>
                      <a:ext uri="{A12FA001-AC4F-418D-AE19-62706E023703}">
                        <ahyp:hlinkClr xmlns:ahyp="http://schemas.microsoft.com/office/drawing/2018/hyperlinkcolor" val="tx"/>
                      </a:ext>
                    </a:extLst>
                  </a:hlinkClick>
                </a:rPr>
                <a:t>trina.</a:t>
              </a:r>
              <a:r>
                <a:rPr lang="en-US" b="1" dirty="0">
                  <a:solidFill>
                    <a:schemeClr val="tx1">
                      <a:lumMod val="65000"/>
                      <a:lumOff val="35000"/>
                    </a:schemeClr>
                  </a:solidFill>
                  <a:latin typeface="Public Sans Web"/>
                  <a:hlinkClick r:id="rId10">
                    <a:extLst>
                      <a:ext uri="{A12FA001-AC4F-418D-AE19-62706E023703}">
                        <ahyp:hlinkClr xmlns:ahyp="http://schemas.microsoft.com/office/drawing/2018/hyperlinkcolor" val="tx"/>
                      </a:ext>
                    </a:extLst>
                  </a:hlinkClick>
                </a:rPr>
                <a:t>locke</a:t>
              </a:r>
              <a:r>
                <a:rPr lang="en-US" b="1" i="0" dirty="0">
                  <a:solidFill>
                    <a:schemeClr val="tx1">
                      <a:lumMod val="65000"/>
                      <a:lumOff val="35000"/>
                    </a:schemeClr>
                  </a:solidFill>
                  <a:effectLst/>
                  <a:latin typeface="Public Sans Web"/>
                  <a:hlinkClick r:id="rId10">
                    <a:extLst>
                      <a:ext uri="{A12FA001-AC4F-418D-AE19-62706E023703}">
                        <ahyp:hlinkClr xmlns:ahyp="http://schemas.microsoft.com/office/drawing/2018/hyperlinkcolor" val="tx"/>
                      </a:ext>
                    </a:extLst>
                  </a:hlinkClick>
                </a:rPr>
                <a:t>@bia.gov</a:t>
              </a:r>
              <a:endParaRPr lang="en-US" dirty="0">
                <a:solidFill>
                  <a:schemeClr val="tx1">
                    <a:lumMod val="65000"/>
                    <a:lumOff val="35000"/>
                  </a:schemeClr>
                </a:solidFill>
                <a:latin typeface="Aptos Display" panose="020B0004020202020204" pitchFamily="34" charset="0"/>
              </a:endParaRPr>
            </a:p>
          </p:txBody>
        </p:sp>
        <p:pic>
          <p:nvPicPr>
            <p:cNvPr id="34" name="Graphic 33" descr="Email outline">
              <a:extLst>
                <a:ext uri="{FF2B5EF4-FFF2-40B4-BE49-F238E27FC236}">
                  <a16:creationId xmlns:a16="http://schemas.microsoft.com/office/drawing/2014/main" id="{C99E226F-3C0C-7C02-F327-DE86CDF7124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400282" y="5631124"/>
              <a:ext cx="445911" cy="445911"/>
            </a:xfrm>
            <a:prstGeom prst="rect">
              <a:avLst/>
            </a:prstGeom>
          </p:spPr>
        </p:pic>
        <p:pic>
          <p:nvPicPr>
            <p:cNvPr id="46" name="Graphic 45" descr="Internet outline">
              <a:extLst>
                <a:ext uri="{FF2B5EF4-FFF2-40B4-BE49-F238E27FC236}">
                  <a16:creationId xmlns:a16="http://schemas.microsoft.com/office/drawing/2014/main" id="{A6BAD6E3-469D-48E8-B69F-FF1F4B3D947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340686" y="6061012"/>
              <a:ext cx="549088" cy="549088"/>
            </a:xfrm>
            <a:prstGeom prst="rect">
              <a:avLst/>
            </a:prstGeom>
          </p:spPr>
        </p:pic>
      </p:grpSp>
    </p:spTree>
    <p:extLst>
      <p:ext uri="{BB962C8B-B14F-4D97-AF65-F5344CB8AC3E}">
        <p14:creationId xmlns:p14="http://schemas.microsoft.com/office/powerpoint/2010/main" val="1680041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83F0B388-17C3-6C82-7EC8-6775E94C3ADF}"/>
              </a:ext>
              <a:ext uri="{C183D7F6-B498-43B3-948B-1728B52AA6E4}">
                <adec:decorative xmlns:adec="http://schemas.microsoft.com/office/drawing/2017/decorative" val="1"/>
              </a:ext>
            </a:extLst>
          </p:cNvPr>
          <p:cNvSpPr/>
          <p:nvPr/>
        </p:nvSpPr>
        <p:spPr>
          <a:xfrm>
            <a:off x="-5105" y="889001"/>
            <a:ext cx="12192000" cy="5968999"/>
          </a:xfrm>
          <a:prstGeom prst="rect">
            <a:avLst/>
          </a:prstGeom>
          <a:solidFill>
            <a:schemeClr val="bg1">
              <a:lumMod val="50000"/>
              <a:alpha val="1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sp>
        <p:nvSpPr>
          <p:cNvPr id="3" name="Title 1">
            <a:extLst>
              <a:ext uri="{FF2B5EF4-FFF2-40B4-BE49-F238E27FC236}">
                <a16:creationId xmlns:a16="http://schemas.microsoft.com/office/drawing/2014/main" id="{A902D59E-9A26-60D5-109F-B198BC7A8543}"/>
              </a:ext>
            </a:extLst>
          </p:cNvPr>
          <p:cNvSpPr txBox="1">
            <a:spLocks noGrp="1"/>
          </p:cNvSpPr>
          <p:nvPr>
            <p:ph type="title"/>
          </p:nvPr>
        </p:nvSpPr>
        <p:spPr>
          <a:xfrm>
            <a:off x="484243" y="1070801"/>
            <a:ext cx="10972800" cy="1143000"/>
          </a:xfrm>
          <a:prstGeom prst="rect">
            <a:avLst/>
          </a:prstGeom>
          <a:noFill/>
          <a:ln>
            <a:noFill/>
            <a:prstDash/>
          </a:ln>
          <a:effectLst>
            <a:glow rad="63500">
              <a:schemeClr val="bg1">
                <a:lumMod val="65000"/>
                <a:alpha val="40000"/>
              </a:schemeClr>
            </a:glow>
            <a:outerShdw blurRad="50800" dist="38100" dir="8100000" algn="tr"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Amasis MT Pro Black" panose="02040A04050005020304" pitchFamily="18" charset="0"/>
                <a:ea typeface="+mj-ea"/>
                <a:cs typeface="+mj-cs"/>
              </a:rPr>
              <a:t>If you have ideas that…</a:t>
            </a:r>
            <a:endParaRPr kumimoji="0" lang="en-US" sz="4000" b="1"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endParaRPr>
          </a:p>
        </p:txBody>
      </p:sp>
      <p:grpSp>
        <p:nvGrpSpPr>
          <p:cNvPr id="4" name="Group 3" descr="This tile contains information on funding ideas that increase or enhance surveillance and is depicted by a magnifying glass with a bug under its lens and a map marked with a location for survey.   ">
            <a:extLst>
              <a:ext uri="{FF2B5EF4-FFF2-40B4-BE49-F238E27FC236}">
                <a16:creationId xmlns:a16="http://schemas.microsoft.com/office/drawing/2014/main" id="{8D18F6BD-1C6D-8196-D78B-5E7A809214C8}"/>
              </a:ext>
            </a:extLst>
          </p:cNvPr>
          <p:cNvGrpSpPr/>
          <p:nvPr/>
        </p:nvGrpSpPr>
        <p:grpSpPr>
          <a:xfrm>
            <a:off x="654050" y="2169980"/>
            <a:ext cx="2957830" cy="4108045"/>
            <a:chOff x="825500" y="2305925"/>
            <a:chExt cx="2616200" cy="3429000"/>
          </a:xfrm>
        </p:grpSpPr>
        <p:grpSp>
          <p:nvGrpSpPr>
            <p:cNvPr id="5" name="Group 4" descr="This tile contains information on funding ideas that increase or enhance surveillance and is depicted by a map marked with a location for survey.   ">
              <a:extLst>
                <a:ext uri="{FF2B5EF4-FFF2-40B4-BE49-F238E27FC236}">
                  <a16:creationId xmlns:a16="http://schemas.microsoft.com/office/drawing/2014/main" id="{A0C16AA4-470C-37C8-2779-B43D942F9893}"/>
                </a:ext>
              </a:extLst>
            </p:cNvPr>
            <p:cNvGrpSpPr/>
            <p:nvPr/>
          </p:nvGrpSpPr>
          <p:grpSpPr>
            <a:xfrm>
              <a:off x="825500" y="2305925"/>
              <a:ext cx="2616200" cy="3429000"/>
              <a:chOff x="825500" y="2305925"/>
              <a:chExt cx="2616200" cy="3429000"/>
            </a:xfrm>
          </p:grpSpPr>
          <p:sp>
            <p:nvSpPr>
              <p:cNvPr id="9" name="Rectangle: Rounded Corners 8" descr="A tile  ">
                <a:extLst>
                  <a:ext uri="{FF2B5EF4-FFF2-40B4-BE49-F238E27FC236}">
                    <a16:creationId xmlns:a16="http://schemas.microsoft.com/office/drawing/2014/main" id="{7A597043-BC6B-5B8A-0F8B-44A6DB29FB54}"/>
                  </a:ext>
                </a:extLst>
              </p:cNvPr>
              <p:cNvSpPr/>
              <p:nvPr/>
            </p:nvSpPr>
            <p:spPr>
              <a:xfrm>
                <a:off x="825500" y="2305925"/>
                <a:ext cx="2616200" cy="3429000"/>
              </a:xfrm>
              <a:prstGeom prst="roundRect">
                <a:avLst/>
              </a:prstGeom>
              <a:solidFill>
                <a:schemeClr val="bg1"/>
              </a:solidFill>
              <a:ln>
                <a:solidFill>
                  <a:schemeClr val="bg1">
                    <a:lumMod val="95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sp>
            <p:nvSpPr>
              <p:cNvPr id="10" name="TextBox 9">
                <a:extLst>
                  <a:ext uri="{FF2B5EF4-FFF2-40B4-BE49-F238E27FC236}">
                    <a16:creationId xmlns:a16="http://schemas.microsoft.com/office/drawing/2014/main" id="{9DB6F351-FA8E-0AB0-7B9D-2ADDB97A484C}"/>
                  </a:ext>
                </a:extLst>
              </p:cNvPr>
              <p:cNvSpPr txBox="1"/>
              <p:nvPr/>
            </p:nvSpPr>
            <p:spPr>
              <a:xfrm>
                <a:off x="916379" y="3846343"/>
                <a:ext cx="2434441" cy="1618484"/>
              </a:xfrm>
              <a:prstGeom prst="rect">
                <a:avLst/>
              </a:prstGeom>
              <a:noFill/>
            </p:spPr>
            <p:txBody>
              <a:bodyPr wrap="square" lIns="91440" tIns="45720" rIns="91440" bIns="45720" rtlCol="0" anchor="t">
                <a:spAutoFit/>
              </a:bodyPr>
              <a:lstStyle/>
              <a:p>
                <a:pPr algn="ctr"/>
                <a:r>
                  <a:rPr lang="en-US" sz="2000" dirty="0">
                    <a:latin typeface="Amasis MT Pro Medium" panose="02040604050005020304" pitchFamily="18" charset="0"/>
                  </a:rPr>
                  <a:t>Enhance or increase </a:t>
                </a:r>
                <a:r>
                  <a:rPr lang="en-US" sz="2000" b="1" dirty="0">
                    <a:solidFill>
                      <a:srgbClr val="CC5716"/>
                    </a:solidFill>
                    <a:latin typeface="Amasis MT Pro Medium" panose="02040604050005020304" pitchFamily="18" charset="0"/>
                  </a:rPr>
                  <a:t>surveillance for invasive plant pests and diseases </a:t>
                </a:r>
                <a:r>
                  <a:rPr lang="en-US" sz="2000" dirty="0">
                    <a:latin typeface="Amasis MT Pro Medium" panose="02040604050005020304" pitchFamily="18" charset="0"/>
                  </a:rPr>
                  <a:t>that impact agriculture and natural resources</a:t>
                </a:r>
              </a:p>
            </p:txBody>
          </p:sp>
          <p:grpSp>
            <p:nvGrpSpPr>
              <p:cNvPr id="11" name="Group 10">
                <a:extLst>
                  <a:ext uri="{FF2B5EF4-FFF2-40B4-BE49-F238E27FC236}">
                    <a16:creationId xmlns:a16="http://schemas.microsoft.com/office/drawing/2014/main" id="{085724D8-493A-33D9-007B-95E2BC3105EE}"/>
                  </a:ext>
                </a:extLst>
              </p:cNvPr>
              <p:cNvGrpSpPr/>
              <p:nvPr/>
            </p:nvGrpSpPr>
            <p:grpSpPr>
              <a:xfrm>
                <a:off x="962890" y="3393372"/>
                <a:ext cx="2341417" cy="299852"/>
                <a:chOff x="4925291" y="3951514"/>
                <a:chExt cx="2341417" cy="299852"/>
              </a:xfrm>
              <a:solidFill>
                <a:schemeClr val="accent6">
                  <a:lumMod val="60000"/>
                  <a:lumOff val="40000"/>
                </a:schemeClr>
              </a:solidFill>
            </p:grpSpPr>
            <p:sp>
              <p:nvSpPr>
                <p:cNvPr id="13" name="Rectangle 12">
                  <a:extLst>
                    <a:ext uri="{FF2B5EF4-FFF2-40B4-BE49-F238E27FC236}">
                      <a16:creationId xmlns:a16="http://schemas.microsoft.com/office/drawing/2014/main" id="{84EF4C6E-CFB9-2C32-75D5-3F16B65CA17C}"/>
                    </a:ext>
                  </a:extLst>
                </p:cNvPr>
                <p:cNvSpPr/>
                <p:nvPr/>
              </p:nvSpPr>
              <p:spPr>
                <a:xfrm>
                  <a:off x="4925291" y="3951514"/>
                  <a:ext cx="2341417" cy="130629"/>
                </a:xfrm>
                <a:prstGeom prst="rect">
                  <a:avLst/>
                </a:prstGeom>
                <a:solidFill>
                  <a:srgbClr val="B2E3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sp>
              <p:nvSpPr>
                <p:cNvPr id="14" name="Isosceles Triangle 13">
                  <a:extLst>
                    <a:ext uri="{FF2B5EF4-FFF2-40B4-BE49-F238E27FC236}">
                      <a16:creationId xmlns:a16="http://schemas.microsoft.com/office/drawing/2014/main" id="{4F58FEB7-CEF5-9C96-26D4-37622FE5CD4C}"/>
                    </a:ext>
                  </a:extLst>
                </p:cNvPr>
                <p:cNvSpPr/>
                <p:nvPr/>
              </p:nvSpPr>
              <p:spPr>
                <a:xfrm rot="10800000">
                  <a:off x="5900056" y="4082143"/>
                  <a:ext cx="391886" cy="169223"/>
                </a:xfrm>
                <a:prstGeom prst="triangle">
                  <a:avLst>
                    <a:gd name="adj" fmla="val 51120"/>
                  </a:avLst>
                </a:prstGeom>
                <a:solidFill>
                  <a:srgbClr val="B2E3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grpSp>
          <p:pic>
            <p:nvPicPr>
              <p:cNvPr id="12" name="Graphic 11" descr="Map with pin outline">
                <a:extLst>
                  <a:ext uri="{FF2B5EF4-FFF2-40B4-BE49-F238E27FC236}">
                    <a16:creationId xmlns:a16="http://schemas.microsoft.com/office/drawing/2014/main" id="{CB54031C-B038-3268-256B-5EDCCC0E98F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000773" y="2736748"/>
                <a:ext cx="691122" cy="691122"/>
              </a:xfrm>
              <a:prstGeom prst="rect">
                <a:avLst/>
              </a:prstGeom>
            </p:spPr>
          </p:pic>
        </p:grpSp>
        <p:grpSp>
          <p:nvGrpSpPr>
            <p:cNvPr id="6" name="Group 5">
              <a:extLst>
                <a:ext uri="{FF2B5EF4-FFF2-40B4-BE49-F238E27FC236}">
                  <a16:creationId xmlns:a16="http://schemas.microsoft.com/office/drawing/2014/main" id="{DDCFB290-4794-6012-5B9E-815391BD48AB}"/>
                </a:ext>
              </a:extLst>
            </p:cNvPr>
            <p:cNvGrpSpPr/>
            <p:nvPr/>
          </p:nvGrpSpPr>
          <p:grpSpPr>
            <a:xfrm>
              <a:off x="1333017" y="2402771"/>
              <a:ext cx="968921" cy="942535"/>
              <a:chOff x="-1270921" y="3082309"/>
              <a:chExt cx="1922526" cy="1883586"/>
            </a:xfrm>
          </p:grpSpPr>
          <p:pic>
            <p:nvPicPr>
              <p:cNvPr id="7" name="Graphic 6" descr="Magnifying glass with solid fill">
                <a:extLst>
                  <a:ext uri="{FF2B5EF4-FFF2-40B4-BE49-F238E27FC236}">
                    <a16:creationId xmlns:a16="http://schemas.microsoft.com/office/drawing/2014/main" id="{A06869A8-340D-F543-5041-FECE520CF19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270921" y="3082309"/>
                <a:ext cx="1922526" cy="1883586"/>
              </a:xfrm>
              <a:prstGeom prst="rect">
                <a:avLst/>
              </a:prstGeom>
            </p:spPr>
          </p:pic>
          <p:pic>
            <p:nvPicPr>
              <p:cNvPr id="8" name="Graphic 7" descr="Grasshopper outline">
                <a:extLst>
                  <a:ext uri="{FF2B5EF4-FFF2-40B4-BE49-F238E27FC236}">
                    <a16:creationId xmlns:a16="http://schemas.microsoft.com/office/drawing/2014/main" id="{33443FF2-8638-71E9-CFA7-BC02E6BFCE2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24429" y="3453049"/>
                <a:ext cx="757148" cy="757148"/>
              </a:xfrm>
              <a:prstGeom prst="rect">
                <a:avLst/>
              </a:prstGeom>
            </p:spPr>
          </p:pic>
        </p:grpSp>
      </p:grpSp>
      <p:grpSp>
        <p:nvGrpSpPr>
          <p:cNvPr id="15" name="Group 14" descr="This tile contains information on funding ideas that increase tools and expertise for plant pest and disease prevention or response and is depicted by two cogs.  ">
            <a:extLst>
              <a:ext uri="{FF2B5EF4-FFF2-40B4-BE49-F238E27FC236}">
                <a16:creationId xmlns:a16="http://schemas.microsoft.com/office/drawing/2014/main" id="{B4B7BC18-49CD-0460-8A49-9C5FE58A435E}"/>
              </a:ext>
            </a:extLst>
          </p:cNvPr>
          <p:cNvGrpSpPr/>
          <p:nvPr/>
        </p:nvGrpSpPr>
        <p:grpSpPr>
          <a:xfrm>
            <a:off x="4644824" y="2169978"/>
            <a:ext cx="2957830" cy="4108045"/>
            <a:chOff x="4787901" y="2308396"/>
            <a:chExt cx="2616200" cy="3429000"/>
          </a:xfrm>
        </p:grpSpPr>
        <p:sp>
          <p:nvSpPr>
            <p:cNvPr id="16" name="Rectangle: Rounded Corners 15">
              <a:extLst>
                <a:ext uri="{FF2B5EF4-FFF2-40B4-BE49-F238E27FC236}">
                  <a16:creationId xmlns:a16="http://schemas.microsoft.com/office/drawing/2014/main" id="{9A77E0F2-E6BA-6306-2E69-18C38D60AC8C}"/>
                </a:ext>
              </a:extLst>
            </p:cNvPr>
            <p:cNvSpPr/>
            <p:nvPr/>
          </p:nvSpPr>
          <p:spPr>
            <a:xfrm>
              <a:off x="4787901" y="2308396"/>
              <a:ext cx="2616200" cy="3429000"/>
            </a:xfrm>
            <a:prstGeom prst="roundRect">
              <a:avLst/>
            </a:prstGeom>
            <a:solidFill>
              <a:schemeClr val="bg1"/>
            </a:solidFill>
            <a:ln>
              <a:solidFill>
                <a:schemeClr val="bg1">
                  <a:lumMod val="95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grpSp>
          <p:nvGrpSpPr>
            <p:cNvPr id="17" name="Group 16">
              <a:extLst>
                <a:ext uri="{FF2B5EF4-FFF2-40B4-BE49-F238E27FC236}">
                  <a16:creationId xmlns:a16="http://schemas.microsoft.com/office/drawing/2014/main" id="{D8A8D626-AC8F-4444-DA4A-0FEED3D62BD5}"/>
                </a:ext>
              </a:extLst>
            </p:cNvPr>
            <p:cNvGrpSpPr/>
            <p:nvPr/>
          </p:nvGrpSpPr>
          <p:grpSpPr>
            <a:xfrm>
              <a:off x="4925291" y="3393372"/>
              <a:ext cx="2341417" cy="299852"/>
              <a:chOff x="4925291" y="3951514"/>
              <a:chExt cx="2341417" cy="299852"/>
            </a:xfrm>
            <a:solidFill>
              <a:schemeClr val="accent6">
                <a:lumMod val="60000"/>
                <a:lumOff val="40000"/>
              </a:schemeClr>
            </a:solidFill>
          </p:grpSpPr>
          <p:sp>
            <p:nvSpPr>
              <p:cNvPr id="20" name="Rectangle 19">
                <a:extLst>
                  <a:ext uri="{FF2B5EF4-FFF2-40B4-BE49-F238E27FC236}">
                    <a16:creationId xmlns:a16="http://schemas.microsoft.com/office/drawing/2014/main" id="{32CB93A8-D795-8B5E-A021-E2738FE05132}"/>
                  </a:ext>
                </a:extLst>
              </p:cNvPr>
              <p:cNvSpPr/>
              <p:nvPr/>
            </p:nvSpPr>
            <p:spPr>
              <a:xfrm>
                <a:off x="4925291" y="3951514"/>
                <a:ext cx="2341417" cy="130629"/>
              </a:xfrm>
              <a:prstGeom prst="rect">
                <a:avLst/>
              </a:prstGeom>
              <a:solidFill>
                <a:srgbClr val="B2E3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sp>
            <p:nvSpPr>
              <p:cNvPr id="21" name="Isosceles Triangle 20">
                <a:extLst>
                  <a:ext uri="{FF2B5EF4-FFF2-40B4-BE49-F238E27FC236}">
                    <a16:creationId xmlns:a16="http://schemas.microsoft.com/office/drawing/2014/main" id="{9B6749EF-D486-892E-4EBC-90C0E019EDC4}"/>
                  </a:ext>
                </a:extLst>
              </p:cNvPr>
              <p:cNvSpPr/>
              <p:nvPr/>
            </p:nvSpPr>
            <p:spPr>
              <a:xfrm rot="10800000">
                <a:off x="5900056" y="4082143"/>
                <a:ext cx="391886" cy="169223"/>
              </a:xfrm>
              <a:prstGeom prst="triangle">
                <a:avLst>
                  <a:gd name="adj" fmla="val 51120"/>
                </a:avLst>
              </a:prstGeom>
              <a:solidFill>
                <a:srgbClr val="B2E3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grpSp>
        <p:sp>
          <p:nvSpPr>
            <p:cNvPr id="18" name="TextBox 17">
              <a:extLst>
                <a:ext uri="{FF2B5EF4-FFF2-40B4-BE49-F238E27FC236}">
                  <a16:creationId xmlns:a16="http://schemas.microsoft.com/office/drawing/2014/main" id="{C928F72A-A149-3E30-360F-786FE0DEF219}"/>
                </a:ext>
              </a:extLst>
            </p:cNvPr>
            <p:cNvSpPr txBox="1"/>
            <p:nvPr/>
          </p:nvSpPr>
          <p:spPr>
            <a:xfrm>
              <a:off x="4878777" y="3859474"/>
              <a:ext cx="2434441" cy="1618484"/>
            </a:xfrm>
            <a:prstGeom prst="rect">
              <a:avLst/>
            </a:prstGeom>
            <a:noFill/>
          </p:spPr>
          <p:txBody>
            <a:bodyPr wrap="square" rtlCol="0">
              <a:spAutoFit/>
            </a:bodyPr>
            <a:lstStyle/>
            <a:p>
              <a:pPr algn="ctr"/>
              <a:r>
                <a:rPr lang="en-US" sz="2000">
                  <a:latin typeface="Amasis MT Pro Medium" panose="02040604050005020304" pitchFamily="18" charset="0"/>
                </a:rPr>
                <a:t>Increase knowledge, tools, skills, and expertise for </a:t>
              </a:r>
              <a:r>
                <a:rPr lang="en-US" sz="2000" b="1">
                  <a:solidFill>
                    <a:srgbClr val="CC5716"/>
                  </a:solidFill>
                  <a:latin typeface="Amasis MT Pro Medium" panose="02040604050005020304" pitchFamily="18" charset="0"/>
                </a:rPr>
                <a:t>invasive plant pest and disease prevention or response</a:t>
              </a:r>
            </a:p>
          </p:txBody>
        </p:sp>
        <p:pic>
          <p:nvPicPr>
            <p:cNvPr id="19" name="Graphic 18" descr="Gears outline">
              <a:extLst>
                <a:ext uri="{FF2B5EF4-FFF2-40B4-BE49-F238E27FC236}">
                  <a16:creationId xmlns:a16="http://schemas.microsoft.com/office/drawing/2014/main" id="{AA715BE6-389A-66AB-7506-48690F5E489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38797" y="2474031"/>
              <a:ext cx="914400" cy="914400"/>
            </a:xfrm>
            <a:prstGeom prst="rect">
              <a:avLst/>
            </a:prstGeom>
          </p:spPr>
        </p:pic>
      </p:grpSp>
      <p:grpSp>
        <p:nvGrpSpPr>
          <p:cNvPr id="22" name="Group 21" descr="This tile contains information on funding ideas that increase capacity to respond to plant health emergencies and is depicted by a stop watch showing elapsed time and pest on a plant.">
            <a:extLst>
              <a:ext uri="{FF2B5EF4-FFF2-40B4-BE49-F238E27FC236}">
                <a16:creationId xmlns:a16="http://schemas.microsoft.com/office/drawing/2014/main" id="{864ED818-B328-6175-2F68-901A10959B79}"/>
              </a:ext>
            </a:extLst>
          </p:cNvPr>
          <p:cNvGrpSpPr/>
          <p:nvPr/>
        </p:nvGrpSpPr>
        <p:grpSpPr>
          <a:xfrm>
            <a:off x="8580121" y="2169978"/>
            <a:ext cx="2957829" cy="4108045"/>
            <a:chOff x="8751427" y="2308395"/>
            <a:chExt cx="2616200" cy="3429000"/>
          </a:xfrm>
        </p:grpSpPr>
        <p:sp>
          <p:nvSpPr>
            <p:cNvPr id="23" name="Rectangle: Rounded Corners 22">
              <a:extLst>
                <a:ext uri="{FF2B5EF4-FFF2-40B4-BE49-F238E27FC236}">
                  <a16:creationId xmlns:a16="http://schemas.microsoft.com/office/drawing/2014/main" id="{0EBD1A7D-28E0-52B0-A471-869D5644ED11}"/>
                </a:ext>
              </a:extLst>
            </p:cNvPr>
            <p:cNvSpPr/>
            <p:nvPr/>
          </p:nvSpPr>
          <p:spPr>
            <a:xfrm>
              <a:off x="8751427" y="2308395"/>
              <a:ext cx="2616200" cy="3429000"/>
            </a:xfrm>
            <a:prstGeom prst="roundRect">
              <a:avLst/>
            </a:prstGeom>
            <a:solidFill>
              <a:schemeClr val="bg1"/>
            </a:solidFill>
            <a:ln>
              <a:solidFill>
                <a:schemeClr val="bg1">
                  <a:lumMod val="95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grpSp>
          <p:nvGrpSpPr>
            <p:cNvPr id="24" name="Group 23">
              <a:extLst>
                <a:ext uri="{FF2B5EF4-FFF2-40B4-BE49-F238E27FC236}">
                  <a16:creationId xmlns:a16="http://schemas.microsoft.com/office/drawing/2014/main" id="{807AE0E1-CE09-60AF-FD51-325CBD5FFF77}"/>
                </a:ext>
              </a:extLst>
            </p:cNvPr>
            <p:cNvGrpSpPr/>
            <p:nvPr/>
          </p:nvGrpSpPr>
          <p:grpSpPr>
            <a:xfrm>
              <a:off x="8908136" y="3395846"/>
              <a:ext cx="2341417" cy="299852"/>
              <a:chOff x="4925291" y="3951514"/>
              <a:chExt cx="2341417" cy="299852"/>
            </a:xfrm>
            <a:solidFill>
              <a:schemeClr val="accent6">
                <a:lumMod val="60000"/>
                <a:lumOff val="40000"/>
              </a:schemeClr>
            </a:solidFill>
          </p:grpSpPr>
          <p:sp>
            <p:nvSpPr>
              <p:cNvPr id="30" name="Rectangle 29">
                <a:extLst>
                  <a:ext uri="{FF2B5EF4-FFF2-40B4-BE49-F238E27FC236}">
                    <a16:creationId xmlns:a16="http://schemas.microsoft.com/office/drawing/2014/main" id="{078E414E-76B5-6611-0D55-27DBB7F8BBE2}"/>
                  </a:ext>
                </a:extLst>
              </p:cNvPr>
              <p:cNvSpPr/>
              <p:nvPr/>
            </p:nvSpPr>
            <p:spPr>
              <a:xfrm>
                <a:off x="4925291" y="3951514"/>
                <a:ext cx="2341417" cy="130629"/>
              </a:xfrm>
              <a:prstGeom prst="rect">
                <a:avLst/>
              </a:prstGeom>
              <a:solidFill>
                <a:srgbClr val="B2E3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sp>
            <p:nvSpPr>
              <p:cNvPr id="31" name="Isosceles Triangle 30">
                <a:extLst>
                  <a:ext uri="{FF2B5EF4-FFF2-40B4-BE49-F238E27FC236}">
                    <a16:creationId xmlns:a16="http://schemas.microsoft.com/office/drawing/2014/main" id="{BFF76C4D-02A3-149E-EFAF-9BA160F6DCB9}"/>
                  </a:ext>
                </a:extLst>
              </p:cNvPr>
              <p:cNvSpPr/>
              <p:nvPr/>
            </p:nvSpPr>
            <p:spPr>
              <a:xfrm rot="10800000">
                <a:off x="5900056" y="4082143"/>
                <a:ext cx="391886" cy="169223"/>
              </a:xfrm>
              <a:prstGeom prst="triangle">
                <a:avLst>
                  <a:gd name="adj" fmla="val 51120"/>
                </a:avLst>
              </a:prstGeom>
              <a:solidFill>
                <a:srgbClr val="B2E3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grpSp>
        <p:sp>
          <p:nvSpPr>
            <p:cNvPr id="25" name="TextBox 24">
              <a:extLst>
                <a:ext uri="{FF2B5EF4-FFF2-40B4-BE49-F238E27FC236}">
                  <a16:creationId xmlns:a16="http://schemas.microsoft.com/office/drawing/2014/main" id="{02A034A5-1CE7-B996-1192-29F1D33BEC59}"/>
                </a:ext>
              </a:extLst>
            </p:cNvPr>
            <p:cNvSpPr txBox="1"/>
            <p:nvPr/>
          </p:nvSpPr>
          <p:spPr>
            <a:xfrm>
              <a:off x="8861623" y="3859474"/>
              <a:ext cx="2434441" cy="1361582"/>
            </a:xfrm>
            <a:prstGeom prst="rect">
              <a:avLst/>
            </a:prstGeom>
            <a:noFill/>
          </p:spPr>
          <p:txBody>
            <a:bodyPr wrap="square" rtlCol="0">
              <a:spAutoFit/>
            </a:bodyPr>
            <a:lstStyle/>
            <a:p>
              <a:pPr algn="ctr"/>
              <a:r>
                <a:rPr lang="en-US" sz="2000">
                  <a:latin typeface="Amasis MT Pro Medium" panose="02040604050005020304" pitchFamily="18" charset="0"/>
                </a:rPr>
                <a:t>Increase capacity to </a:t>
              </a:r>
              <a:r>
                <a:rPr lang="en-US" sz="2000" b="1">
                  <a:solidFill>
                    <a:srgbClr val="CC5716"/>
                  </a:solidFill>
                  <a:latin typeface="Amasis MT Pro Medium" panose="02040604050005020304" pitchFamily="18" charset="0"/>
                </a:rPr>
                <a:t>respond to plant health emergencies </a:t>
              </a:r>
              <a:r>
                <a:rPr lang="en-US" sz="2000">
                  <a:latin typeface="Amasis MT Pro Medium" panose="02040604050005020304" pitchFamily="18" charset="0"/>
                </a:rPr>
                <a:t>in an efficient and timely manner</a:t>
              </a:r>
            </a:p>
          </p:txBody>
        </p:sp>
        <p:pic>
          <p:nvPicPr>
            <p:cNvPr id="26" name="Graphic 25" descr="Stopwatch 33% outline">
              <a:extLst>
                <a:ext uri="{FF2B5EF4-FFF2-40B4-BE49-F238E27FC236}">
                  <a16:creationId xmlns:a16="http://schemas.microsoft.com/office/drawing/2014/main" id="{3E92A8F0-3575-E46D-8ECB-87C710A4105C}"/>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499375" y="2399646"/>
              <a:ext cx="496355" cy="496355"/>
            </a:xfrm>
            <a:prstGeom prst="rect">
              <a:avLst/>
            </a:prstGeom>
          </p:spPr>
        </p:pic>
        <p:grpSp>
          <p:nvGrpSpPr>
            <p:cNvPr id="27" name="Group 26">
              <a:extLst>
                <a:ext uri="{FF2B5EF4-FFF2-40B4-BE49-F238E27FC236}">
                  <a16:creationId xmlns:a16="http://schemas.microsoft.com/office/drawing/2014/main" id="{2AD1590E-CEE5-6F23-ABC7-74A4C063D4C1}"/>
                </a:ext>
              </a:extLst>
            </p:cNvPr>
            <p:cNvGrpSpPr/>
            <p:nvPr/>
          </p:nvGrpSpPr>
          <p:grpSpPr>
            <a:xfrm>
              <a:off x="9916254" y="2618595"/>
              <a:ext cx="689144" cy="691122"/>
              <a:chOff x="12709894" y="2077983"/>
              <a:chExt cx="704685" cy="618581"/>
            </a:xfrm>
          </p:grpSpPr>
          <p:sp>
            <p:nvSpPr>
              <p:cNvPr id="28" name="Oval 27" descr="Plant With Roots outline">
                <a:extLst>
                  <a:ext uri="{FF2B5EF4-FFF2-40B4-BE49-F238E27FC236}">
                    <a16:creationId xmlns:a16="http://schemas.microsoft.com/office/drawing/2014/main" id="{47FF905E-3B4E-3ACE-C43B-2DB4E915E1A3}"/>
                  </a:ext>
                </a:extLst>
              </p:cNvPr>
              <p:cNvSpPr/>
              <p:nvPr/>
            </p:nvSpPr>
            <p:spPr>
              <a:xfrm>
                <a:off x="12709894" y="2077983"/>
                <a:ext cx="704685" cy="618581"/>
              </a:xfrm>
              <a:prstGeom prst="ellipse">
                <a:avLst/>
              </a:prstGeom>
              <a:blipFill dpi="0" rotWithShape="1">
                <a:blip>
                  <a:extLst>
                    <a:ext uri="{96DAC541-7B7A-43D3-8B79-37D633B846F1}">
                      <asvg:svgBlip xmlns:asvg="http://schemas.microsoft.com/office/drawing/2016/SVG/main" r:embed="rId8"/>
                    </a:ext>
                  </a:extLst>
                </a:blip>
                <a:srcRect/>
                <a:stretch>
                  <a:fillRect/>
                </a:stretch>
              </a:blip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pic>
            <p:nvPicPr>
              <p:cNvPr id="29" name="Graphic 28" descr="Bug with solid fill">
                <a:extLst>
                  <a:ext uri="{FF2B5EF4-FFF2-40B4-BE49-F238E27FC236}">
                    <a16:creationId xmlns:a16="http://schemas.microsoft.com/office/drawing/2014/main" id="{2CF02AC5-ADAA-439C-F36F-301C10578886}"/>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rot="1351170">
                <a:off x="12791102" y="2391146"/>
                <a:ext cx="251283" cy="251283"/>
              </a:xfrm>
              <a:prstGeom prst="rect">
                <a:avLst/>
              </a:prstGeom>
            </p:spPr>
          </p:pic>
        </p:grpSp>
      </p:grpSp>
      <p:sp>
        <p:nvSpPr>
          <p:cNvPr id="32" name="Slide Number Placeholder 3">
            <a:extLst>
              <a:ext uri="{FF2B5EF4-FFF2-40B4-BE49-F238E27FC236}">
                <a16:creationId xmlns:a16="http://schemas.microsoft.com/office/drawing/2014/main" id="{3F11D941-BB3C-166B-7745-16E7EB80E0CC}"/>
              </a:ext>
            </a:extLst>
          </p:cNvPr>
          <p:cNvSpPr>
            <a:spLocks noGrp="1"/>
          </p:cNvSpPr>
          <p:nvPr>
            <p:ph type="sldNum" sz="quarter" idx="12"/>
          </p:nvPr>
        </p:nvSpPr>
        <p:spPr>
          <a:xfrm>
            <a:off x="9104586" y="6356350"/>
            <a:ext cx="2743200" cy="365125"/>
          </a:xfrm>
        </p:spPr>
        <p:txBody>
          <a:bodyPr/>
          <a:lstStyle/>
          <a:p>
            <a:fld id="{5267E680-71FF-44DA-8726-CE9EC60570B4}" type="slidenum">
              <a:rPr lang="en-US" smtClean="0"/>
              <a:t>6</a:t>
            </a:fld>
            <a:endParaRPr lang="en-US"/>
          </a:p>
        </p:txBody>
      </p:sp>
    </p:spTree>
    <p:extLst>
      <p:ext uri="{BB962C8B-B14F-4D97-AF65-F5344CB8AC3E}">
        <p14:creationId xmlns:p14="http://schemas.microsoft.com/office/powerpoint/2010/main" val="24069366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Title 1">
            <a:extLst>
              <a:ext uri="{FF2B5EF4-FFF2-40B4-BE49-F238E27FC236}">
                <a16:creationId xmlns:a16="http://schemas.microsoft.com/office/drawing/2014/main" id="{AE823747-9AF3-B9DE-D311-744B34FF88AA}"/>
              </a:ext>
            </a:extLst>
          </p:cNvPr>
          <p:cNvSpPr txBox="1">
            <a:spLocks noGrp="1"/>
          </p:cNvSpPr>
          <p:nvPr>
            <p:ph type="title" idx="4294967295"/>
          </p:nvPr>
        </p:nvSpPr>
        <p:spPr>
          <a:xfrm>
            <a:off x="676082" y="1015803"/>
            <a:ext cx="11004927" cy="825057"/>
          </a:xfrm>
          <a:prstGeom prst="rect">
            <a:avLst/>
          </a:prstGeom>
          <a:noFill/>
          <a:ln>
            <a:noFill/>
            <a:prstDash/>
          </a:ln>
          <a:effectLst>
            <a:glow rad="63500">
              <a:schemeClr val="bg1">
                <a:lumMod val="65000"/>
                <a:alpha val="40000"/>
              </a:schemeClr>
            </a:glow>
            <a:outerShdw blurRad="50800" dist="38100" dir="8100000" algn="tr"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Amasis MT Pro Black" panose="02040A04050005020304" pitchFamily="18" charset="0"/>
                <a:ea typeface="+mj-ea"/>
                <a:cs typeface="+mj-cs"/>
              </a:rPr>
              <a:t>Federal Sources of Invasive Plant Pest Funding</a:t>
            </a:r>
            <a:endParaRPr kumimoji="0" lang="en-US" sz="3600" b="1" i="0" u="none" strike="noStrike" kern="1200" cap="none" spc="0" normalizeH="0" baseline="0" noProof="0" dirty="0">
              <a:ln>
                <a:noFill/>
              </a:ln>
              <a:solidFill>
                <a:schemeClr val="tx1"/>
              </a:solidFill>
              <a:effectLst/>
              <a:uLnTx/>
              <a:uFillTx/>
              <a:latin typeface="Aptos Display" panose="020B0004020202020204" pitchFamily="34" charset="0"/>
              <a:ea typeface="+mj-ea"/>
              <a:cs typeface="+mj-cs"/>
            </a:endParaRPr>
          </a:p>
        </p:txBody>
      </p:sp>
      <p:grpSp>
        <p:nvGrpSpPr>
          <p:cNvPr id="57" name="Group 56" descr="This tile has the USDA logo and shares the primary function of the PPDMDPP which is to protect agriculture and natural resources from invasive plant pest threats, such as pests and diseases">
            <a:extLst>
              <a:ext uri="{FF2B5EF4-FFF2-40B4-BE49-F238E27FC236}">
                <a16:creationId xmlns:a16="http://schemas.microsoft.com/office/drawing/2014/main" id="{D1FB82B4-026D-59FA-550F-F6AB73706ED9}"/>
              </a:ext>
            </a:extLst>
          </p:cNvPr>
          <p:cNvGrpSpPr/>
          <p:nvPr/>
        </p:nvGrpSpPr>
        <p:grpSpPr>
          <a:xfrm>
            <a:off x="1279481" y="1815693"/>
            <a:ext cx="2616200" cy="3429000"/>
            <a:chOff x="1279481" y="1743501"/>
            <a:chExt cx="2616200" cy="3429000"/>
          </a:xfrm>
        </p:grpSpPr>
        <p:sp>
          <p:nvSpPr>
            <p:cNvPr id="9" name="Rectangle: Rounded Corners 8" descr="A tile  ">
              <a:extLst>
                <a:ext uri="{FF2B5EF4-FFF2-40B4-BE49-F238E27FC236}">
                  <a16:creationId xmlns:a16="http://schemas.microsoft.com/office/drawing/2014/main" id="{F8423FB8-E849-46EF-C031-281E2BFB476E}"/>
                </a:ext>
              </a:extLst>
            </p:cNvPr>
            <p:cNvSpPr/>
            <p:nvPr/>
          </p:nvSpPr>
          <p:spPr>
            <a:xfrm>
              <a:off x="1279481" y="1743501"/>
              <a:ext cx="2616200" cy="3429000"/>
            </a:xfrm>
            <a:prstGeom prst="roundRect">
              <a:avLst/>
            </a:prstGeom>
            <a:solidFill>
              <a:schemeClr val="bg1"/>
            </a:solidFill>
            <a:ln>
              <a:solidFill>
                <a:schemeClr val="bg1">
                  <a:lumMod val="95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sp>
          <p:nvSpPr>
            <p:cNvPr id="10" name="TextBox 9">
              <a:extLst>
                <a:ext uri="{FF2B5EF4-FFF2-40B4-BE49-F238E27FC236}">
                  <a16:creationId xmlns:a16="http://schemas.microsoft.com/office/drawing/2014/main" id="{F469C1F8-6571-B9EC-3984-AE3700C04213}"/>
                </a:ext>
              </a:extLst>
            </p:cNvPr>
            <p:cNvSpPr txBox="1"/>
            <p:nvPr/>
          </p:nvSpPr>
          <p:spPr>
            <a:xfrm>
              <a:off x="1370360" y="3169427"/>
              <a:ext cx="2434441" cy="1569660"/>
            </a:xfrm>
            <a:prstGeom prst="rect">
              <a:avLst/>
            </a:prstGeom>
            <a:noFill/>
          </p:spPr>
          <p:txBody>
            <a:bodyPr wrap="square" lIns="91440" tIns="45720" rIns="91440" bIns="45720" rtlCol="0" anchor="t">
              <a:spAutoFit/>
            </a:bodyPr>
            <a:lstStyle/>
            <a:p>
              <a:pPr algn="ctr"/>
              <a:r>
                <a:rPr lang="en-US" sz="1600">
                  <a:latin typeface="Amasis MT Pro Medium" panose="02040604050005020304" pitchFamily="18" charset="0"/>
                </a:rPr>
                <a:t>Primary function of the </a:t>
              </a:r>
              <a:r>
                <a:rPr lang="en-US" sz="1600" b="1">
                  <a:solidFill>
                    <a:srgbClr val="CC5716"/>
                  </a:solidFill>
                  <a:latin typeface="Amasis MT Pro Medium" panose="02040604050005020304" pitchFamily="18" charset="0"/>
                </a:rPr>
                <a:t>PPDMDPP</a:t>
              </a:r>
              <a:r>
                <a:rPr lang="en-US" sz="1600">
                  <a:latin typeface="Amasis MT Pro Medium" panose="02040604050005020304" pitchFamily="18" charset="0"/>
                </a:rPr>
                <a:t> is to protect agriculture and natural resources from invasive plant pest threats, such as pests and diseases</a:t>
              </a:r>
            </a:p>
          </p:txBody>
        </p:sp>
        <p:grpSp>
          <p:nvGrpSpPr>
            <p:cNvPr id="11" name="Group 10">
              <a:extLst>
                <a:ext uri="{FF2B5EF4-FFF2-40B4-BE49-F238E27FC236}">
                  <a16:creationId xmlns:a16="http://schemas.microsoft.com/office/drawing/2014/main" id="{EEFA8B67-BB8C-612B-B3A7-414C56DCC026}"/>
                </a:ext>
              </a:extLst>
            </p:cNvPr>
            <p:cNvGrpSpPr/>
            <p:nvPr/>
          </p:nvGrpSpPr>
          <p:grpSpPr>
            <a:xfrm>
              <a:off x="1416871" y="2716456"/>
              <a:ext cx="2341417" cy="299852"/>
              <a:chOff x="4925291" y="3951514"/>
              <a:chExt cx="2341417" cy="299852"/>
            </a:xfrm>
            <a:solidFill>
              <a:schemeClr val="accent6">
                <a:lumMod val="60000"/>
                <a:lumOff val="40000"/>
              </a:schemeClr>
            </a:solidFill>
          </p:grpSpPr>
          <p:sp>
            <p:nvSpPr>
              <p:cNvPr id="13" name="Rectangle 12">
                <a:extLst>
                  <a:ext uri="{FF2B5EF4-FFF2-40B4-BE49-F238E27FC236}">
                    <a16:creationId xmlns:a16="http://schemas.microsoft.com/office/drawing/2014/main" id="{A5A27235-1992-AD5A-1B01-886974461135}"/>
                  </a:ext>
                </a:extLst>
              </p:cNvPr>
              <p:cNvSpPr/>
              <p:nvPr/>
            </p:nvSpPr>
            <p:spPr>
              <a:xfrm>
                <a:off x="4925291" y="3951514"/>
                <a:ext cx="2341417" cy="1306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sp>
            <p:nvSpPr>
              <p:cNvPr id="14" name="Isosceles Triangle 13">
                <a:extLst>
                  <a:ext uri="{FF2B5EF4-FFF2-40B4-BE49-F238E27FC236}">
                    <a16:creationId xmlns:a16="http://schemas.microsoft.com/office/drawing/2014/main" id="{0E888878-3A6A-437D-F4F9-099AA219DC90}"/>
                  </a:ext>
                </a:extLst>
              </p:cNvPr>
              <p:cNvSpPr/>
              <p:nvPr/>
            </p:nvSpPr>
            <p:spPr>
              <a:xfrm rot="10800000">
                <a:off x="5900056" y="4082143"/>
                <a:ext cx="391886" cy="169223"/>
              </a:xfrm>
              <a:prstGeom prst="triangle">
                <a:avLst>
                  <a:gd name="adj" fmla="val 5112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grpSp>
        <p:pic>
          <p:nvPicPr>
            <p:cNvPr id="52" name="Picture 51" descr="A logo of a company&#10;&#10;Description automatically generated">
              <a:extLst>
                <a:ext uri="{FF2B5EF4-FFF2-40B4-BE49-F238E27FC236}">
                  <a16:creationId xmlns:a16="http://schemas.microsoft.com/office/drawing/2014/main" id="{6FCA4D3A-DF55-C695-9C9F-4D6E7990AE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74570" y="2165443"/>
              <a:ext cx="637888" cy="397895"/>
            </a:xfrm>
            <a:prstGeom prst="rect">
              <a:avLst/>
            </a:prstGeom>
          </p:spPr>
        </p:pic>
      </p:grpSp>
      <p:sp>
        <p:nvSpPr>
          <p:cNvPr id="54" name="TextBox 53">
            <a:extLst>
              <a:ext uri="{FF2B5EF4-FFF2-40B4-BE49-F238E27FC236}">
                <a16:creationId xmlns:a16="http://schemas.microsoft.com/office/drawing/2014/main" id="{DAA1F70C-EEB9-DF76-B9D7-F16E73BB20A3}"/>
              </a:ext>
            </a:extLst>
          </p:cNvPr>
          <p:cNvSpPr txBox="1"/>
          <p:nvPr/>
        </p:nvSpPr>
        <p:spPr>
          <a:xfrm>
            <a:off x="1078522" y="5352454"/>
            <a:ext cx="3019929" cy="369332"/>
          </a:xfrm>
          <a:prstGeom prst="rect">
            <a:avLst/>
          </a:prstGeom>
          <a:noFill/>
        </p:spPr>
        <p:txBody>
          <a:bodyPr wrap="none" rtlCol="0">
            <a:spAutoFit/>
          </a:bodyPr>
          <a:lstStyle/>
          <a:p>
            <a:r>
              <a:rPr lang="en-US">
                <a:latin typeface="Aptos Black" panose="020B0004020202020204" pitchFamily="34" charset="0"/>
              </a:rPr>
              <a:t>noxious weeds = ↓ priority</a:t>
            </a:r>
          </a:p>
        </p:txBody>
      </p:sp>
      <p:grpSp>
        <p:nvGrpSpPr>
          <p:cNvPr id="50" name="Group 49" descr="Tile with US Department of the Interior logo explaining the function of the Noxious Weed Eradicatio Program which is to provide resource protection on trust lands.">
            <a:extLst>
              <a:ext uri="{FF2B5EF4-FFF2-40B4-BE49-F238E27FC236}">
                <a16:creationId xmlns:a16="http://schemas.microsoft.com/office/drawing/2014/main" id="{2F1E8F24-A87F-61D1-A733-1BCD6C254011}"/>
              </a:ext>
            </a:extLst>
          </p:cNvPr>
          <p:cNvGrpSpPr/>
          <p:nvPr/>
        </p:nvGrpSpPr>
        <p:grpSpPr>
          <a:xfrm>
            <a:off x="4870450" y="1798047"/>
            <a:ext cx="2616200" cy="3429000"/>
            <a:chOff x="4870450" y="1657275"/>
            <a:chExt cx="2616200" cy="3429000"/>
          </a:xfrm>
        </p:grpSpPr>
        <p:sp>
          <p:nvSpPr>
            <p:cNvPr id="20" name="Rectangle: Rounded Corners 19" descr="A tile  ">
              <a:extLst>
                <a:ext uri="{FF2B5EF4-FFF2-40B4-BE49-F238E27FC236}">
                  <a16:creationId xmlns:a16="http://schemas.microsoft.com/office/drawing/2014/main" id="{979034A4-A1B7-50B6-A97B-9231F13F47CC}"/>
                </a:ext>
              </a:extLst>
            </p:cNvPr>
            <p:cNvSpPr/>
            <p:nvPr/>
          </p:nvSpPr>
          <p:spPr>
            <a:xfrm>
              <a:off x="4870450" y="1657275"/>
              <a:ext cx="2616200" cy="3429000"/>
            </a:xfrm>
            <a:prstGeom prst="roundRect">
              <a:avLst/>
            </a:prstGeom>
            <a:solidFill>
              <a:schemeClr val="bg1"/>
            </a:solidFill>
            <a:ln>
              <a:solidFill>
                <a:schemeClr val="bg1">
                  <a:lumMod val="95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sp>
          <p:nvSpPr>
            <p:cNvPr id="21" name="TextBox 20">
              <a:extLst>
                <a:ext uri="{FF2B5EF4-FFF2-40B4-BE49-F238E27FC236}">
                  <a16:creationId xmlns:a16="http://schemas.microsoft.com/office/drawing/2014/main" id="{25D4DC4D-33AD-43FC-1A87-B49E6CE7BB2B}"/>
                </a:ext>
              </a:extLst>
            </p:cNvPr>
            <p:cNvSpPr txBox="1"/>
            <p:nvPr/>
          </p:nvSpPr>
          <p:spPr>
            <a:xfrm>
              <a:off x="4961329" y="3083201"/>
              <a:ext cx="2434441" cy="1569660"/>
            </a:xfrm>
            <a:prstGeom prst="rect">
              <a:avLst/>
            </a:prstGeom>
            <a:noFill/>
          </p:spPr>
          <p:txBody>
            <a:bodyPr wrap="square" lIns="91440" tIns="45720" rIns="91440" bIns="45720" rtlCol="0" anchor="t">
              <a:spAutoFit/>
            </a:bodyPr>
            <a:lstStyle/>
            <a:p>
              <a:pPr algn="ctr"/>
              <a:r>
                <a:rPr lang="en-US" sz="1600" b="0" i="0">
                  <a:solidFill>
                    <a:srgbClr val="1B1B1B"/>
                  </a:solidFill>
                  <a:effectLst/>
                  <a:latin typeface="Amasis MT Pro Medium" panose="02040604050005020304" pitchFamily="18" charset="0"/>
                </a:rPr>
                <a:t>The primary function of the </a:t>
              </a:r>
              <a:r>
                <a:rPr lang="en-US" sz="1600" b="1" i="0">
                  <a:solidFill>
                    <a:srgbClr val="CC5716"/>
                  </a:solidFill>
                  <a:effectLst/>
                  <a:latin typeface="Amasis MT Pro Medium" panose="02040604050005020304" pitchFamily="18" charset="0"/>
                </a:rPr>
                <a:t>Noxious Weed Eradication Program </a:t>
              </a:r>
              <a:r>
                <a:rPr lang="en-US" sz="1600" b="0" i="0">
                  <a:solidFill>
                    <a:srgbClr val="1B1B1B"/>
                  </a:solidFill>
                  <a:effectLst/>
                  <a:latin typeface="Amasis MT Pro Medium" panose="02040604050005020304" pitchFamily="18" charset="0"/>
                </a:rPr>
                <a:t>is to provide resource protection on trust lands</a:t>
              </a:r>
              <a:endParaRPr lang="en-US" sz="1600">
                <a:latin typeface="Amasis MT Pro Medium" panose="02040604050005020304" pitchFamily="18" charset="0"/>
              </a:endParaRPr>
            </a:p>
          </p:txBody>
        </p:sp>
        <p:grpSp>
          <p:nvGrpSpPr>
            <p:cNvPr id="22" name="Group 21">
              <a:extLst>
                <a:ext uri="{FF2B5EF4-FFF2-40B4-BE49-F238E27FC236}">
                  <a16:creationId xmlns:a16="http://schemas.microsoft.com/office/drawing/2014/main" id="{9A54ABAE-BA63-54D6-F3C1-D5324078F7C2}"/>
                </a:ext>
              </a:extLst>
            </p:cNvPr>
            <p:cNvGrpSpPr/>
            <p:nvPr/>
          </p:nvGrpSpPr>
          <p:grpSpPr>
            <a:xfrm>
              <a:off x="5007840" y="2630230"/>
              <a:ext cx="2341417" cy="299852"/>
              <a:chOff x="4925291" y="3951514"/>
              <a:chExt cx="2341417" cy="299852"/>
            </a:xfrm>
            <a:solidFill>
              <a:schemeClr val="accent6">
                <a:lumMod val="60000"/>
                <a:lumOff val="40000"/>
              </a:schemeClr>
            </a:solidFill>
          </p:grpSpPr>
          <p:sp>
            <p:nvSpPr>
              <p:cNvPr id="24" name="Rectangle 23">
                <a:extLst>
                  <a:ext uri="{FF2B5EF4-FFF2-40B4-BE49-F238E27FC236}">
                    <a16:creationId xmlns:a16="http://schemas.microsoft.com/office/drawing/2014/main" id="{2FC03C43-9649-08E6-20AA-96D49CE3EF0D}"/>
                  </a:ext>
                </a:extLst>
              </p:cNvPr>
              <p:cNvSpPr/>
              <p:nvPr/>
            </p:nvSpPr>
            <p:spPr>
              <a:xfrm>
                <a:off x="4925291" y="3951514"/>
                <a:ext cx="2341417" cy="1306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sp>
            <p:nvSpPr>
              <p:cNvPr id="25" name="Isosceles Triangle 24">
                <a:extLst>
                  <a:ext uri="{FF2B5EF4-FFF2-40B4-BE49-F238E27FC236}">
                    <a16:creationId xmlns:a16="http://schemas.microsoft.com/office/drawing/2014/main" id="{E9BEA561-53D6-1625-5D43-F42C91768DBF}"/>
                  </a:ext>
                </a:extLst>
              </p:cNvPr>
              <p:cNvSpPr/>
              <p:nvPr/>
            </p:nvSpPr>
            <p:spPr>
              <a:xfrm rot="10800000">
                <a:off x="5900056" y="4082143"/>
                <a:ext cx="391886" cy="169223"/>
              </a:xfrm>
              <a:prstGeom prst="triangle">
                <a:avLst>
                  <a:gd name="adj" fmla="val 5112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grpSp>
        <p:pic>
          <p:nvPicPr>
            <p:cNvPr id="49" name="Picture 48">
              <a:extLst>
                <a:ext uri="{FF2B5EF4-FFF2-40B4-BE49-F238E27FC236}">
                  <a16:creationId xmlns:a16="http://schemas.microsoft.com/office/drawing/2014/main" id="{143EF988-9069-11DC-59E1-F95676367CF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52874" y1="88372" x2="52874" y2="88372"/>
                        </a14:backgroundRemoval>
                      </a14:imgEffect>
                    </a14:imgLayer>
                  </a14:imgProps>
                </a:ext>
              </a:extLst>
            </a:blip>
            <a:stretch>
              <a:fillRect/>
            </a:stretch>
          </p:blipFill>
          <p:spPr>
            <a:xfrm>
              <a:off x="5764152" y="1718910"/>
              <a:ext cx="828791" cy="819264"/>
            </a:xfrm>
            <a:prstGeom prst="rect">
              <a:avLst/>
            </a:prstGeom>
          </p:spPr>
        </p:pic>
      </p:grpSp>
      <p:sp>
        <p:nvSpPr>
          <p:cNvPr id="56" name="TextBox 55">
            <a:extLst>
              <a:ext uri="{FF2B5EF4-FFF2-40B4-BE49-F238E27FC236}">
                <a16:creationId xmlns:a16="http://schemas.microsoft.com/office/drawing/2014/main" id="{93854AA0-CC57-FE28-C4CE-B5AA9EBDDBC8}"/>
              </a:ext>
            </a:extLst>
          </p:cNvPr>
          <p:cNvSpPr txBox="1"/>
          <p:nvPr/>
        </p:nvSpPr>
        <p:spPr>
          <a:xfrm>
            <a:off x="4668582" y="5358145"/>
            <a:ext cx="3019929" cy="369332"/>
          </a:xfrm>
          <a:prstGeom prst="rect">
            <a:avLst/>
          </a:prstGeom>
          <a:noFill/>
        </p:spPr>
        <p:txBody>
          <a:bodyPr wrap="none" rtlCol="0">
            <a:spAutoFit/>
          </a:bodyPr>
          <a:lstStyle/>
          <a:p>
            <a:r>
              <a:rPr lang="en-US">
                <a:latin typeface="Aptos Black" panose="020B0004020202020204" pitchFamily="34" charset="0"/>
              </a:rPr>
              <a:t>noxious weeds = ↑ priority</a:t>
            </a:r>
          </a:p>
        </p:txBody>
      </p:sp>
      <p:grpSp>
        <p:nvGrpSpPr>
          <p:cNvPr id="58" name="Group 57" descr="Tile with US Department of the Interior logo explaining the function of the Branch of Fisheries, Wildlife and Recreation (BFWR) program which is to focus on addressing invasive plants and animals that negatively impact Tribes and their natural resources">
            <a:extLst>
              <a:ext uri="{FF2B5EF4-FFF2-40B4-BE49-F238E27FC236}">
                <a16:creationId xmlns:a16="http://schemas.microsoft.com/office/drawing/2014/main" id="{40753376-5D8A-78F4-35E3-76F196A65072}"/>
              </a:ext>
            </a:extLst>
          </p:cNvPr>
          <p:cNvGrpSpPr/>
          <p:nvPr/>
        </p:nvGrpSpPr>
        <p:grpSpPr>
          <a:xfrm>
            <a:off x="8460510" y="1780401"/>
            <a:ext cx="2616200" cy="3429000"/>
            <a:chOff x="8460510" y="1708209"/>
            <a:chExt cx="2616200" cy="3429000"/>
          </a:xfrm>
        </p:grpSpPr>
        <p:sp>
          <p:nvSpPr>
            <p:cNvPr id="31" name="Rectangle: Rounded Corners 30" descr="A tile  ">
              <a:extLst>
                <a:ext uri="{FF2B5EF4-FFF2-40B4-BE49-F238E27FC236}">
                  <a16:creationId xmlns:a16="http://schemas.microsoft.com/office/drawing/2014/main" id="{26205AAF-990D-26E1-A194-17E67DAB2D0B}"/>
                </a:ext>
              </a:extLst>
            </p:cNvPr>
            <p:cNvSpPr/>
            <p:nvPr/>
          </p:nvSpPr>
          <p:spPr>
            <a:xfrm>
              <a:off x="8460510" y="1708209"/>
              <a:ext cx="2616200" cy="3429000"/>
            </a:xfrm>
            <a:prstGeom prst="roundRect">
              <a:avLst/>
            </a:prstGeom>
            <a:solidFill>
              <a:schemeClr val="bg1"/>
            </a:solidFill>
            <a:ln>
              <a:solidFill>
                <a:schemeClr val="bg1">
                  <a:lumMod val="95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sp>
          <p:nvSpPr>
            <p:cNvPr id="32" name="TextBox 31">
              <a:extLst>
                <a:ext uri="{FF2B5EF4-FFF2-40B4-BE49-F238E27FC236}">
                  <a16:creationId xmlns:a16="http://schemas.microsoft.com/office/drawing/2014/main" id="{D1335AA0-5088-5697-C0E2-D51AA84AA876}"/>
                </a:ext>
              </a:extLst>
            </p:cNvPr>
            <p:cNvSpPr txBox="1"/>
            <p:nvPr/>
          </p:nvSpPr>
          <p:spPr>
            <a:xfrm>
              <a:off x="8551389" y="3134135"/>
              <a:ext cx="2434441" cy="1815882"/>
            </a:xfrm>
            <a:prstGeom prst="rect">
              <a:avLst/>
            </a:prstGeom>
            <a:noFill/>
          </p:spPr>
          <p:txBody>
            <a:bodyPr wrap="square" lIns="91440" tIns="45720" rIns="91440" bIns="45720" rtlCol="0" anchor="t">
              <a:spAutoFit/>
            </a:bodyPr>
            <a:lstStyle/>
            <a:p>
              <a:pPr algn="ctr"/>
              <a:r>
                <a:rPr lang="en-US" sz="1600">
                  <a:latin typeface="Amasis MT Pro Medium" panose="02040604050005020304" pitchFamily="18" charset="0"/>
                </a:rPr>
                <a:t>The </a:t>
              </a:r>
              <a:r>
                <a:rPr lang="en-US" sz="1600" b="1">
                  <a:solidFill>
                    <a:srgbClr val="CC5716"/>
                  </a:solidFill>
                  <a:latin typeface="Amasis MT Pro Medium" panose="02040604050005020304" pitchFamily="18" charset="0"/>
                </a:rPr>
                <a:t>BFWR Invasive Species Program </a:t>
              </a:r>
              <a:r>
                <a:rPr lang="en-US" sz="1600">
                  <a:latin typeface="Amasis MT Pro Medium" panose="02040604050005020304" pitchFamily="18" charset="0"/>
                </a:rPr>
                <a:t>focuses on addressing invasive plants and animals that negatively impact Tribes and their natural resources</a:t>
              </a:r>
            </a:p>
          </p:txBody>
        </p:sp>
        <p:grpSp>
          <p:nvGrpSpPr>
            <p:cNvPr id="33" name="Group 32">
              <a:extLst>
                <a:ext uri="{FF2B5EF4-FFF2-40B4-BE49-F238E27FC236}">
                  <a16:creationId xmlns:a16="http://schemas.microsoft.com/office/drawing/2014/main" id="{B9D7065E-9BA3-9B5E-8076-5529649EF9CA}"/>
                </a:ext>
              </a:extLst>
            </p:cNvPr>
            <p:cNvGrpSpPr/>
            <p:nvPr/>
          </p:nvGrpSpPr>
          <p:grpSpPr>
            <a:xfrm>
              <a:off x="8597900" y="2681164"/>
              <a:ext cx="2341417" cy="299852"/>
              <a:chOff x="4925291" y="3951514"/>
              <a:chExt cx="2341417" cy="299852"/>
            </a:xfrm>
            <a:solidFill>
              <a:schemeClr val="accent6">
                <a:lumMod val="60000"/>
                <a:lumOff val="40000"/>
              </a:schemeClr>
            </a:solidFill>
          </p:grpSpPr>
          <p:sp>
            <p:nvSpPr>
              <p:cNvPr id="35" name="Rectangle 34">
                <a:extLst>
                  <a:ext uri="{FF2B5EF4-FFF2-40B4-BE49-F238E27FC236}">
                    <a16:creationId xmlns:a16="http://schemas.microsoft.com/office/drawing/2014/main" id="{A51C11B2-3F86-EA86-6F55-13A3D67B1434}"/>
                  </a:ext>
                </a:extLst>
              </p:cNvPr>
              <p:cNvSpPr/>
              <p:nvPr/>
            </p:nvSpPr>
            <p:spPr>
              <a:xfrm>
                <a:off x="4925291" y="3951514"/>
                <a:ext cx="2341417" cy="13062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sp>
            <p:nvSpPr>
              <p:cNvPr id="36" name="Isosceles Triangle 35">
                <a:extLst>
                  <a:ext uri="{FF2B5EF4-FFF2-40B4-BE49-F238E27FC236}">
                    <a16:creationId xmlns:a16="http://schemas.microsoft.com/office/drawing/2014/main" id="{64746AC0-FACA-D261-9F02-1C51AABE6340}"/>
                  </a:ext>
                </a:extLst>
              </p:cNvPr>
              <p:cNvSpPr/>
              <p:nvPr/>
            </p:nvSpPr>
            <p:spPr>
              <a:xfrm rot="10800000">
                <a:off x="5900056" y="4082143"/>
                <a:ext cx="391886" cy="169223"/>
              </a:xfrm>
              <a:prstGeom prst="triangle">
                <a:avLst>
                  <a:gd name="adj" fmla="val 5112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Display" panose="020B0004020202020204" pitchFamily="34" charset="0"/>
                </a:endParaRPr>
              </a:p>
            </p:txBody>
          </p:sp>
        </p:grpSp>
        <p:pic>
          <p:nvPicPr>
            <p:cNvPr id="51" name="Picture 50">
              <a:extLst>
                <a:ext uri="{FF2B5EF4-FFF2-40B4-BE49-F238E27FC236}">
                  <a16:creationId xmlns:a16="http://schemas.microsoft.com/office/drawing/2014/main" id="{EDE68F05-FE72-B941-6B45-40A1DD700BDC}"/>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52874" y1="88372" x2="52874" y2="88372"/>
                        </a14:backgroundRemoval>
                      </a14:imgEffect>
                    </a14:imgLayer>
                  </a14:imgProps>
                </a:ext>
              </a:extLst>
            </a:blip>
            <a:stretch>
              <a:fillRect/>
            </a:stretch>
          </p:blipFill>
          <p:spPr>
            <a:xfrm>
              <a:off x="9354212" y="1789517"/>
              <a:ext cx="828791" cy="819264"/>
            </a:xfrm>
            <a:prstGeom prst="rect">
              <a:avLst/>
            </a:prstGeom>
          </p:spPr>
        </p:pic>
      </p:grpSp>
      <p:sp>
        <p:nvSpPr>
          <p:cNvPr id="55" name="TextBox 54">
            <a:extLst>
              <a:ext uri="{FF2B5EF4-FFF2-40B4-BE49-F238E27FC236}">
                <a16:creationId xmlns:a16="http://schemas.microsoft.com/office/drawing/2014/main" id="{8631A43F-27CA-C1CB-9CD0-E0CB1EA953D4}"/>
              </a:ext>
            </a:extLst>
          </p:cNvPr>
          <p:cNvSpPr txBox="1"/>
          <p:nvPr/>
        </p:nvSpPr>
        <p:spPr>
          <a:xfrm>
            <a:off x="8258642" y="5352454"/>
            <a:ext cx="3019929" cy="369332"/>
          </a:xfrm>
          <a:prstGeom prst="rect">
            <a:avLst/>
          </a:prstGeom>
          <a:noFill/>
        </p:spPr>
        <p:txBody>
          <a:bodyPr wrap="none" rtlCol="0">
            <a:spAutoFit/>
          </a:bodyPr>
          <a:lstStyle/>
          <a:p>
            <a:r>
              <a:rPr lang="en-US">
                <a:latin typeface="Aptos Black" panose="020B0004020202020204" pitchFamily="34" charset="0"/>
              </a:rPr>
              <a:t>noxious weeds = ↑ priority</a:t>
            </a:r>
          </a:p>
        </p:txBody>
      </p:sp>
      <p:pic>
        <p:nvPicPr>
          <p:cNvPr id="3" name="Picture 2" descr="Colorful banner at foot of slide with a sun rising or setting over a landscape with hills and a feather.">
            <a:extLst>
              <a:ext uri="{FF2B5EF4-FFF2-40B4-BE49-F238E27FC236}">
                <a16:creationId xmlns:a16="http://schemas.microsoft.com/office/drawing/2014/main" id="{B258088E-17A0-21D8-7D0A-A07034120F1D}"/>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tretch>
            <a:fillRect/>
          </a:stretch>
        </p:blipFill>
        <p:spPr>
          <a:xfrm>
            <a:off x="0" y="5844540"/>
            <a:ext cx="12192000" cy="1013460"/>
          </a:xfrm>
          <a:prstGeom prst="rect">
            <a:avLst/>
          </a:prstGeom>
        </p:spPr>
      </p:pic>
      <p:sp>
        <p:nvSpPr>
          <p:cNvPr id="2" name="Slide Number Placeholder 3">
            <a:extLst>
              <a:ext uri="{FF2B5EF4-FFF2-40B4-BE49-F238E27FC236}">
                <a16:creationId xmlns:a16="http://schemas.microsoft.com/office/drawing/2014/main" id="{82E43615-1718-C863-1D83-270E4225AC2A}"/>
              </a:ext>
            </a:extLst>
          </p:cNvPr>
          <p:cNvSpPr>
            <a:spLocks noGrp="1"/>
          </p:cNvSpPr>
          <p:nvPr>
            <p:ph type="sldNum" sz="quarter" idx="12"/>
          </p:nvPr>
        </p:nvSpPr>
        <p:spPr>
          <a:xfrm>
            <a:off x="9104586" y="6356350"/>
            <a:ext cx="2743200" cy="365125"/>
          </a:xfrm>
        </p:spPr>
        <p:txBody>
          <a:bodyPr/>
          <a:lstStyle/>
          <a:p>
            <a:fld id="{5267E680-71FF-44DA-8726-CE9EC60570B4}" type="slidenum">
              <a:rPr lang="en-US" smtClean="0"/>
              <a:t>7</a:t>
            </a:fld>
            <a:endParaRPr lang="en-US"/>
          </a:p>
        </p:txBody>
      </p:sp>
    </p:spTree>
    <p:extLst>
      <p:ext uri="{BB962C8B-B14F-4D97-AF65-F5344CB8AC3E}">
        <p14:creationId xmlns:p14="http://schemas.microsoft.com/office/powerpoint/2010/main" val="1490333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708A9-43D1-6B66-06FF-ECB93786D313}"/>
              </a:ext>
            </a:extLst>
          </p:cNvPr>
          <p:cNvSpPr txBox="1">
            <a:spLocks noGrp="1"/>
          </p:cNvSpPr>
          <p:nvPr>
            <p:ph type="title" idx="4294967295"/>
          </p:nvPr>
        </p:nvSpPr>
        <p:spPr>
          <a:xfrm>
            <a:off x="403302" y="858587"/>
            <a:ext cx="10515600" cy="801688"/>
          </a:xfrm>
          <a:prstGeom prst="rect">
            <a:avLst/>
          </a:prstGeom>
          <a:noFill/>
          <a:ln>
            <a:noFill/>
            <a:prstDash/>
          </a:ln>
          <a:effectLst>
            <a:outerShdw blurRad="50800" dist="38100" dir="8100000" algn="tr"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Amasis MT Pro Black" panose="02040A04050005020304" pitchFamily="18" charset="0"/>
                <a:ea typeface="+mj-ea"/>
                <a:cs typeface="+mj-cs"/>
              </a:rPr>
              <a:t>PPA 7721 Implementation Plan</a:t>
            </a:r>
          </a:p>
        </p:txBody>
      </p:sp>
      <p:pic>
        <p:nvPicPr>
          <p:cNvPr id="10" name="Picture 9" descr="Image reflects a screenshot of the PPDMDPP webpage showing where users can find the link to the Implementation Plan and other applicable resources during the funding opportunity open period.">
            <a:extLst>
              <a:ext uri="{FF2B5EF4-FFF2-40B4-BE49-F238E27FC236}">
                <a16:creationId xmlns:a16="http://schemas.microsoft.com/office/drawing/2014/main" id="{73DB8850-CE76-3A1D-34B2-003035CCF956}"/>
              </a:ext>
            </a:extLst>
          </p:cNvPr>
          <p:cNvPicPr>
            <a:picLocks noChangeAspect="1"/>
          </p:cNvPicPr>
          <p:nvPr/>
        </p:nvPicPr>
        <p:blipFill>
          <a:blip r:embed="rId3"/>
          <a:stretch>
            <a:fillRect/>
          </a:stretch>
        </p:blipFill>
        <p:spPr>
          <a:xfrm>
            <a:off x="827321" y="1755889"/>
            <a:ext cx="6340041" cy="3428546"/>
          </a:xfrm>
          <a:prstGeom prst="rect">
            <a:avLst/>
          </a:prstGeom>
          <a:ln>
            <a:solidFill>
              <a:schemeClr val="tx1"/>
            </a:solidFill>
          </a:ln>
        </p:spPr>
      </p:pic>
      <p:pic>
        <p:nvPicPr>
          <p:cNvPr id="12" name="Picture 11" descr="Image of the PPDMDPP Implementation Plan, the resource document for learning more about the PPDMDPP, its goal areas, strategies and objectives, and much more.">
            <a:extLst>
              <a:ext uri="{FF2B5EF4-FFF2-40B4-BE49-F238E27FC236}">
                <a16:creationId xmlns:a16="http://schemas.microsoft.com/office/drawing/2014/main" id="{F3195E70-F501-2F77-BC2E-75D300E70183}"/>
              </a:ext>
            </a:extLst>
          </p:cNvPr>
          <p:cNvPicPr>
            <a:picLocks noChangeAspect="1"/>
          </p:cNvPicPr>
          <p:nvPr/>
        </p:nvPicPr>
        <p:blipFill>
          <a:blip r:embed="rId4"/>
          <a:srcRect l="1098"/>
          <a:stretch>
            <a:fillRect/>
          </a:stretch>
        </p:blipFill>
        <p:spPr>
          <a:xfrm>
            <a:off x="7511972" y="1607902"/>
            <a:ext cx="3898209" cy="5090097"/>
          </a:xfrm>
          <a:prstGeom prst="rect">
            <a:avLst/>
          </a:prstGeom>
          <a:ln>
            <a:solidFill>
              <a:schemeClr val="tx1"/>
            </a:solidFill>
          </a:ln>
          <a:scene3d>
            <a:camera prst="perspectiveLeft"/>
            <a:lightRig rig="threePt" dir="t"/>
          </a:scene3d>
        </p:spPr>
      </p:pic>
      <p:grpSp>
        <p:nvGrpSpPr>
          <p:cNvPr id="4" name="Group 3" descr="An internet icon with the web address for the PPDMDPP FY 2026 Implementation Plan. ">
            <a:extLst>
              <a:ext uri="{FF2B5EF4-FFF2-40B4-BE49-F238E27FC236}">
                <a16:creationId xmlns:a16="http://schemas.microsoft.com/office/drawing/2014/main" id="{79A643CB-0528-1CDB-DD63-588CE1671BC4}"/>
              </a:ext>
            </a:extLst>
          </p:cNvPr>
          <p:cNvGrpSpPr/>
          <p:nvPr/>
        </p:nvGrpSpPr>
        <p:grpSpPr>
          <a:xfrm>
            <a:off x="122282" y="5290975"/>
            <a:ext cx="7267721" cy="646331"/>
            <a:chOff x="122282" y="5093760"/>
            <a:chExt cx="7267721" cy="646331"/>
          </a:xfrm>
        </p:grpSpPr>
        <p:sp>
          <p:nvSpPr>
            <p:cNvPr id="5" name="TextBox 4">
              <a:extLst>
                <a:ext uri="{FF2B5EF4-FFF2-40B4-BE49-F238E27FC236}">
                  <a16:creationId xmlns:a16="http://schemas.microsoft.com/office/drawing/2014/main" id="{44B905B1-1743-1BE4-BADC-B2E6E4CE6F2F}"/>
                </a:ext>
              </a:extLst>
            </p:cNvPr>
            <p:cNvSpPr txBox="1"/>
            <p:nvPr/>
          </p:nvSpPr>
          <p:spPr>
            <a:xfrm>
              <a:off x="729347" y="5093760"/>
              <a:ext cx="6660656" cy="646331"/>
            </a:xfrm>
            <a:prstGeom prst="rect">
              <a:avLst/>
            </a:prstGeom>
            <a:noFill/>
          </p:spPr>
          <p:txBody>
            <a:bodyPr wrap="square" rtlCol="0">
              <a:spAutoFit/>
            </a:bodyPr>
            <a:lstStyle/>
            <a:p>
              <a:r>
                <a:rPr lang="en-US" dirty="0">
                  <a:latin typeface="Amasis MT Pro Medium" panose="02040604050005020304" pitchFamily="18" charset="0"/>
                </a:rPr>
                <a:t>https://www.aphis.usda.gov/sites/default/files/ppa7721-fy27-implementation-plan.pdf </a:t>
              </a:r>
            </a:p>
          </p:txBody>
        </p:sp>
        <p:pic>
          <p:nvPicPr>
            <p:cNvPr id="6" name="Graphic 5" descr="Internet outline">
              <a:extLst>
                <a:ext uri="{FF2B5EF4-FFF2-40B4-BE49-F238E27FC236}">
                  <a16:creationId xmlns:a16="http://schemas.microsoft.com/office/drawing/2014/main" id="{4D265D78-7E11-685C-6A11-1A64474E9D8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22282" y="5135905"/>
              <a:ext cx="562040" cy="562040"/>
            </a:xfrm>
            <a:prstGeom prst="rect">
              <a:avLst/>
            </a:prstGeom>
          </p:spPr>
        </p:pic>
      </p:grpSp>
      <p:grpSp>
        <p:nvGrpSpPr>
          <p:cNvPr id="7" name="Group 6" descr="Icon of a board with pencil or other writing instrument jotting down information which relates to all the information available about the PPDMDPP funding opportunity in the Implementation Plan.">
            <a:extLst>
              <a:ext uri="{FF2B5EF4-FFF2-40B4-BE49-F238E27FC236}">
                <a16:creationId xmlns:a16="http://schemas.microsoft.com/office/drawing/2014/main" id="{BD4A2156-C28A-1062-778E-E8D4FB719561}"/>
              </a:ext>
            </a:extLst>
          </p:cNvPr>
          <p:cNvGrpSpPr/>
          <p:nvPr/>
        </p:nvGrpSpPr>
        <p:grpSpPr>
          <a:xfrm>
            <a:off x="122282" y="6043846"/>
            <a:ext cx="7267721" cy="646331"/>
            <a:chOff x="122282" y="5697343"/>
            <a:chExt cx="7267721" cy="646331"/>
          </a:xfrm>
        </p:grpSpPr>
        <p:pic>
          <p:nvPicPr>
            <p:cNvPr id="8" name="Graphic 7" descr="Blackboard outline">
              <a:extLst>
                <a:ext uri="{FF2B5EF4-FFF2-40B4-BE49-F238E27FC236}">
                  <a16:creationId xmlns:a16="http://schemas.microsoft.com/office/drawing/2014/main" id="{805420F2-A437-A865-C78A-F8213FB1F97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22282" y="5740091"/>
              <a:ext cx="562041" cy="562041"/>
            </a:xfrm>
            <a:prstGeom prst="rect">
              <a:avLst/>
            </a:prstGeom>
          </p:spPr>
        </p:pic>
        <p:sp>
          <p:nvSpPr>
            <p:cNvPr id="9" name="TextBox 8">
              <a:extLst>
                <a:ext uri="{FF2B5EF4-FFF2-40B4-BE49-F238E27FC236}">
                  <a16:creationId xmlns:a16="http://schemas.microsoft.com/office/drawing/2014/main" id="{E40CA1FC-0DE9-8017-6C49-38D393763101}"/>
                </a:ext>
              </a:extLst>
            </p:cNvPr>
            <p:cNvSpPr txBox="1"/>
            <p:nvPr/>
          </p:nvSpPr>
          <p:spPr>
            <a:xfrm>
              <a:off x="729347" y="5697343"/>
              <a:ext cx="6660656" cy="646331"/>
            </a:xfrm>
            <a:prstGeom prst="rect">
              <a:avLst/>
            </a:prstGeom>
            <a:noFill/>
          </p:spPr>
          <p:txBody>
            <a:bodyPr wrap="square" rtlCol="0">
              <a:spAutoFit/>
            </a:bodyPr>
            <a:lstStyle/>
            <a:p>
              <a:r>
                <a:rPr lang="en-US" dirty="0">
                  <a:latin typeface="Amasis MT Pro Medium" panose="02040604050005020304" pitchFamily="18" charset="0"/>
                </a:rPr>
                <a:t>Learn about PPQ’s pest program priorities, guidance for specific goal areas, and appropriate use of funds</a:t>
              </a:r>
            </a:p>
          </p:txBody>
        </p:sp>
      </p:grpSp>
      <p:sp>
        <p:nvSpPr>
          <p:cNvPr id="11" name="Slide Number Placeholder 3">
            <a:extLst>
              <a:ext uri="{FF2B5EF4-FFF2-40B4-BE49-F238E27FC236}">
                <a16:creationId xmlns:a16="http://schemas.microsoft.com/office/drawing/2014/main" id="{60E5AE76-C85C-533A-70BA-BCD75058DC48}"/>
              </a:ext>
            </a:extLst>
          </p:cNvPr>
          <p:cNvSpPr>
            <a:spLocks noGrp="1"/>
          </p:cNvSpPr>
          <p:nvPr>
            <p:ph type="sldNum" sz="quarter" idx="12"/>
          </p:nvPr>
        </p:nvSpPr>
        <p:spPr>
          <a:xfrm>
            <a:off x="9104586" y="6356350"/>
            <a:ext cx="2743200" cy="365125"/>
          </a:xfrm>
        </p:spPr>
        <p:txBody>
          <a:bodyPr/>
          <a:lstStyle/>
          <a:p>
            <a:fld id="{5267E680-71FF-44DA-8726-CE9EC60570B4}" type="slidenum">
              <a:rPr lang="en-US" smtClean="0"/>
              <a:t>8</a:t>
            </a:fld>
            <a:endParaRPr lang="en-US"/>
          </a:p>
        </p:txBody>
      </p:sp>
    </p:spTree>
    <p:extLst>
      <p:ext uri="{BB962C8B-B14F-4D97-AF65-F5344CB8AC3E}">
        <p14:creationId xmlns:p14="http://schemas.microsoft.com/office/powerpoint/2010/main" val="2664317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D7B28-A830-A46E-6FCC-DE63E9819FE1}"/>
              </a:ext>
            </a:extLst>
          </p:cNvPr>
          <p:cNvSpPr>
            <a:spLocks noGrp="1"/>
          </p:cNvSpPr>
          <p:nvPr>
            <p:ph type="title"/>
          </p:nvPr>
        </p:nvSpPr>
        <p:spPr>
          <a:xfrm>
            <a:off x="457132" y="920764"/>
            <a:ext cx="6312781" cy="1148484"/>
          </a:xfrm>
          <a:effectLst>
            <a:outerShdw blurRad="50800" dist="38100" dir="8100000" algn="tr" rotWithShape="0">
              <a:prstClr val="black">
                <a:alpha val="40000"/>
              </a:prstClr>
            </a:outerShdw>
          </a:effectLst>
        </p:spPr>
        <p:txBody>
          <a:bodyPr/>
          <a:lstStyle/>
          <a:p>
            <a:pPr algn="ctr"/>
            <a:r>
              <a:rPr lang="en-US" sz="3600" dirty="0">
                <a:latin typeface="Amasis MT Pro Black" panose="02040A04050005020304" pitchFamily="18" charset="0"/>
              </a:rPr>
              <a:t>Updates in the FY2027 Implementation Plan</a:t>
            </a:r>
          </a:p>
        </p:txBody>
      </p:sp>
      <p:grpSp>
        <p:nvGrpSpPr>
          <p:cNvPr id="12" name="Group 11" descr="Icon of the side profile of a canine">
            <a:extLst>
              <a:ext uri="{FF2B5EF4-FFF2-40B4-BE49-F238E27FC236}">
                <a16:creationId xmlns:a16="http://schemas.microsoft.com/office/drawing/2014/main" id="{4893744A-25FC-5BA1-7048-85B42FF5516F}"/>
              </a:ext>
            </a:extLst>
          </p:cNvPr>
          <p:cNvGrpSpPr/>
          <p:nvPr/>
        </p:nvGrpSpPr>
        <p:grpSpPr>
          <a:xfrm>
            <a:off x="444716" y="2017469"/>
            <a:ext cx="741847" cy="793116"/>
            <a:chOff x="5727700" y="177800"/>
            <a:chExt cx="3035300" cy="3060700"/>
          </a:xfrm>
        </p:grpSpPr>
        <p:pic>
          <p:nvPicPr>
            <p:cNvPr id="13" name="Picture 12">
              <a:extLst>
                <a:ext uri="{FF2B5EF4-FFF2-40B4-BE49-F238E27FC236}">
                  <a16:creationId xmlns:a16="http://schemas.microsoft.com/office/drawing/2014/main" id="{66C09C0E-BE17-BAC3-010A-9C7459321FB8}"/>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5762" b="44629" l="6152" r="46875">
                          <a14:foregroundMark x1="8887" y1="15332" x2="15527" y2="8984"/>
                          <a14:foregroundMark x1="15527" y1="8984" x2="21289" y2="6445"/>
                          <a14:foregroundMark x1="9961" y1="13379" x2="20215" y2="6250"/>
                          <a14:foregroundMark x1="20508" y1="6250" x2="29297" y2="5957"/>
                          <a14:foregroundMark x1="29297" y1="5957" x2="32031" y2="5957"/>
                          <a14:foregroundMark x1="33105" y1="7227" x2="40527" y2="11230"/>
                          <a14:foregroundMark x1="40527" y1="11230" x2="42773" y2="13477"/>
                          <a14:foregroundMark x1="45020" y1="18555" x2="46875" y2="27930"/>
                          <a14:foregroundMark x1="46484" y1="27441" x2="39844" y2="39063"/>
                          <a14:foregroundMark x1="33105" y1="43848" x2="25098" y2="44434"/>
                          <a14:foregroundMark x1="25098" y1="44434" x2="24805" y2="44629"/>
                          <a14:foregroundMark x1="7422" y1="32227" x2="6152" y2="22070"/>
                          <a14:foregroundMark x1="9961" y1="17578" x2="31445" y2="11523"/>
                          <a14:foregroundMark x1="12012" y1="15723" x2="34277" y2="11523"/>
                          <a14:foregroundMark x1="9277" y1="21484" x2="30371" y2="14063"/>
                          <a14:foregroundMark x1="8008" y1="23535" x2="31152" y2="17188"/>
                          <a14:foregroundMark x1="31152" y1="17188" x2="31445" y2="17383"/>
                          <a14:foregroundMark x1="8008" y1="27441" x2="26660" y2="20410"/>
                          <a14:foregroundMark x1="7813" y1="29980" x2="19824" y2="25195"/>
                          <a14:foregroundMark x1="9082" y1="34082" x2="21680" y2="28516"/>
                          <a14:foregroundMark x1="21680" y1="28516" x2="21680" y2="28516"/>
                          <a14:foregroundMark x1="9863" y1="35742" x2="21875" y2="31250"/>
                          <a14:foregroundMark x1="13477" y1="39063" x2="24805" y2="35156"/>
                          <a14:foregroundMark x1="20410" y1="42188" x2="29785" y2="37793"/>
                          <a14:foregroundMark x1="26855" y1="41992" x2="39258" y2="34766"/>
                          <a14:foregroundMark x1="39258" y1="34766" x2="39258" y2="34668"/>
                          <a14:foregroundMark x1="30371" y1="35938" x2="40918" y2="28711"/>
                          <a14:foregroundMark x1="34863" y1="21875" x2="36621" y2="20508"/>
                          <a14:foregroundMark x1="28125" y1="22266" x2="31836" y2="20508"/>
                          <a14:foregroundMark x1="33496" y1="17969" x2="38184" y2="15918"/>
                          <a14:foregroundMark x1="6445" y1="22363" x2="7422" y2="19824"/>
                          <a14:foregroundMark x1="6445" y1="22070" x2="7031" y2="20508"/>
                          <a14:foregroundMark x1="6445" y1="22070" x2="7422" y2="19629"/>
                          <a14:foregroundMark x1="6836" y1="20508" x2="6445" y2="22363"/>
                          <a14:foregroundMark x1="46484" y1="23730" x2="45508" y2="26855"/>
                          <a14:foregroundMark x1="46484" y1="24219" x2="46484" y2="26465"/>
                          <a14:backgroundMark x1="46875" y1="28125" x2="46778" y2="26465"/>
                          <a14:backgroundMark x1="5172" y1="25615" x2="6109" y2="22294"/>
                        </a14:backgroundRemoval>
                      </a14:imgEffect>
                    </a14:imgLayer>
                  </a14:imgProps>
                </a:ext>
                <a:ext uri="{28A0092B-C50C-407E-A947-70E740481C1C}">
                  <a14:useLocalDpi xmlns:a14="http://schemas.microsoft.com/office/drawing/2010/main" val="0"/>
                </a:ext>
              </a:extLst>
            </a:blip>
            <a:srcRect l="4260" t="2592" r="51481" b="52779"/>
            <a:stretch>
              <a:fillRect/>
            </a:stretch>
          </p:blipFill>
          <p:spPr>
            <a:xfrm>
              <a:off x="5727700" y="177800"/>
              <a:ext cx="3035300" cy="3060700"/>
            </a:xfrm>
            <a:prstGeom prst="rect">
              <a:avLst/>
            </a:prstGeom>
          </p:spPr>
        </p:pic>
        <p:sp>
          <p:nvSpPr>
            <p:cNvPr id="14" name="Oval 13">
              <a:extLst>
                <a:ext uri="{FF2B5EF4-FFF2-40B4-BE49-F238E27FC236}">
                  <a16:creationId xmlns:a16="http://schemas.microsoft.com/office/drawing/2014/main" id="{0B4985CB-8E93-A564-27FA-4AF91681FE21}"/>
                </a:ext>
              </a:extLst>
            </p:cNvPr>
            <p:cNvSpPr/>
            <p:nvPr/>
          </p:nvSpPr>
          <p:spPr>
            <a:xfrm>
              <a:off x="5816600" y="311150"/>
              <a:ext cx="2857500" cy="2794000"/>
            </a:xfrm>
            <a:prstGeom prst="ellipse">
              <a:avLst/>
            </a:prstGeom>
            <a:noFill/>
            <a:ln w="571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a:ea typeface="+mn-ea"/>
                <a:cs typeface="+mn-cs"/>
              </a:endParaRPr>
            </a:p>
          </p:txBody>
        </p:sp>
      </p:grpSp>
      <p:grpSp>
        <p:nvGrpSpPr>
          <p:cNvPr id="9" name="Group 8" descr="Icon of an unmanned aerial system, otherwise known as a drone.  ">
            <a:extLst>
              <a:ext uri="{FF2B5EF4-FFF2-40B4-BE49-F238E27FC236}">
                <a16:creationId xmlns:a16="http://schemas.microsoft.com/office/drawing/2014/main" id="{DB27AD29-D45D-0969-4B8F-0FDA7D6700A4}"/>
              </a:ext>
            </a:extLst>
          </p:cNvPr>
          <p:cNvGrpSpPr/>
          <p:nvPr/>
        </p:nvGrpSpPr>
        <p:grpSpPr>
          <a:xfrm>
            <a:off x="426092" y="2854341"/>
            <a:ext cx="766679" cy="849062"/>
            <a:chOff x="1143000" y="0"/>
            <a:chExt cx="3136900" cy="3276600"/>
          </a:xfrm>
        </p:grpSpPr>
        <p:pic>
          <p:nvPicPr>
            <p:cNvPr id="10" name="Picture 9">
              <a:extLst>
                <a:ext uri="{FF2B5EF4-FFF2-40B4-BE49-F238E27FC236}">
                  <a16:creationId xmlns:a16="http://schemas.microsoft.com/office/drawing/2014/main" id="{01B198B6-8710-58C2-69C0-4F128A6353C8}"/>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4688" b="45020" l="53516" r="92676">
                          <a14:foregroundMark x1="57813" y1="18750" x2="80762" y2="17969"/>
                          <a14:foregroundMark x1="80762" y1="17969" x2="90527" y2="18164"/>
                          <a14:foregroundMark x1="54980" y1="29102" x2="85547" y2="27051"/>
                          <a14:foregroundMark x1="57227" y1="31250" x2="85352" y2="30176"/>
                          <a14:foregroundMark x1="85352" y1="30176" x2="86133" y2="30176"/>
                          <a14:foregroundMark x1="59473" y1="34961" x2="87402" y2="33008"/>
                          <a14:foregroundMark x1="57813" y1="34473" x2="87793" y2="33008"/>
                          <a14:foregroundMark x1="60742" y1="38184" x2="88184" y2="35547"/>
                          <a14:foregroundMark x1="65039" y1="40527" x2="85156" y2="37598"/>
                          <a14:foregroundMark x1="64453" y1="41895" x2="85742" y2="39648"/>
                          <a14:foregroundMark x1="66113" y1="43359" x2="85938" y2="40918"/>
                          <a14:foregroundMark x1="54785" y1="29297" x2="92676" y2="25781"/>
                          <a14:foregroundMark x1="92676" y1="25781" x2="92773" y2="26660"/>
                          <a14:foregroundMark x1="84961" y1="28711" x2="91992" y2="26660"/>
                          <a14:foregroundMark x1="84668" y1="30762" x2="91602" y2="29492"/>
                          <a14:foregroundMark x1="91602" y1="29492" x2="92188" y2="29492"/>
                          <a14:foregroundMark x1="54785" y1="28516" x2="91992" y2="25000"/>
                          <a14:foregroundMark x1="54492" y1="27637" x2="91113" y2="24219"/>
                          <a14:foregroundMark x1="56250" y1="14648" x2="61523" y2="10352"/>
                          <a14:foregroundMark x1="57813" y1="12402" x2="63867" y2="8496"/>
                          <a14:foregroundMark x1="60547" y1="9961" x2="68555" y2="7813"/>
                          <a14:foregroundMark x1="61328" y1="9082" x2="68164" y2="7227"/>
                          <a14:foregroundMark x1="63379" y1="8105" x2="71094" y2="5371"/>
                          <a14:foregroundMark x1="71094" y1="5371" x2="71094" y2="5371"/>
                          <a14:foregroundMark x1="72266" y1="5371" x2="86426" y2="9863"/>
                          <a14:foregroundMark x1="86426" y1="9863" x2="91797" y2="16113"/>
                          <a14:foregroundMark x1="91797" y1="16113" x2="93848" y2="24512"/>
                          <a14:foregroundMark x1="93848" y1="24512" x2="92773" y2="31348"/>
                          <a14:foregroundMark x1="92773" y1="31348" x2="88379" y2="38281"/>
                          <a14:foregroundMark x1="88379" y1="38281" x2="83105" y2="41992"/>
                          <a14:foregroundMark x1="69434" y1="44824" x2="76855" y2="45020"/>
                          <a14:foregroundMark x1="76855" y1="45020" x2="82505" y2="43358"/>
                          <a14:foregroundMark x1="69434" y1="44629" x2="61523" y2="40527"/>
                          <a14:foregroundMark x1="61523" y1="40527" x2="56738" y2="35352"/>
                          <a14:foregroundMark x1="56738" y1="35352" x2="54492" y2="28613"/>
                          <a14:foregroundMark x1="54492" y1="28613" x2="54395" y2="21191"/>
                          <a14:foregroundMark x1="54395" y1="21191" x2="56641" y2="15039"/>
                          <a14:foregroundMark x1="57227" y1="36621" x2="63086" y2="41895"/>
                          <a14:foregroundMark x1="63086" y1="41895" x2="63477" y2="41992"/>
                          <a14:foregroundMark x1="53906" y1="28711" x2="56152" y2="34668"/>
                          <a14:foregroundMark x1="53516" y1="21094" x2="54492" y2="28906"/>
                          <a14:foregroundMark x1="54492" y1="28906" x2="54492" y2="28906"/>
                          <a14:foregroundMark x1="73145" y1="5762" x2="82227" y2="8691"/>
                          <a14:foregroundMark x1="73926" y1="5176" x2="79785" y2="6152"/>
                          <a14:foregroundMark x1="80566" y1="6250" x2="83887" y2="9082"/>
                          <a14:foregroundMark x1="55957" y1="16113" x2="54102" y2="20410"/>
                          <a14:backgroundMark x1="87793" y1="41992" x2="83301" y2="44238"/>
                        </a14:backgroundRemoval>
                      </a14:imgEffect>
                    </a14:imgLayer>
                  </a14:imgProps>
                </a:ext>
                <a:ext uri="{28A0092B-C50C-407E-A947-70E740481C1C}">
                  <a14:useLocalDpi xmlns:a14="http://schemas.microsoft.com/office/drawing/2010/main" val="0"/>
                </a:ext>
              </a:extLst>
            </a:blip>
            <a:srcRect l="50927" r="3333" b="52222"/>
            <a:stretch>
              <a:fillRect/>
            </a:stretch>
          </p:blipFill>
          <p:spPr>
            <a:xfrm>
              <a:off x="1143000" y="0"/>
              <a:ext cx="3136900" cy="3276600"/>
            </a:xfrm>
            <a:prstGeom prst="rect">
              <a:avLst/>
            </a:prstGeom>
          </p:spPr>
        </p:pic>
        <p:sp>
          <p:nvSpPr>
            <p:cNvPr id="11" name="Oval 10">
              <a:extLst>
                <a:ext uri="{FF2B5EF4-FFF2-40B4-BE49-F238E27FC236}">
                  <a16:creationId xmlns:a16="http://schemas.microsoft.com/office/drawing/2014/main" id="{443A92EC-497E-2DAC-F69B-0C2B17567E4A}"/>
                </a:ext>
              </a:extLst>
            </p:cNvPr>
            <p:cNvSpPr/>
            <p:nvPr/>
          </p:nvSpPr>
          <p:spPr>
            <a:xfrm>
              <a:off x="1270000" y="292100"/>
              <a:ext cx="2857500" cy="2794000"/>
            </a:xfrm>
            <a:prstGeom prst="ellipse">
              <a:avLst/>
            </a:prstGeom>
            <a:noFill/>
            <a:ln w="571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a:ea typeface="+mn-ea"/>
                <a:cs typeface="+mn-cs"/>
              </a:endParaRPr>
            </a:p>
          </p:txBody>
        </p:sp>
      </p:grpSp>
      <p:grpSp>
        <p:nvGrpSpPr>
          <p:cNvPr id="21" name="Group 20" descr="Document with a leaf on it to emphasize that it's related to an environmental document or issue.">
            <a:extLst>
              <a:ext uri="{FF2B5EF4-FFF2-40B4-BE49-F238E27FC236}">
                <a16:creationId xmlns:a16="http://schemas.microsoft.com/office/drawing/2014/main" id="{5BD005F8-88F8-544D-1302-E6EB935782B3}"/>
              </a:ext>
            </a:extLst>
          </p:cNvPr>
          <p:cNvGrpSpPr/>
          <p:nvPr/>
        </p:nvGrpSpPr>
        <p:grpSpPr>
          <a:xfrm>
            <a:off x="426092" y="4192089"/>
            <a:ext cx="760471" cy="806280"/>
            <a:chOff x="939800" y="3429000"/>
            <a:chExt cx="3111500" cy="3111500"/>
          </a:xfrm>
        </p:grpSpPr>
        <p:pic>
          <p:nvPicPr>
            <p:cNvPr id="22" name="Picture 21">
              <a:extLst>
                <a:ext uri="{FF2B5EF4-FFF2-40B4-BE49-F238E27FC236}">
                  <a16:creationId xmlns:a16="http://schemas.microsoft.com/office/drawing/2014/main" id="{C910EBA8-3079-C354-2739-789ADCE2D81E}"/>
                </a:ext>
              </a:extLst>
            </p:cNvPr>
            <p:cNvPicPr>
              <a:picLocks noChangeAspect="1"/>
            </p:cNvPicPr>
            <p:nvPr/>
          </p:nvPicPr>
          <p:blipFill>
            <a:blip r:embed="rId7" cstate="print">
              <a:extLst>
                <a:ext uri="{BEBA8EAE-BF5A-486C-A8C5-ECC9F3942E4B}">
                  <a14:imgProps xmlns:a14="http://schemas.microsoft.com/office/drawing/2010/main">
                    <a14:imgLayer r:embed="rId6">
                      <a14:imgEffect>
                        <a14:backgroundRemoval t="53809" b="92969" l="6348" r="46191">
                          <a14:foregroundMark x1="9961" y1="62598" x2="38184" y2="64844"/>
                          <a14:foregroundMark x1="9277" y1="63867" x2="42383" y2="70020"/>
                          <a14:foregroundMark x1="13672" y1="66113" x2="38281" y2="76953"/>
                          <a14:foregroundMark x1="38281" y1="76953" x2="36816" y2="76660"/>
                          <a14:foregroundMark x1="10352" y1="70898" x2="36719" y2="82617"/>
                          <a14:foregroundMark x1="36719" y1="82617" x2="35547" y2="81641"/>
                          <a14:foregroundMark x1="8691" y1="73730" x2="25879" y2="82227"/>
                          <a14:foregroundMark x1="25879" y1="82227" x2="25195" y2="81641"/>
                          <a14:foregroundMark x1="9277" y1="73145" x2="16211" y2="78320"/>
                          <a14:foregroundMark x1="16211" y1="78320" x2="15918" y2="77734"/>
                          <a14:foregroundMark x1="9863" y1="69824" x2="15039" y2="77441"/>
                          <a14:foregroundMark x1="14063" y1="65137" x2="14258" y2="77246"/>
                          <a14:foregroundMark x1="14258" y1="77246" x2="14063" y2="76074"/>
                          <a14:foregroundMark x1="9863" y1="64844" x2="11328" y2="83594"/>
                          <a14:foregroundMark x1="11328" y1="83594" x2="11523" y2="83105"/>
                          <a14:foregroundMark x1="9863" y1="67773" x2="8533" y2="82410"/>
                          <a14:foregroundMark x1="8105" y1="66504" x2="10156" y2="80371"/>
                          <a14:foregroundMark x1="6784" y1="69238" x2="9863" y2="80762"/>
                          <a14:foregroundMark x1="9863" y1="80762" x2="14551" y2="88086"/>
                          <a14:foregroundMark x1="14551" y1="88086" x2="14648" y2="86621"/>
                          <a14:foregroundMark x1="13184" y1="78125" x2="14844" y2="88086"/>
                          <a14:foregroundMark x1="14844" y1="88086" x2="14844" y2="85938"/>
                          <a14:foregroundMark x1="6641" y1="70215" x2="6934" y2="78906"/>
                          <a14:foregroundMark x1="6934" y1="78906" x2="8619" y2="82480"/>
                          <a14:foregroundMark x1="10855" y1="86228" x2="17188" y2="90625"/>
                          <a14:foregroundMark x1="17188" y1="90625" x2="25977" y2="93262"/>
                          <a14:foregroundMark x1="25977" y1="93262" x2="33301" y2="91699"/>
                          <a14:foregroundMark x1="33301" y1="91699" x2="40332" y2="87988"/>
                          <a14:foregroundMark x1="40332" y1="87988" x2="44238" y2="82227"/>
                          <a14:foregroundMark x1="44238" y1="82227" x2="44238" y2="82227"/>
                          <a14:foregroundMark x1="20508" y1="92578" x2="27832" y2="93164"/>
                          <a14:foregroundMark x1="27832" y1="93164" x2="29590" y2="92969"/>
                          <a14:foregroundMark x1="16113" y1="88184" x2="33105" y2="88867"/>
                          <a14:foregroundMark x1="20020" y1="88672" x2="36816" y2="87109"/>
                          <a14:foregroundMark x1="36816" y1="87109" x2="41895" y2="84473"/>
                          <a14:foregroundMark x1="16992" y1="83105" x2="31445" y2="82813"/>
                          <a14:foregroundMark x1="31445" y1="82813" x2="32031" y2="82813"/>
                          <a14:foregroundMark x1="33887" y1="80566" x2="38867" y2="78516"/>
                          <a14:foregroundMark x1="32617" y1="74805" x2="41699" y2="73926"/>
                          <a14:foregroundMark x1="41699" y1="73926" x2="42188" y2="73926"/>
                          <a14:foregroundMark x1="40723" y1="83887" x2="43848" y2="79980"/>
                          <a14:foregroundMark x1="42383" y1="73340" x2="43750" y2="80176"/>
                          <a14:foregroundMark x1="43750" y1="80176" x2="43750" y2="79980"/>
                          <a14:foregroundMark x1="9668" y1="62012" x2="15039" y2="57715"/>
                          <a14:foregroundMark x1="15039" y1="57715" x2="24316" y2="55566"/>
                          <a14:foregroundMark x1="24316" y1="55566" x2="32813" y2="56250"/>
                          <a14:foregroundMark x1="22949" y1="53906" x2="30176" y2="54688"/>
                          <a14:foregroundMark x1="30176" y1="54688" x2="38477" y2="58887"/>
                          <a14:foregroundMark x1="39453" y1="59473" x2="43848" y2="74414"/>
                          <a14:foregroundMark x1="45410" y1="67188" x2="46191" y2="75000"/>
                          <a14:foregroundMark x1="46191" y1="75000" x2="45410" y2="78516"/>
                          <a14:foregroundMark x1="21484" y1="75879" x2="29883" y2="75586"/>
                          <a14:foregroundMark x1="29883" y1="75586" x2="32227" y2="75781"/>
                          <a14:backgroundMark x1="6250" y1="67578" x2="6250" y2="69238"/>
                          <a14:backgroundMark x1="7031" y1="83301" x2="10742" y2="86328"/>
                        </a14:backgroundRemoval>
                      </a14:imgEffect>
                    </a14:imgLayer>
                  </a14:imgProps>
                </a:ext>
                <a:ext uri="{28A0092B-C50C-407E-A947-70E740481C1C}">
                  <a14:useLocalDpi xmlns:a14="http://schemas.microsoft.com/office/drawing/2010/main" val="0"/>
                </a:ext>
              </a:extLst>
            </a:blip>
            <a:srcRect l="3704" t="50000" r="50926" b="4630"/>
            <a:stretch>
              <a:fillRect/>
            </a:stretch>
          </p:blipFill>
          <p:spPr>
            <a:xfrm>
              <a:off x="939800" y="3429000"/>
              <a:ext cx="3111500" cy="3111500"/>
            </a:xfrm>
            <a:prstGeom prst="rect">
              <a:avLst/>
            </a:prstGeom>
          </p:spPr>
        </p:pic>
        <p:sp>
          <p:nvSpPr>
            <p:cNvPr id="23" name="Oval 22">
              <a:extLst>
                <a:ext uri="{FF2B5EF4-FFF2-40B4-BE49-F238E27FC236}">
                  <a16:creationId xmlns:a16="http://schemas.microsoft.com/office/drawing/2014/main" id="{DCC60D5A-CEC3-A496-8439-EE5568D338DF}"/>
                </a:ext>
              </a:extLst>
            </p:cNvPr>
            <p:cNvSpPr/>
            <p:nvPr/>
          </p:nvSpPr>
          <p:spPr>
            <a:xfrm>
              <a:off x="1066800" y="3613150"/>
              <a:ext cx="2857500" cy="2794000"/>
            </a:xfrm>
            <a:prstGeom prst="ellipse">
              <a:avLst/>
            </a:prstGeom>
            <a:noFill/>
            <a:ln w="571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a:ea typeface="+mn-ea"/>
                <a:cs typeface="+mn-cs"/>
              </a:endParaRPr>
            </a:p>
          </p:txBody>
        </p:sp>
      </p:grpSp>
      <p:grpSp>
        <p:nvGrpSpPr>
          <p:cNvPr id="18" name="Group 17" descr="Document with a box indicating movement or transport and the word 'Permit' written across the top which is emphasizing a PPQ 526 pest permit.">
            <a:extLst>
              <a:ext uri="{FF2B5EF4-FFF2-40B4-BE49-F238E27FC236}">
                <a16:creationId xmlns:a16="http://schemas.microsoft.com/office/drawing/2014/main" id="{5288F2F7-2E77-E76D-94C3-AD41805C13D1}"/>
              </a:ext>
            </a:extLst>
          </p:cNvPr>
          <p:cNvGrpSpPr/>
          <p:nvPr/>
        </p:nvGrpSpPr>
        <p:grpSpPr>
          <a:xfrm>
            <a:off x="417833" y="5073643"/>
            <a:ext cx="760471" cy="802989"/>
            <a:chOff x="5740400" y="1981200"/>
            <a:chExt cx="3111500" cy="3098800"/>
          </a:xfrm>
        </p:grpSpPr>
        <p:pic>
          <p:nvPicPr>
            <p:cNvPr id="19" name="Picture 18">
              <a:extLst>
                <a:ext uri="{FF2B5EF4-FFF2-40B4-BE49-F238E27FC236}">
                  <a16:creationId xmlns:a16="http://schemas.microsoft.com/office/drawing/2014/main" id="{8F6ADCA6-5155-BEB6-9C53-940D39887146}"/>
                </a:ext>
              </a:extLst>
            </p:cNvPr>
            <p:cNvPicPr>
              <a:picLocks noChangeAspect="1"/>
            </p:cNvPicPr>
            <p:nvPr/>
          </p:nvPicPr>
          <p:blipFill>
            <a:blip r:embed="rId8" cstate="print">
              <a:extLst>
                <a:ext uri="{BEBA8EAE-BF5A-486C-A8C5-ECC9F3942E4B}">
                  <a14:imgProps xmlns:a14="http://schemas.microsoft.com/office/drawing/2010/main">
                    <a14:imgLayer r:embed="rId6">
                      <a14:imgEffect>
                        <a14:backgroundRemoval t="53125" b="93555" l="53125" r="93262">
                          <a14:foregroundMark x1="53906" y1="69629" x2="53868" y2="70378"/>
                          <a14:foregroundMark x1="54966" y1="81360" x2="57813" y2="85156"/>
                          <a14:foregroundMark x1="57813" y1="85156" x2="70313" y2="92969"/>
                          <a14:foregroundMark x1="70313" y1="92969" x2="76380" y2="93254"/>
                          <a14:foregroundMark x1="86942" y1="88134" x2="93555" y2="77539"/>
                          <a14:foregroundMark x1="93555" y1="77539" x2="92285" y2="67188"/>
                          <a14:foregroundMark x1="92285" y1="67188" x2="86328" y2="59180"/>
                          <a14:foregroundMark x1="86328" y1="59180" x2="79395" y2="55566"/>
                          <a14:foregroundMark x1="71901" y1="54068" x2="70117" y2="53711"/>
                          <a14:foregroundMark x1="79395" y1="55566" x2="72603" y2="54208"/>
                          <a14:foregroundMark x1="70117" y1="53711" x2="65958" y2="54899"/>
                          <a14:foregroundMark x1="71094" y1="56445" x2="63264" y2="57629"/>
                          <a14:foregroundMark x1="62146" y1="58573" x2="56445" y2="67480"/>
                          <a14:foregroundMark x1="56445" y1="67480" x2="54849" y2="77947"/>
                          <a14:foregroundMark x1="57387" y1="64648" x2="57617" y2="64258"/>
                          <a14:foregroundMark x1="54015" y1="70373" x2="57387" y2="64648"/>
                          <a14:foregroundMark x1="57645" y1="64648" x2="58887" y2="82129"/>
                          <a14:foregroundMark x1="57617" y1="64258" x2="57645" y2="64648"/>
                          <a14:foregroundMark x1="58887" y1="82129" x2="55664" y2="75781"/>
                          <a14:foregroundMark x1="55664" y1="75781" x2="59180" y2="84180"/>
                          <a14:foregroundMark x1="59180" y1="84180" x2="61328" y2="60840"/>
                          <a14:foregroundMark x1="61328" y1="60840" x2="63086" y2="83691"/>
                          <a14:foregroundMark x1="63086" y1="83691" x2="67773" y2="89746"/>
                          <a14:foregroundMark x1="67773" y1="89746" x2="74805" y2="89453"/>
                          <a14:foregroundMark x1="74805" y1="89453" x2="65625" y2="88379"/>
                          <a14:foregroundMark x1="65625" y1="88379" x2="73145" y2="93457"/>
                          <a14:foregroundMark x1="73145" y1="93457" x2="77777" y2="92286"/>
                          <a14:foregroundMark x1="82233" y1="90447" x2="92969" y2="74805"/>
                          <a14:foregroundMark x1="92969" y1="74805" x2="86719" y2="79102"/>
                          <a14:foregroundMark x1="86719" y1="79102" x2="86035" y2="70996"/>
                          <a14:foregroundMark x1="86035" y1="70996" x2="89355" y2="78223"/>
                          <a14:foregroundMark x1="89355" y1="78223" x2="90430" y2="70215"/>
                          <a14:foregroundMark x1="90430" y1="70215" x2="91992" y2="76270"/>
                          <a14:foregroundMark x1="54714" y1="73996" x2="55957" y2="80371"/>
                          <a14:foregroundMark x1="53903" y1="69834" x2="54008" y2="70373"/>
                          <a14:foregroundMark x1="67188" y1="91992" x2="79980" y2="90918"/>
                          <a14:foregroundMark x1="70020" y1="93164" x2="77603" y2="92358"/>
                          <a14:foregroundMark x1="92383" y1="67969" x2="93359" y2="78125"/>
                          <a14:foregroundMark x1="64453" y1="82422" x2="74707" y2="81250"/>
                          <a14:foregroundMark x1="74707" y1="81250" x2="82813" y2="81641"/>
                          <a14:foregroundMark x1="53320" y1="73145" x2="55176" y2="68359"/>
                          <a14:foregroundMark x1="53906" y1="72070" x2="57813" y2="62207"/>
                          <a14:foregroundMark x1="53761" y1="70381" x2="57227" y2="61523"/>
                          <a14:foregroundMark x1="71756" y1="53827" x2="64941" y2="56250"/>
                          <a14:foregroundMark x1="64941" y1="56250" x2="58398" y2="61230"/>
                          <a14:foregroundMark x1="58398" y1="61230" x2="58008" y2="61816"/>
                          <a14:foregroundMark x1="58691" y1="60938" x2="53511" y2="70390"/>
                          <a14:foregroundMark x1="54776" y1="75795" x2="55957" y2="81445"/>
                          <a14:foregroundMark x1="83496" y1="91113" x2="74805" y2="92773"/>
                          <a14:foregroundMark x1="82227" y1="91699" x2="76074" y2="93555"/>
                          <a14:foregroundMark x1="85547" y1="89844" x2="83105" y2="90918"/>
                          <a14:foregroundMark x1="63867" y1="84668" x2="75586" y2="84863"/>
                          <a14:backgroundMark x1="61575" y1="56757" x2="63672" y2="54980"/>
                          <a14:backgroundMark x1="54692" y1="81706" x2="54934" y2="82786"/>
                          <a14:backgroundMark x1="54102" y1="80957" x2="53413" y2="78892"/>
                          <a14:backgroundMark x1="75879" y1="94238" x2="76431" y2="94010"/>
                          <a14:backgroundMark x1="85701" y1="90022" x2="86523" y2="89453"/>
                          <a14:backgroundMark x1="53906" y1="80957" x2="53690" y2="78905"/>
                          <a14:backgroundMark x1="53125" y1="81836" x2="52640" y2="78857"/>
                          <a14:backgroundMark x1="54785" y1="83691" x2="54362" y2="81774"/>
                          <a14:backgroundMark x1="53711" y1="83496" x2="53469" y2="78895"/>
                          <a14:backgroundMark x1="53320" y1="80957" x2="53356" y2="78890"/>
                          <a14:backgroundMark x1="54102" y1="80957" x2="52637" y2="77246"/>
                          <a14:backgroundMark x1="54492" y1="82617" x2="52441" y2="75000"/>
                          <a14:backgroundMark x1="52930" y1="70410" x2="53320" y2="81836"/>
                          <a14:backgroundMark x1="75879" y1="53125" x2="71094" y2="52734"/>
                        </a14:backgroundRemoval>
                      </a14:imgEffect>
                    </a14:imgLayer>
                  </a14:imgProps>
                </a:ext>
                <a:ext uri="{28A0092B-C50C-407E-A947-70E740481C1C}">
                  <a14:useLocalDpi xmlns:a14="http://schemas.microsoft.com/office/drawing/2010/main" val="0"/>
                </a:ext>
              </a:extLst>
            </a:blip>
            <a:srcRect l="51111" t="50000" r="3519" b="4815"/>
            <a:stretch>
              <a:fillRect/>
            </a:stretch>
          </p:blipFill>
          <p:spPr>
            <a:xfrm>
              <a:off x="5740400" y="1981200"/>
              <a:ext cx="3111500" cy="3098800"/>
            </a:xfrm>
            <a:prstGeom prst="rect">
              <a:avLst/>
            </a:prstGeom>
          </p:spPr>
        </p:pic>
        <p:sp>
          <p:nvSpPr>
            <p:cNvPr id="20" name="Oval 19">
              <a:extLst>
                <a:ext uri="{FF2B5EF4-FFF2-40B4-BE49-F238E27FC236}">
                  <a16:creationId xmlns:a16="http://schemas.microsoft.com/office/drawing/2014/main" id="{11399238-BB41-9A35-5517-B313441AF061}"/>
                </a:ext>
              </a:extLst>
            </p:cNvPr>
            <p:cNvSpPr/>
            <p:nvPr/>
          </p:nvSpPr>
          <p:spPr>
            <a:xfrm>
              <a:off x="5854700" y="2197100"/>
              <a:ext cx="2857500" cy="2794000"/>
            </a:xfrm>
            <a:prstGeom prst="ellipse">
              <a:avLst/>
            </a:prstGeom>
            <a:noFill/>
            <a:ln w="762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a:ea typeface="+mn-ea"/>
                <a:cs typeface="+mn-cs"/>
              </a:endParaRPr>
            </a:p>
          </p:txBody>
        </p:sp>
      </p:grpSp>
      <p:grpSp>
        <p:nvGrpSpPr>
          <p:cNvPr id="24" name="Group 23" descr="Icon depicting a prioritization scheme where the numbers 1, 2, and 3 are shown. Rectangular boxes to the right of the numbers are proportional to the overall prioritization with 1 having the largest rectangular box and 3 the smallest.">
            <a:extLst>
              <a:ext uri="{FF2B5EF4-FFF2-40B4-BE49-F238E27FC236}">
                <a16:creationId xmlns:a16="http://schemas.microsoft.com/office/drawing/2014/main" id="{6D90C456-6D34-43B8-E82D-4B45A0F0751A}"/>
              </a:ext>
            </a:extLst>
          </p:cNvPr>
          <p:cNvGrpSpPr/>
          <p:nvPr/>
        </p:nvGrpSpPr>
        <p:grpSpPr>
          <a:xfrm>
            <a:off x="439148" y="6008735"/>
            <a:ext cx="720119" cy="747043"/>
            <a:chOff x="3744926" y="2067595"/>
            <a:chExt cx="2857500" cy="2794000"/>
          </a:xfrm>
        </p:grpSpPr>
        <p:grpSp>
          <p:nvGrpSpPr>
            <p:cNvPr id="25" name="Group 24">
              <a:extLst>
                <a:ext uri="{FF2B5EF4-FFF2-40B4-BE49-F238E27FC236}">
                  <a16:creationId xmlns:a16="http://schemas.microsoft.com/office/drawing/2014/main" id="{9EB95B9F-D517-F558-AFB7-D1762E6C59FE}"/>
                </a:ext>
              </a:extLst>
            </p:cNvPr>
            <p:cNvGrpSpPr/>
            <p:nvPr/>
          </p:nvGrpSpPr>
          <p:grpSpPr>
            <a:xfrm>
              <a:off x="3791911" y="2097712"/>
              <a:ext cx="2766517" cy="2733766"/>
              <a:chOff x="1531311" y="2097712"/>
              <a:chExt cx="2766517" cy="2733766"/>
            </a:xfrm>
          </p:grpSpPr>
          <p:sp>
            <p:nvSpPr>
              <p:cNvPr id="27" name="Oval 26">
                <a:extLst>
                  <a:ext uri="{FF2B5EF4-FFF2-40B4-BE49-F238E27FC236}">
                    <a16:creationId xmlns:a16="http://schemas.microsoft.com/office/drawing/2014/main" id="{2A114CFE-5887-A2F5-17A7-64F4A99FF66B}"/>
                  </a:ext>
                </a:extLst>
              </p:cNvPr>
              <p:cNvSpPr/>
              <p:nvPr/>
            </p:nvSpPr>
            <p:spPr>
              <a:xfrm>
                <a:off x="1531311" y="2097712"/>
                <a:ext cx="2766517" cy="2733766"/>
              </a:xfrm>
              <a:prstGeom prst="ellipse">
                <a:avLst/>
              </a:prstGeom>
              <a:solidFill>
                <a:schemeClr val="tx1"/>
              </a:solidFill>
              <a:ln w="571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a:ea typeface="+mn-ea"/>
                  <a:cs typeface="+mn-cs"/>
                </a:endParaRPr>
              </a:p>
            </p:txBody>
          </p:sp>
          <p:pic>
            <p:nvPicPr>
              <p:cNvPr id="28" name="Picture 27">
                <a:extLst>
                  <a:ext uri="{FF2B5EF4-FFF2-40B4-BE49-F238E27FC236}">
                    <a16:creationId xmlns:a16="http://schemas.microsoft.com/office/drawing/2014/main" id="{3FBD88CF-35DC-4DA1-6B89-C0C852BF9A0E}"/>
                  </a:ext>
                </a:extLst>
              </p:cNvPr>
              <p:cNvPicPr>
                <a:picLocks noChangeAspect="1"/>
              </p:cNvPicPr>
              <p:nvPr/>
            </p:nvPicPr>
            <p:blipFill>
              <a:blip r:embed="rId9" cstate="print">
                <a:extLst>
                  <a:ext uri="{28A0092B-C50C-407E-A947-70E740481C1C}">
                    <a14:useLocalDpi xmlns:a14="http://schemas.microsoft.com/office/drawing/2010/main" val="0"/>
                  </a:ext>
                </a:extLst>
              </a:blip>
              <a:srcRect l="62654" t="23830" b="28445"/>
              <a:stretch>
                <a:fillRect/>
              </a:stretch>
            </p:blipFill>
            <p:spPr>
              <a:xfrm>
                <a:off x="2009685" y="2317060"/>
                <a:ext cx="1806777" cy="2355708"/>
              </a:xfrm>
              <a:custGeom>
                <a:avLst/>
                <a:gdLst>
                  <a:gd name="csX0" fmla="*/ 1057003 w 2114007"/>
                  <a:gd name="csY0" fmla="*/ 0 h 2701472"/>
                  <a:gd name="csX1" fmla="*/ 2043170 w 2114007"/>
                  <a:gd name="csY1" fmla="*/ 395621 h 2701472"/>
                  <a:gd name="csX2" fmla="*/ 2114007 w 2114007"/>
                  <a:gd name="csY2" fmla="*/ 471108 h 2701472"/>
                  <a:gd name="csX3" fmla="*/ 2114007 w 2114007"/>
                  <a:gd name="csY3" fmla="*/ 2230364 h 2701472"/>
                  <a:gd name="csX4" fmla="*/ 2043170 w 2114007"/>
                  <a:gd name="csY4" fmla="*/ 2305851 h 2701472"/>
                  <a:gd name="csX5" fmla="*/ 1057003 w 2114007"/>
                  <a:gd name="csY5" fmla="*/ 2701472 h 2701472"/>
                  <a:gd name="csX6" fmla="*/ 70837 w 2114007"/>
                  <a:gd name="csY6" fmla="*/ 2305851 h 2701472"/>
                  <a:gd name="csX7" fmla="*/ 0 w 2114007"/>
                  <a:gd name="csY7" fmla="*/ 2230365 h 2701472"/>
                  <a:gd name="csX8" fmla="*/ 0 w 2114007"/>
                  <a:gd name="csY8" fmla="*/ 471107 h 2701472"/>
                  <a:gd name="csX9" fmla="*/ 70837 w 2114007"/>
                  <a:gd name="csY9" fmla="*/ 395621 h 2701472"/>
                  <a:gd name="csX10" fmla="*/ 1057003 w 2114007"/>
                  <a:gd name="csY10" fmla="*/ 0 h 27014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114007" h="2701472">
                    <a:moveTo>
                      <a:pt x="1057003" y="0"/>
                    </a:moveTo>
                    <a:cubicBezTo>
                      <a:pt x="1442125" y="0"/>
                      <a:pt x="1790787" y="151186"/>
                      <a:pt x="2043170" y="395621"/>
                    </a:cubicBezTo>
                    <a:lnTo>
                      <a:pt x="2114007" y="471108"/>
                    </a:lnTo>
                    <a:lnTo>
                      <a:pt x="2114007" y="2230364"/>
                    </a:lnTo>
                    <a:lnTo>
                      <a:pt x="2043170" y="2305851"/>
                    </a:lnTo>
                    <a:cubicBezTo>
                      <a:pt x="1790787" y="2550286"/>
                      <a:pt x="1442125" y="2701472"/>
                      <a:pt x="1057003" y="2701472"/>
                    </a:cubicBezTo>
                    <a:cubicBezTo>
                      <a:pt x="671881" y="2701472"/>
                      <a:pt x="323219" y="2550286"/>
                      <a:pt x="70837" y="2305851"/>
                    </a:cubicBezTo>
                    <a:lnTo>
                      <a:pt x="0" y="2230365"/>
                    </a:lnTo>
                    <a:lnTo>
                      <a:pt x="0" y="471107"/>
                    </a:lnTo>
                    <a:lnTo>
                      <a:pt x="70837" y="395621"/>
                    </a:lnTo>
                    <a:cubicBezTo>
                      <a:pt x="323219" y="151186"/>
                      <a:pt x="671881" y="0"/>
                      <a:pt x="1057003" y="0"/>
                    </a:cubicBezTo>
                    <a:close/>
                  </a:path>
                </a:pathLst>
              </a:custGeom>
              <a:ln>
                <a:solidFill>
                  <a:schemeClr val="tx1"/>
                </a:solidFill>
              </a:ln>
            </p:spPr>
          </p:pic>
        </p:grpSp>
        <p:sp>
          <p:nvSpPr>
            <p:cNvPr id="26" name="Oval 25">
              <a:extLst>
                <a:ext uri="{FF2B5EF4-FFF2-40B4-BE49-F238E27FC236}">
                  <a16:creationId xmlns:a16="http://schemas.microsoft.com/office/drawing/2014/main" id="{392FCB4F-C424-D9D4-6184-267521B9F32A}"/>
                </a:ext>
              </a:extLst>
            </p:cNvPr>
            <p:cNvSpPr/>
            <p:nvPr/>
          </p:nvSpPr>
          <p:spPr>
            <a:xfrm>
              <a:off x="3744926" y="2067595"/>
              <a:ext cx="2857500" cy="2794000"/>
            </a:xfrm>
            <a:prstGeom prst="ellipse">
              <a:avLst/>
            </a:prstGeom>
            <a:noFill/>
            <a:ln w="762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a:ea typeface="+mn-ea"/>
                <a:cs typeface="+mn-cs"/>
              </a:endParaRPr>
            </a:p>
          </p:txBody>
        </p:sp>
      </p:grpSp>
      <p:sp>
        <p:nvSpPr>
          <p:cNvPr id="6" name="Content Placeholder 2">
            <a:extLst>
              <a:ext uri="{FF2B5EF4-FFF2-40B4-BE49-F238E27FC236}">
                <a16:creationId xmlns:a16="http://schemas.microsoft.com/office/drawing/2014/main" id="{F2E6D793-61A8-645D-9E66-CF26A5D998C4}"/>
              </a:ext>
            </a:extLst>
          </p:cNvPr>
          <p:cNvSpPr txBox="1">
            <a:spLocks/>
          </p:cNvSpPr>
          <p:nvPr/>
        </p:nvSpPr>
        <p:spPr>
          <a:xfrm>
            <a:off x="1352482" y="2131712"/>
            <a:ext cx="5909720" cy="450792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2400"/>
              </a:spcAft>
              <a:buClrTx/>
              <a:buSzTx/>
              <a:buFont typeface="Arial" panose="020B0604020202020204" pitchFamily="34" charset="0"/>
              <a:buNone/>
              <a:tabLst/>
              <a:defRPr/>
            </a:pPr>
            <a:r>
              <a:rPr kumimoji="0" lang="en-US" sz="3200" b="0" i="0" u="none" strike="noStrike" kern="1200" cap="none" spc="0" normalizeH="0" baseline="0" noProof="0" dirty="0">
                <a:ln>
                  <a:noFill/>
                </a:ln>
                <a:solidFill>
                  <a:prstClr val="black"/>
                </a:solidFill>
                <a:effectLst/>
                <a:uLnTx/>
                <a:uFillTx/>
                <a:latin typeface="Amasis MT Pro Light" panose="02040304050005020304" pitchFamily="18" charset="0"/>
              </a:rPr>
              <a:t>Utilization of Canines</a:t>
            </a:r>
            <a:endParaRPr kumimoji="0" lang="en-US" sz="2800" b="0" i="0" u="none" strike="noStrike" kern="1200" cap="none" spc="0" normalizeH="0" baseline="0" noProof="0" dirty="0">
              <a:ln>
                <a:noFill/>
              </a:ln>
              <a:solidFill>
                <a:prstClr val="black"/>
              </a:solidFill>
              <a:effectLst/>
              <a:uLnTx/>
              <a:uFillTx/>
              <a:latin typeface="Amasis MT Pro Light" panose="020403040500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prstClr val="black"/>
                </a:solidFill>
                <a:effectLst/>
                <a:uLnTx/>
                <a:uFillTx/>
                <a:latin typeface="Amasis MT Pro Light" panose="02040304050005020304" pitchFamily="18" charset="0"/>
              </a:rPr>
              <a:t>Procurement of UAVs</a:t>
            </a:r>
          </a:p>
          <a:p>
            <a:pPr marL="457200" marR="0" lvl="1" indent="0" algn="l" defTabSz="914400" rtl="0" eaLnBrk="1" fontAlgn="auto" latinLnBrk="0" hangingPunct="1">
              <a:lnSpc>
                <a:spcPct val="90000"/>
              </a:lnSpc>
              <a:spcBef>
                <a:spcPts val="500"/>
              </a:spcBef>
              <a:spcAft>
                <a:spcPts val="1200"/>
              </a:spcAft>
              <a:buClrTx/>
              <a:buSzTx/>
              <a:buFont typeface="Arial" panose="020B0604020202020204" pitchFamily="34" charset="0"/>
              <a:buNone/>
              <a:tabLst/>
              <a:defRPr/>
            </a:pPr>
            <a:r>
              <a:rPr kumimoji="0" lang="en-US" sz="2000" b="0" i="0" u="sng" strike="noStrike" kern="1200" cap="none" spc="0" normalizeH="0" baseline="0" noProof="0" dirty="0">
                <a:ln>
                  <a:noFill/>
                </a:ln>
                <a:solidFill>
                  <a:prstClr val="black"/>
                </a:solidFill>
                <a:effectLst/>
                <a:uLnTx/>
                <a:uFillTx/>
                <a:latin typeface="Amasis MT Pro Light" panose="02040304050005020304" pitchFamily="18" charset="0"/>
                <a:hlinkClick r:id="rId10"/>
              </a:rPr>
              <a:t>Office of Management and Budget Memorandum M-26-02</a:t>
            </a:r>
            <a:endParaRPr kumimoji="0" lang="en-US" sz="2400" b="0" i="0" u="none" strike="noStrike" kern="1200" cap="none" spc="0" normalizeH="0" baseline="0" noProof="0" dirty="0">
              <a:ln>
                <a:noFill/>
              </a:ln>
              <a:solidFill>
                <a:prstClr val="black"/>
              </a:solidFill>
              <a:effectLst/>
              <a:uLnTx/>
              <a:uFillTx/>
              <a:latin typeface="Amasis MT Pro Light" panose="02040304050005020304" pitchFamily="18" charset="0"/>
            </a:endParaRPr>
          </a:p>
          <a:p>
            <a:pPr marL="0" marR="0" lvl="0" indent="0" algn="l" defTabSz="914400" rtl="0" eaLnBrk="1" fontAlgn="auto" latinLnBrk="0" hangingPunct="1">
              <a:lnSpc>
                <a:spcPct val="90000"/>
              </a:lnSpc>
              <a:spcBef>
                <a:spcPts val="2400"/>
              </a:spcBef>
              <a:spcAft>
                <a:spcPts val="2400"/>
              </a:spcAft>
              <a:buClrTx/>
              <a:buSzTx/>
              <a:buFont typeface="Arial" panose="020B0604020202020204" pitchFamily="34" charset="0"/>
              <a:buNone/>
              <a:tabLst/>
              <a:defRPr/>
            </a:pPr>
            <a:r>
              <a:rPr kumimoji="0" lang="en-US" sz="3200" b="0" i="0" u="none" strike="noStrike" kern="1200" cap="none" spc="0" normalizeH="0" baseline="0" noProof="0" dirty="0">
                <a:ln>
                  <a:noFill/>
                </a:ln>
                <a:solidFill>
                  <a:prstClr val="black"/>
                </a:solidFill>
                <a:effectLst/>
                <a:uLnTx/>
                <a:uFillTx/>
                <a:latin typeface="Amasis MT Pro Light" panose="02040304050005020304" pitchFamily="18" charset="0"/>
              </a:rPr>
              <a:t>NEPA Compliance</a:t>
            </a:r>
          </a:p>
          <a:p>
            <a:pPr marL="0" marR="0" lvl="0" indent="0" algn="l" defTabSz="914400" rtl="0" eaLnBrk="1" fontAlgn="auto" latinLnBrk="0" hangingPunct="1">
              <a:lnSpc>
                <a:spcPct val="90000"/>
              </a:lnSpc>
              <a:spcBef>
                <a:spcPts val="1000"/>
              </a:spcBef>
              <a:spcAft>
                <a:spcPts val="2400"/>
              </a:spcAft>
              <a:buClrTx/>
              <a:buSzTx/>
              <a:buFont typeface="Arial" panose="020B0604020202020204" pitchFamily="34" charset="0"/>
              <a:buNone/>
              <a:tabLst/>
              <a:defRPr/>
            </a:pPr>
            <a:r>
              <a:rPr kumimoji="0" lang="en-US" sz="3200" b="0" i="0" u="none" strike="noStrike" kern="1200" cap="none" spc="0" normalizeH="0" baseline="0" noProof="0" dirty="0">
                <a:ln>
                  <a:noFill/>
                </a:ln>
                <a:solidFill>
                  <a:prstClr val="black"/>
                </a:solidFill>
                <a:effectLst/>
                <a:uLnTx/>
                <a:uFillTx/>
                <a:latin typeface="Amasis MT Pro Light" panose="02040304050005020304" pitchFamily="18" charset="0"/>
              </a:rPr>
              <a:t>Plant Pest Permits</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prstClr val="black"/>
                </a:solidFill>
                <a:effectLst/>
                <a:uLnTx/>
                <a:uFillTx/>
                <a:latin typeface="Amasis MT Pro Light" panose="02040304050005020304" pitchFamily="18" charset="0"/>
              </a:rPr>
              <a:t>Outreach Prioritization</a:t>
            </a:r>
          </a:p>
        </p:txBody>
      </p:sp>
      <p:pic>
        <p:nvPicPr>
          <p:cNvPr id="7" name="Picture 6" descr="Image of the PPDMDPP Implementation Plan, the resource document for learning more about the PPDMDPP, its goal areas, strategies and objectives, and much more.">
            <a:extLst>
              <a:ext uri="{FF2B5EF4-FFF2-40B4-BE49-F238E27FC236}">
                <a16:creationId xmlns:a16="http://schemas.microsoft.com/office/drawing/2014/main" id="{CBA6A403-9580-633D-3E4D-E79891D2A1C4}"/>
              </a:ext>
            </a:extLst>
          </p:cNvPr>
          <p:cNvPicPr>
            <a:picLocks noChangeAspect="1"/>
          </p:cNvPicPr>
          <p:nvPr/>
        </p:nvPicPr>
        <p:blipFill>
          <a:blip r:embed="rId11"/>
          <a:srcRect l="1098"/>
          <a:stretch>
            <a:fillRect/>
          </a:stretch>
        </p:blipFill>
        <p:spPr>
          <a:xfrm>
            <a:off x="7153478" y="984557"/>
            <a:ext cx="4310743" cy="5628764"/>
          </a:xfrm>
          <a:prstGeom prst="rect">
            <a:avLst/>
          </a:prstGeom>
          <a:ln>
            <a:solidFill>
              <a:schemeClr val="tx1"/>
            </a:solidFill>
          </a:ln>
        </p:spPr>
      </p:pic>
      <p:sp>
        <p:nvSpPr>
          <p:cNvPr id="3" name="Slide Number Placeholder 2">
            <a:extLst>
              <a:ext uri="{FF2B5EF4-FFF2-40B4-BE49-F238E27FC236}">
                <a16:creationId xmlns:a16="http://schemas.microsoft.com/office/drawing/2014/main" id="{6C9333B1-802F-EBBC-068A-E5D9F0B8F5F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67E680-71FF-44DA-8726-CE9EC60570B4}" type="slidenum">
              <a:rPr kumimoji="0" lang="en-US" sz="1200" b="0" i="0" u="none" strike="noStrike" kern="1200" cap="none" spc="0" normalizeH="0" baseline="0" noProof="0" smtClean="0">
                <a:ln>
                  <a:noFill/>
                </a:ln>
                <a:solidFill>
                  <a:prstClr val="black">
                    <a:tint val="75000"/>
                  </a:prstClr>
                </a:solidFill>
                <a:effectLst/>
                <a:uLnTx/>
                <a:uFillTx/>
                <a:latin typeface="Amasis MT Pro Black" panose="02040A0405000502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Amasis MT Pro Black" panose="02040A04050005020304" pitchFamily="18" charset="0"/>
              <a:ea typeface="+mn-ea"/>
              <a:cs typeface="+mn-cs"/>
            </a:endParaRPr>
          </a:p>
        </p:txBody>
      </p:sp>
    </p:spTree>
    <p:extLst>
      <p:ext uri="{BB962C8B-B14F-4D97-AF65-F5344CB8AC3E}">
        <p14:creationId xmlns:p14="http://schemas.microsoft.com/office/powerpoint/2010/main" val="1270708638"/>
      </p:ext>
    </p:extLst>
  </p:cSld>
  <p:clrMapOvr>
    <a:masterClrMapping/>
  </p:clrMapOvr>
</p:sld>
</file>

<file path=ppt/theme/theme1.xml><?xml version="1.0" encoding="utf-8"?>
<a:theme xmlns:a="http://schemas.openxmlformats.org/drawingml/2006/main" name="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Aptos Display"/>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p:properties xmlns:p="http://schemas.microsoft.com/office/2006/metadata/properties" xmlns:xsi="http://www.w3.org/2001/XMLSchema-instance" xmlns:pc="http://schemas.microsoft.com/office/infopath/2007/PartnerControls">
  <documentManagement>
    <_dlc_DocId xmlns="946b1f3c-ad30-4bca-9395-c2c4ea552107">TZW7DVY6KAAX-419993515-63</_dlc_DocId>
    <_dlc_DocIdUrl xmlns="946b1f3c-ad30-4bca-9395-c2c4ea552107">
      <Url>https://usdagcc.sharepoint.com/sites/aphis-ppq/EDP/FarmBill/_layouts/15/DocIdRedir.aspx?ID=TZW7DVY6KAAX-419993515-63</Url>
      <Description>TZW7DVY6KAAX-419993515-63</Description>
    </_dlc_DocIdUrl>
    <_dlc_DocIdPersistId xmlns="946b1f3c-ad30-4bca-9395-c2c4ea552107" xsi:nil="true"/>
    <_dlc_BarcodeImage xmlns="946b1f3c-ad30-4bca-9395-c2c4ea552107" xsi:nil="true"/>
    <_dlc_BarcodeValue xmlns="946b1f3c-ad30-4bca-9395-c2c4ea552107" xsi:nil="true"/>
    <_dlc_BarcodePreview xmlns="946b1f3c-ad30-4bca-9395-c2c4ea552107">
      <Url xsi:nil="true"/>
      <Description xsi:nil="true"/>
    </_dlc_BarcodePreview>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2E2D5A65443B54C8C8E8AA6C5FADDB8" ma:contentTypeVersion="3" ma:contentTypeDescription="Create a new document." ma:contentTypeScope="" ma:versionID="ac3df9d9f23be5a34efa384d99c75a32">
  <xsd:schema xmlns:xsd="http://www.w3.org/2001/XMLSchema" xmlns:xs="http://www.w3.org/2001/XMLSchema" xmlns:p="http://schemas.microsoft.com/office/2006/metadata/properties" xmlns:ns2="946b1f3c-ad30-4bca-9395-c2c4ea552107" xmlns:ns3="0fae5821-a205-4824-9659-c9ba6256f598" targetNamespace="http://schemas.microsoft.com/office/2006/metadata/properties" ma:root="true" ma:fieldsID="6714799cac3e6552a9eaa0810040ccf3" ns2:_="" ns3:_="">
    <xsd:import namespace="946b1f3c-ad30-4bca-9395-c2c4ea552107"/>
    <xsd:import namespace="0fae5821-a205-4824-9659-c9ba6256f598"/>
    <xsd:element name="properties">
      <xsd:complexType>
        <xsd:sequence>
          <xsd:element name="documentManagement">
            <xsd:complexType>
              <xsd:all>
                <xsd:element ref="ns2:_dlc_DocId" minOccurs="0"/>
                <xsd:element ref="ns2:_dlc_DocIdUrl" minOccurs="0"/>
                <xsd:element ref="ns2:_dlc_DocIdPersistId" minOccurs="0"/>
                <xsd:element ref="ns2:_dlc_BarcodeImage" minOccurs="0"/>
                <xsd:element ref="ns2:_dlc_BarcodeValue" minOccurs="0"/>
                <xsd:element ref="ns2:_dlc_BarcodePreview" minOccurs="0"/>
                <xsd:element ref="ns3:MediaServiceMetadata" minOccurs="0"/>
                <xsd:element ref="ns3:MediaServiceFastMetadata"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6b1f3c-ad30-4bca-9395-c2c4ea552107"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_dlc_BarcodeImage" ma:index="11" nillable="true" ma:displayName="Barcode Image" ma:hidden="true" ma:internalName="_dlc_BarcodeImage" ma:readOnly="false">
      <xsd:simpleType>
        <xsd:restriction base="dms:Note"/>
      </xsd:simpleType>
    </xsd:element>
    <xsd:element name="_dlc_BarcodeValue" ma:index="12" nillable="true" ma:displayName="Barcode Value" ma:description="The value of the barcode assigned to this item." ma:internalName="_dlc_BarcodeValue" ma:readOnly="false">
      <xsd:simpleType>
        <xsd:restriction base="dms:Text"/>
      </xsd:simpleType>
    </xsd:element>
    <xsd:element name="_dlc_BarcodePreview" ma:index="13" nillable="true" ma:displayName="Barcode" ma:description="The barcode assigned to this item." ma:format="Image" ma:internalName="_dlc_BarcodePreview"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fae5821-a205-4824-9659-c9ba6256f598" elementFormDefault="qualified">
    <xsd:import namespace="http://schemas.microsoft.com/office/2006/documentManagement/types"/>
    <xsd:import namespace="http://schemas.microsoft.com/office/infopath/2007/PartnerControls"/>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SearchProperties" ma:index="16"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199C3CB-01A6-4107-88F3-F817F30EAAF9}">
  <ds:schemaRefs>
    <ds:schemaRef ds:uri="http://schemas.microsoft.com/sharepoint/events"/>
  </ds:schemaRefs>
</ds:datastoreItem>
</file>

<file path=customXml/itemProps2.xml><?xml version="1.0" encoding="utf-8"?>
<ds:datastoreItem xmlns:ds="http://schemas.openxmlformats.org/officeDocument/2006/customXml" ds:itemID="{4C3BC833-266F-4177-ACAB-86393FDE6B12}">
  <ds:schemaRefs>
    <ds:schemaRef ds:uri="http://purl.org/dc/terms/"/>
    <ds:schemaRef ds:uri="946b1f3c-ad30-4bca-9395-c2c4ea552107"/>
    <ds:schemaRef ds:uri="http://schemas.microsoft.com/office/infopath/2007/PartnerControls"/>
    <ds:schemaRef ds:uri="http://purl.org/dc/dcmitype/"/>
    <ds:schemaRef ds:uri="http://schemas.microsoft.com/office/2006/documentManagement/types"/>
    <ds:schemaRef ds:uri="0fae5821-a205-4824-9659-c9ba6256f598"/>
    <ds:schemaRef ds:uri="http://purl.org/dc/elements/1.1/"/>
    <ds:schemaRef ds:uri="http://schemas.openxmlformats.org/package/2006/metadata/core-propertie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6343BF96-E9F4-4551-A371-6CBF78618E30}">
  <ds:schemaRefs>
    <ds:schemaRef ds:uri="0fae5821-a205-4824-9659-c9ba6256f598"/>
    <ds:schemaRef ds:uri="946b1f3c-ad30-4bca-9395-c2c4ea55210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4.xml><?xml version="1.0" encoding="utf-8"?>
<ds:datastoreItem xmlns:ds="http://schemas.openxmlformats.org/officeDocument/2006/customXml" ds:itemID="{33E459EC-C7FE-44D7-97E7-A8D625A9BA92}">
  <ds:schemaRefs>
    <ds:schemaRef ds:uri="http://schemas.microsoft.com/sharepoint/v3/contenttype/forms"/>
  </ds:schemaRefs>
</ds:datastoreItem>
</file>

<file path=docMetadata/LabelInfo.xml><?xml version="1.0" encoding="utf-8"?>
<clbl:labelList xmlns:clbl="http://schemas.microsoft.com/office/2020/mipLabelMetadata">
  <clbl:label id="{ed5b36e7-01ee-4ebc-867e-e03cfa0d4697}" enabled="0" method="" siteId="{ed5b36e7-01ee-4ebc-867e-e03cfa0d4697}" removed="1"/>
</clbl:labelList>
</file>

<file path=docProps/app.xml><?xml version="1.0" encoding="utf-8"?>
<Properties xmlns="http://schemas.openxmlformats.org/officeDocument/2006/extended-properties" xmlns:vt="http://schemas.openxmlformats.org/officeDocument/2006/docPropsVTypes">
  <Template/>
  <TotalTime>0</TotalTime>
  <Words>3021</Words>
  <Application>Microsoft Office PowerPoint</Application>
  <PresentationFormat>Widescreen</PresentationFormat>
  <Paragraphs>451</Paragraphs>
  <Slides>50</Slides>
  <Notes>50</Notes>
  <HiddenSlides>0</HiddenSlides>
  <MMClips>0</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50</vt:i4>
      </vt:variant>
    </vt:vector>
  </HeadingPairs>
  <TitlesOfParts>
    <vt:vector size="66" baseType="lpstr">
      <vt:lpstr>Amasis MT Pro</vt:lpstr>
      <vt:lpstr>Amasis MT Pro Black</vt:lpstr>
      <vt:lpstr>Amasis MT Pro Light</vt:lpstr>
      <vt:lpstr>Amasis MT Pro Medium</vt:lpstr>
      <vt:lpstr>Aptos</vt:lpstr>
      <vt:lpstr>Aptos Black</vt:lpstr>
      <vt:lpstr>Aptos Display</vt:lpstr>
      <vt:lpstr>Arial</vt:lpstr>
      <vt:lpstr>Avenir Next LT Pro Demi</vt:lpstr>
      <vt:lpstr>Calibri</vt:lpstr>
      <vt:lpstr>Calibri (light)</vt:lpstr>
      <vt:lpstr>Calibri Light</vt:lpstr>
      <vt:lpstr>Public Sans Web</vt:lpstr>
      <vt:lpstr>Wingdings</vt:lpstr>
      <vt:lpstr>Office Theme</vt:lpstr>
      <vt:lpstr>1_Office Theme</vt:lpstr>
      <vt:lpstr>Apply for Plant Protection Act Section 7721 – Plant Pest and Disease Management and Disaster Prevention Program Funding​</vt:lpstr>
      <vt:lpstr>Presentation Overview</vt:lpstr>
      <vt:lpstr>What is PPA 7721?</vt:lpstr>
      <vt:lpstr>Who can apply?</vt:lpstr>
      <vt:lpstr>Single vs Multi-Entity Suggestions</vt:lpstr>
      <vt:lpstr>If you have ideas that…</vt:lpstr>
      <vt:lpstr>Federal Sources of Invasive Plant Pest Funding</vt:lpstr>
      <vt:lpstr>PPA 7721 Implementation Plan</vt:lpstr>
      <vt:lpstr>Updates in the FY2027 Implementation Plan</vt:lpstr>
      <vt:lpstr>Enhance Plant Pest and Disease Analysis</vt:lpstr>
      <vt:lpstr>Enhance Plant Pest and Disease Survey</vt:lpstr>
      <vt:lpstr>Targeting Domestic Inspection</vt:lpstr>
      <vt:lpstr>Targeting Domestic Inspection (cont.)</vt:lpstr>
      <vt:lpstr>Enhance Pest Identification and Technology</vt:lpstr>
      <vt:lpstr>Safeguard Nursery Production</vt:lpstr>
      <vt:lpstr>Conduct Outreach and Education</vt:lpstr>
      <vt:lpstr>Conduct Outreach and Education (cont.)</vt:lpstr>
      <vt:lpstr>Enhance Mitigation Capabilities and Rapid Response</vt:lpstr>
      <vt:lpstr>Enhance Mitigation Capabilities and Rapid Response (cont.)</vt:lpstr>
      <vt:lpstr>Suggestion Requirement – Goal Area Fit</vt:lpstr>
      <vt:lpstr>Where to Submit a PPA 7721 Suggestion</vt:lpstr>
      <vt:lpstr>Requirements for Using ServiceNow</vt:lpstr>
      <vt:lpstr>Things to Consider Before Applying</vt:lpstr>
      <vt:lpstr>Questions to Ponder in…</vt:lpstr>
      <vt:lpstr>What makes a good project? (1 of 4)</vt:lpstr>
      <vt:lpstr>What makes a good project? (2 of 4)</vt:lpstr>
      <vt:lpstr>What makes a good project? (3 of 4)</vt:lpstr>
      <vt:lpstr>What makes a good project? (4 of 4)</vt:lpstr>
      <vt:lpstr>Components of a Good Suggestion (1 of 11)</vt:lpstr>
      <vt:lpstr>Components of a Good Suggestion (2 of 11)</vt:lpstr>
      <vt:lpstr>Components of a Good Suggestion (3 of 11)</vt:lpstr>
      <vt:lpstr>Components of a Good Suggestion (4 of 11)</vt:lpstr>
      <vt:lpstr>Components of a Good Suggestion (5 of 11)</vt:lpstr>
      <vt:lpstr>Components of a Good Suggestion (6 of 11)</vt:lpstr>
      <vt:lpstr>Components of a Good Suggestion (7 of 11)</vt:lpstr>
      <vt:lpstr>Components of a Good Suggestion (8 of 11)</vt:lpstr>
      <vt:lpstr>Components of a Good Suggestion (9 of 11)</vt:lpstr>
      <vt:lpstr>Components of a Good Suggestion (10 of 11)</vt:lpstr>
      <vt:lpstr>Components of a Good Suggestion (11 of 11)</vt:lpstr>
      <vt:lpstr>How to Apply for PPDMDPP Funding</vt:lpstr>
      <vt:lpstr>Review Process &amp; Evaluation Criteria (1 of 2)</vt:lpstr>
      <vt:lpstr>Review Process &amp; Evaluation Criteria (2 of 2)</vt:lpstr>
      <vt:lpstr>Common Errors and Misconceptions</vt:lpstr>
      <vt:lpstr>Let’s go through a checklist</vt:lpstr>
      <vt:lpstr>PPDMDPP Timeline</vt:lpstr>
      <vt:lpstr>What Are Cooperative Agreements?</vt:lpstr>
      <vt:lpstr>Notification of Funding Decision</vt:lpstr>
      <vt:lpstr>Contribute to PPA 7721 as a Reviewer</vt:lpstr>
      <vt:lpstr>Resources</vt:lpstr>
      <vt:lpstr>Additional Resources – Department of Interior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 Protection Act Section 7721 Plant Pest and Disease Management and Disaster Prevention</dc:title>
  <dc:creator/>
  <cp:lastModifiedBy/>
  <cp:revision>1</cp:revision>
  <dcterms:created xsi:type="dcterms:W3CDTF">2021-06-15T21:55:04Z</dcterms:created>
  <dcterms:modified xsi:type="dcterms:W3CDTF">2026-07-24T20:46:23Z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0x01010052E2D5A65443B54C8C8E8AA6C5FADDB8</vt:lpwstr>
  </property>
  <property fmtid="{D5CDD505-2E9C-101B-9397-08002B2CF9AE}" pid="3" name="_dlc_DocIdItemGuid">
    <vt:lpwstr>4f7e0f8e-1869-49d4-8111-52f17d9e38f3</vt:lpwstr>
  </property>
</Properties>
</file>