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58" r:id="rId3"/>
    <p:sldId id="257" r:id="rId4"/>
    <p:sldId id="307" r:id="rId5"/>
    <p:sldId id="306" r:id="rId6"/>
    <p:sldId id="262" r:id="rId7"/>
    <p:sldId id="276" r:id="rId8"/>
    <p:sldId id="260" r:id="rId9"/>
    <p:sldId id="264" r:id="rId10"/>
    <p:sldId id="265" r:id="rId11"/>
    <p:sldId id="266" r:id="rId12"/>
    <p:sldId id="268" r:id="rId13"/>
    <p:sldId id="267" r:id="rId14"/>
    <p:sldId id="269" r:id="rId15"/>
    <p:sldId id="311" r:id="rId16"/>
    <p:sldId id="270" r:id="rId17"/>
    <p:sldId id="271" r:id="rId18"/>
    <p:sldId id="272" r:id="rId19"/>
    <p:sldId id="274" r:id="rId20"/>
    <p:sldId id="303" r:id="rId21"/>
    <p:sldId id="304" r:id="rId22"/>
    <p:sldId id="278" r:id="rId23"/>
    <p:sldId id="305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310" r:id="rId4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senthal, Gregory J - APHIS" initials="RGJ-A" lastIdx="2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A3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inimized">
    <p:restoredLeft sz="0" autoAdjust="0"/>
    <p:restoredTop sz="0" autoAdjust="0"/>
  </p:normalViewPr>
  <p:slideViewPr>
    <p:cSldViewPr snapToGrid="0" snapToObjects="1">
      <p:cViewPr>
        <p:scale>
          <a:sx n="81" d="100"/>
          <a:sy n="81" d="100"/>
        </p:scale>
        <p:origin x="-1248" y="10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9943-CC89-8549-8D8F-8E50789BE8DF}" type="datetimeFigureOut">
              <a:rPr lang="en-US" smtClean="0"/>
              <a:pPr/>
              <a:t>5/15/2012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CB4B8-655E-034A-A083-FB90DA869B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9943-CC89-8549-8D8F-8E50789BE8DF}" type="datetimeFigureOut">
              <a:rPr lang="en-US" smtClean="0"/>
              <a:pPr/>
              <a:t>5/15/2012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CB4B8-655E-034A-A083-FB90DA869B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9943-CC89-8549-8D8F-8E50789BE8DF}" type="datetimeFigureOut">
              <a:rPr lang="en-US" smtClean="0"/>
              <a:pPr/>
              <a:t>5/15/2012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CB4B8-655E-034A-A083-FB90DA869B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9943-CC89-8549-8D8F-8E50789BE8DF}" type="datetimeFigureOut">
              <a:rPr lang="en-US" smtClean="0"/>
              <a:pPr/>
              <a:t>5/15/2012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CB4B8-655E-034A-A083-FB90DA869B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9943-CC89-8549-8D8F-8E50789BE8DF}" type="datetimeFigureOut">
              <a:rPr lang="en-US" smtClean="0"/>
              <a:pPr/>
              <a:t>5/15/2012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CB4B8-655E-034A-A083-FB90DA869B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9943-CC89-8549-8D8F-8E50789BE8DF}" type="datetimeFigureOut">
              <a:rPr lang="en-US" smtClean="0"/>
              <a:pPr/>
              <a:t>5/15/2012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CB4B8-655E-034A-A083-FB90DA869B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9943-CC89-8549-8D8F-8E50789BE8DF}" type="datetimeFigureOut">
              <a:rPr lang="en-US" smtClean="0"/>
              <a:pPr/>
              <a:t>5/15/2012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CB4B8-655E-034A-A083-FB90DA869B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9943-CC89-8549-8D8F-8E50789BE8DF}" type="datetimeFigureOut">
              <a:rPr lang="en-US" smtClean="0"/>
              <a:pPr/>
              <a:t>5/15/2012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CB4B8-655E-034A-A083-FB90DA869B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9943-CC89-8549-8D8F-8E50789BE8DF}" type="datetimeFigureOut">
              <a:rPr lang="en-US" smtClean="0"/>
              <a:pPr/>
              <a:t>5/15/2012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CB4B8-655E-034A-A083-FB90DA869B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9943-CC89-8549-8D8F-8E50789BE8DF}" type="datetimeFigureOut">
              <a:rPr lang="en-US" smtClean="0"/>
              <a:pPr/>
              <a:t>5/15/2012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CB4B8-655E-034A-A083-FB90DA869B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9943-CC89-8549-8D8F-8E50789BE8DF}" type="datetimeFigureOut">
              <a:rPr lang="en-US" smtClean="0"/>
              <a:pPr/>
              <a:t>5/15/2012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CB4B8-655E-034A-A083-FB90DA869B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5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yriad Pro"/>
              </a:defRPr>
            </a:lvl1pPr>
          </a:lstStyle>
          <a:p>
            <a:fld id="{654C9943-CC89-8549-8D8F-8E50789BE8DF}" type="datetimeFigureOut">
              <a:rPr lang="en-US" smtClean="0"/>
              <a:pPr/>
              <a:t>5/15/2012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yriad Pro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yriad Pro"/>
              </a:defRPr>
            </a:lvl1pPr>
          </a:lstStyle>
          <a:p>
            <a:fld id="{AE8CB4B8-655E-034A-A083-FB90DA869B1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Myriad Pro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Myriad Pro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Myriad Pro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yriad Pro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Myriad Pro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Myriad Pro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367" y="451594"/>
            <a:ext cx="4927600" cy="2806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8363" y="0"/>
            <a:ext cx="54991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9757" y="5929243"/>
            <a:ext cx="9194800" cy="93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296857" cy="10287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3728" y="173038"/>
            <a:ext cx="8229600" cy="754062"/>
          </a:xfrm>
        </p:spPr>
        <p:txBody>
          <a:bodyPr anchor="t">
            <a:noAutofit/>
          </a:bodyPr>
          <a:lstStyle/>
          <a:p>
            <a:pPr algn="l"/>
            <a:r>
              <a:rPr lang="en-US" sz="3200" b="1" dirty="0" smtClean="0">
                <a:solidFill>
                  <a:srgbClr val="EDA320"/>
                </a:solidFill>
              </a:rPr>
              <a:t>Hungry Pests </a:t>
            </a:r>
            <a:r>
              <a:rPr lang="en-US" sz="4000" b="1" baseline="30000" dirty="0" smtClean="0">
                <a:solidFill>
                  <a:srgbClr val="EDA320"/>
                </a:solidFill>
              </a:rPr>
              <a:t/>
            </a:r>
            <a:br>
              <a:rPr lang="en-US" sz="4000" b="1" baseline="30000" dirty="0" smtClean="0">
                <a:solidFill>
                  <a:srgbClr val="EDA320"/>
                </a:solidFill>
              </a:rPr>
            </a:br>
            <a:endParaRPr lang="en-US" sz="4000" dirty="0">
              <a:solidFill>
                <a:srgbClr val="EDA3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1" y="1303964"/>
            <a:ext cx="8229600" cy="48936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27013" lvl="0" indent="-227013">
              <a:buFont typeface="Arial"/>
              <a:buChar char="•"/>
            </a:pPr>
            <a:r>
              <a:rPr lang="en-US" sz="2400" dirty="0">
                <a:latin typeface="Myriad Pro"/>
                <a:cs typeface="Myriad Pro"/>
              </a:rPr>
              <a:t>Grow and spread </a:t>
            </a:r>
            <a:r>
              <a:rPr lang="en-US" sz="2400" dirty="0" smtClean="0">
                <a:latin typeface="Myriad Pro"/>
                <a:cs typeface="Myriad Pro"/>
              </a:rPr>
              <a:t>rapidly</a:t>
            </a:r>
          </a:p>
          <a:p>
            <a:pPr marL="227013" lvl="0" indent="-227013">
              <a:buFont typeface="Arial"/>
              <a:buChar char="•"/>
            </a:pPr>
            <a:endParaRPr lang="en-US" sz="800" dirty="0">
              <a:latin typeface="Myriad Pro"/>
              <a:cs typeface="Myriad Pro"/>
            </a:endParaRPr>
          </a:p>
          <a:p>
            <a:pPr marL="227013" lvl="0" indent="-227013">
              <a:buFont typeface="Arial"/>
              <a:buChar char="•"/>
            </a:pPr>
            <a:r>
              <a:rPr lang="en-US" sz="2400" dirty="0">
                <a:latin typeface="Myriad Pro"/>
                <a:cs typeface="Myriad Pro"/>
              </a:rPr>
              <a:t>Push out native </a:t>
            </a:r>
            <a:r>
              <a:rPr lang="en-US" sz="2400" dirty="0" smtClean="0">
                <a:latin typeface="Myriad Pro"/>
                <a:cs typeface="Myriad Pro"/>
              </a:rPr>
              <a:t>species</a:t>
            </a:r>
          </a:p>
          <a:p>
            <a:pPr marL="227013" lvl="0" indent="-227013">
              <a:buFont typeface="Arial"/>
              <a:buChar char="•"/>
            </a:pPr>
            <a:endParaRPr lang="en-US" sz="800" dirty="0">
              <a:latin typeface="Myriad Pro"/>
              <a:cs typeface="Myriad Pro"/>
            </a:endParaRPr>
          </a:p>
          <a:p>
            <a:pPr marL="227013" lvl="0" indent="-227013">
              <a:buFont typeface="Arial"/>
              <a:buChar char="•"/>
            </a:pPr>
            <a:r>
              <a:rPr lang="en-US" sz="2400" dirty="0">
                <a:latin typeface="Myriad Pro"/>
                <a:cs typeface="Myriad Pro"/>
              </a:rPr>
              <a:t>Reduce biological </a:t>
            </a:r>
            <a:r>
              <a:rPr lang="en-US" sz="2400" dirty="0" smtClean="0">
                <a:latin typeface="Myriad Pro"/>
                <a:cs typeface="Myriad Pro"/>
              </a:rPr>
              <a:t>diversity</a:t>
            </a:r>
          </a:p>
          <a:p>
            <a:pPr marL="227013" lvl="0" indent="-227013">
              <a:buFont typeface="Arial"/>
              <a:buChar char="•"/>
            </a:pPr>
            <a:endParaRPr lang="en-US" sz="800" dirty="0">
              <a:latin typeface="Myriad Pro"/>
              <a:cs typeface="Myriad Pro"/>
            </a:endParaRPr>
          </a:p>
          <a:p>
            <a:pPr marL="227013" lvl="0" indent="-227013">
              <a:buFont typeface="Arial"/>
              <a:buChar char="•"/>
            </a:pPr>
            <a:r>
              <a:rPr lang="en-US" sz="2400" dirty="0">
                <a:latin typeface="Myriad Pro"/>
                <a:cs typeface="Myriad Pro"/>
              </a:rPr>
              <a:t>Damage parks, </a:t>
            </a:r>
            <a:r>
              <a:rPr lang="en-US" sz="2400" dirty="0" smtClean="0">
                <a:latin typeface="Myriad Pro"/>
                <a:cs typeface="Myriad Pro"/>
              </a:rPr>
              <a:t>forests, </a:t>
            </a:r>
            <a:r>
              <a:rPr lang="en-US" sz="2400" dirty="0">
                <a:latin typeface="Myriad Pro"/>
                <a:cs typeface="Myriad Pro"/>
              </a:rPr>
              <a:t>and </a:t>
            </a:r>
            <a:r>
              <a:rPr lang="en-US" sz="2400" dirty="0" smtClean="0">
                <a:latin typeface="Myriad Pro"/>
                <a:cs typeface="Myriad Pro"/>
              </a:rPr>
              <a:t>gardens</a:t>
            </a:r>
          </a:p>
          <a:p>
            <a:pPr marL="227013" lvl="0" indent="-227013">
              <a:buFont typeface="Arial"/>
              <a:buChar char="•"/>
            </a:pPr>
            <a:endParaRPr lang="en-US" sz="800" dirty="0">
              <a:latin typeface="Myriad Pro"/>
              <a:cs typeface="Myriad Pro"/>
            </a:endParaRPr>
          </a:p>
          <a:p>
            <a:pPr marL="227013" lvl="0" indent="-227013">
              <a:buFont typeface="Arial"/>
              <a:buChar char="•"/>
            </a:pPr>
            <a:r>
              <a:rPr lang="en-US" sz="2400" dirty="0">
                <a:latin typeface="Myriad Pro"/>
                <a:cs typeface="Myriad Pro"/>
              </a:rPr>
              <a:t>Place other species at increased risk of </a:t>
            </a:r>
            <a:r>
              <a:rPr lang="en-US" sz="2400" dirty="0" smtClean="0">
                <a:latin typeface="Myriad Pro"/>
                <a:cs typeface="Myriad Pro"/>
              </a:rPr>
              <a:t>extinction</a:t>
            </a:r>
          </a:p>
          <a:p>
            <a:pPr marL="227013" lvl="0" indent="-227013">
              <a:buFont typeface="Arial"/>
              <a:buChar char="•"/>
            </a:pPr>
            <a:endParaRPr lang="en-US" sz="800" dirty="0">
              <a:latin typeface="Myriad Pro"/>
              <a:cs typeface="Myriad Pro"/>
            </a:endParaRPr>
          </a:p>
          <a:p>
            <a:pPr marL="227013" lvl="0" indent="-227013">
              <a:buFont typeface="Arial"/>
              <a:buChar char="•"/>
            </a:pPr>
            <a:r>
              <a:rPr lang="en-US" sz="2400" dirty="0" smtClean="0">
                <a:latin typeface="Myriad Pro"/>
                <a:cs typeface="Myriad Pro"/>
              </a:rPr>
              <a:t>Damage crops</a:t>
            </a:r>
          </a:p>
          <a:p>
            <a:pPr marL="227013" lvl="0" indent="-227013">
              <a:buFont typeface="Arial"/>
              <a:buChar char="•"/>
            </a:pPr>
            <a:endParaRPr lang="en-US" sz="800" dirty="0">
              <a:latin typeface="Myriad Pro"/>
              <a:cs typeface="Myriad Pro"/>
            </a:endParaRPr>
          </a:p>
          <a:p>
            <a:pPr marL="227013" lvl="0" indent="-227013">
              <a:buFont typeface="Arial"/>
              <a:buChar char="•"/>
            </a:pPr>
            <a:r>
              <a:rPr lang="en-US" sz="2400" dirty="0">
                <a:latin typeface="Myriad Pro"/>
                <a:cs typeface="Myriad Pro"/>
              </a:rPr>
              <a:t>Close foreign markets to U.S. products from infested </a:t>
            </a:r>
            <a:r>
              <a:rPr lang="en-US" sz="2400" dirty="0" smtClean="0">
                <a:latin typeface="Myriad Pro"/>
                <a:cs typeface="Myriad Pro"/>
              </a:rPr>
              <a:t>areas</a:t>
            </a:r>
          </a:p>
          <a:p>
            <a:pPr marL="227013" lvl="0" indent="-227013">
              <a:buFont typeface="Arial"/>
              <a:buChar char="•"/>
            </a:pPr>
            <a:endParaRPr lang="en-US" sz="800" dirty="0">
              <a:latin typeface="Myriad Pro"/>
              <a:cs typeface="Myriad Pro"/>
            </a:endParaRPr>
          </a:p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400" dirty="0">
                <a:latin typeface="Myriad Pro"/>
                <a:cs typeface="Myriad Pro"/>
              </a:rPr>
              <a:t>Can be dangerous to human health</a:t>
            </a:r>
          </a:p>
          <a:p>
            <a:pPr>
              <a:spcAft>
                <a:spcPts val="600"/>
              </a:spcAft>
            </a:pPr>
            <a:endParaRPr lang="en-US" sz="2400" dirty="0">
              <a:latin typeface="Myriad Pro"/>
              <a:cs typeface="Myriad Pro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2100" cy="1028700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03728" y="173038"/>
            <a:ext cx="8229600" cy="754062"/>
          </a:xfrm>
        </p:spPr>
        <p:txBody>
          <a:bodyPr anchor="t">
            <a:noAutofit/>
          </a:bodyPr>
          <a:lstStyle/>
          <a:p>
            <a:pPr algn="l"/>
            <a:r>
              <a:rPr lang="en-US" sz="3200" b="1" dirty="0" smtClean="0">
                <a:solidFill>
                  <a:srgbClr val="EDA320"/>
                </a:solidFill>
              </a:rPr>
              <a:t>Hungry Pests Directly Affect Your Life</a:t>
            </a:r>
            <a:r>
              <a:rPr lang="en-US" sz="3200" b="1" baseline="30000" dirty="0" smtClean="0">
                <a:solidFill>
                  <a:srgbClr val="EDA320"/>
                </a:solidFill>
              </a:rPr>
              <a:t/>
            </a:r>
            <a:br>
              <a:rPr lang="en-US" sz="3200" b="1" baseline="30000" dirty="0" smtClean="0">
                <a:solidFill>
                  <a:srgbClr val="EDA320"/>
                </a:solidFill>
              </a:rPr>
            </a:br>
            <a:endParaRPr lang="en-US" sz="3200" dirty="0">
              <a:solidFill>
                <a:srgbClr val="EDA320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  <p:pic>
        <p:nvPicPr>
          <p:cNvPr id="3" name="Picture 2" descr="HP-PPTcollag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2008"/>
            <a:ext cx="9144000" cy="35637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2100" cy="10287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3728" y="173038"/>
            <a:ext cx="8229600" cy="754062"/>
          </a:xfrm>
        </p:spPr>
        <p:txBody>
          <a:bodyPr anchor="t">
            <a:noAutofit/>
          </a:bodyPr>
          <a:lstStyle/>
          <a:p>
            <a:pPr algn="l"/>
            <a:r>
              <a:rPr lang="en-US" sz="3200" b="1" dirty="0">
                <a:solidFill>
                  <a:srgbClr val="EDA320"/>
                </a:solidFill>
              </a:rPr>
              <a:t>How Do They Get Here</a:t>
            </a:r>
            <a:r>
              <a:rPr lang="en-US" sz="3200" b="1" dirty="0" smtClean="0">
                <a:solidFill>
                  <a:srgbClr val="EDA320"/>
                </a:solidFill>
              </a:rPr>
              <a:t>? </a:t>
            </a:r>
            <a:r>
              <a:rPr lang="en-US" sz="4000" b="1" baseline="30000" dirty="0" smtClean="0">
                <a:solidFill>
                  <a:srgbClr val="EDA320"/>
                </a:solidFill>
              </a:rPr>
              <a:t/>
            </a:r>
            <a:br>
              <a:rPr lang="en-US" sz="4000" b="1" baseline="30000" dirty="0" smtClean="0">
                <a:solidFill>
                  <a:srgbClr val="EDA320"/>
                </a:solidFill>
              </a:rPr>
            </a:br>
            <a:endParaRPr lang="en-US" sz="4000" dirty="0">
              <a:solidFill>
                <a:srgbClr val="EDA3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1" y="1115804"/>
            <a:ext cx="8229600" cy="48936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400" dirty="0">
                <a:latin typeface="Myriad Pro"/>
                <a:cs typeface="Myriad Pro"/>
              </a:rPr>
              <a:t>Though some invasive pests slip into the U.S. naturally via wind, ocean currents, and other means, it’s </a:t>
            </a:r>
            <a:r>
              <a:rPr lang="en-US" sz="2400" dirty="0" smtClean="0">
                <a:latin typeface="Myriad Pro"/>
                <a:cs typeface="Myriad Pro"/>
              </a:rPr>
              <a:t>uncommon.</a:t>
            </a:r>
          </a:p>
          <a:p>
            <a:pPr lvl="0">
              <a:spcAft>
                <a:spcPts val="6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</a:p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400" dirty="0">
                <a:latin typeface="Myriad Pro"/>
                <a:cs typeface="Myriad Pro"/>
              </a:rPr>
              <a:t>Most get help from human activities or transport</a:t>
            </a:r>
            <a:r>
              <a:rPr lang="en-US" sz="2400" dirty="0" smtClean="0">
                <a:latin typeface="Myriad Pro"/>
                <a:cs typeface="Myriad Pro"/>
              </a:rPr>
              <a:t>.</a:t>
            </a:r>
          </a:p>
          <a:p>
            <a:pPr lvl="0">
              <a:spcAft>
                <a:spcPts val="6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  <a:endParaRPr lang="en-US" sz="800" dirty="0" smtClean="0">
              <a:latin typeface="Myriad Pro"/>
              <a:cs typeface="Myriad Pro"/>
            </a:endParaRPr>
          </a:p>
          <a:p>
            <a:pPr marL="684213" lvl="1" indent="-457200">
              <a:spcAft>
                <a:spcPts val="600"/>
              </a:spcAft>
            </a:pPr>
            <a:r>
              <a:rPr lang="en-US" sz="2400" dirty="0" smtClean="0">
                <a:latin typeface="Myriad Pro"/>
                <a:cs typeface="Myriad Pro"/>
              </a:rPr>
              <a:t>— They </a:t>
            </a:r>
            <a:r>
              <a:rPr lang="en-US" sz="2400" dirty="0">
                <a:latin typeface="Myriad Pro"/>
                <a:cs typeface="Myriad Pro"/>
              </a:rPr>
              <a:t>may be brought into the country and released</a:t>
            </a:r>
            <a:r>
              <a:rPr lang="en-US" sz="2400" dirty="0" smtClean="0">
                <a:latin typeface="Myriad Pro"/>
                <a:cs typeface="Myriad Pro"/>
              </a:rPr>
              <a:t> intentionally</a:t>
            </a:r>
          </a:p>
          <a:p>
            <a:pPr marL="684213" lvl="1" indent="-457200">
              <a:spcAft>
                <a:spcPts val="600"/>
              </a:spcAft>
            </a:pPr>
            <a:r>
              <a:rPr lang="en-US" sz="2400" dirty="0" smtClean="0">
                <a:latin typeface="Myriad Pro"/>
                <a:cs typeface="Myriad Pro"/>
              </a:rPr>
              <a:t>— 	Or </a:t>
            </a:r>
            <a:r>
              <a:rPr lang="en-US" sz="2400" dirty="0">
                <a:latin typeface="Myriad Pro"/>
                <a:cs typeface="Myriad Pro"/>
              </a:rPr>
              <a:t>moved and released unintentionally </a:t>
            </a:r>
            <a:r>
              <a:rPr lang="en-US" sz="2400" dirty="0" smtClean="0">
                <a:latin typeface="Myriad Pro"/>
                <a:cs typeface="Myriad Pro"/>
              </a:rPr>
              <a:t>through</a:t>
            </a:r>
            <a:br>
              <a:rPr lang="en-US" sz="2400" dirty="0" smtClean="0">
                <a:latin typeface="Myriad Pro"/>
                <a:cs typeface="Myriad Pro"/>
              </a:rPr>
            </a:br>
            <a:r>
              <a:rPr lang="en-US" sz="2400" dirty="0" smtClean="0">
                <a:latin typeface="Myriad Pro"/>
                <a:cs typeface="Myriad Pro"/>
              </a:rPr>
              <a:t>cultivation</a:t>
            </a:r>
            <a:r>
              <a:rPr lang="en-US" sz="2400" dirty="0">
                <a:latin typeface="Myriad Pro"/>
                <a:cs typeface="Myriad Pro"/>
              </a:rPr>
              <a:t>,</a:t>
            </a:r>
            <a:r>
              <a:rPr lang="en-US" sz="2400" dirty="0" smtClean="0">
                <a:latin typeface="Myriad Pro"/>
                <a:cs typeface="Myriad Pro"/>
              </a:rPr>
              <a:t> commerce</a:t>
            </a:r>
            <a:r>
              <a:rPr lang="en-US" sz="2400" dirty="0">
                <a:latin typeface="Myriad Pro"/>
                <a:cs typeface="Myriad Pro"/>
              </a:rPr>
              <a:t>, tourism, or travel</a:t>
            </a:r>
            <a:endParaRPr lang="en-US" sz="2400" dirty="0" smtClean="0">
              <a:latin typeface="Myriad Pro"/>
              <a:cs typeface="Myriad Pro"/>
            </a:endParaRPr>
          </a:p>
          <a:p>
            <a:pPr>
              <a:spcAft>
                <a:spcPts val="600"/>
              </a:spcAft>
            </a:pPr>
            <a:endParaRPr lang="en-US" sz="2400" dirty="0">
              <a:latin typeface="Myriad Pro"/>
              <a:cs typeface="Myriad Pro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2468" y="0"/>
            <a:ext cx="54991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254" y="561473"/>
            <a:ext cx="5205328" cy="46789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2100" cy="10287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3728" y="173038"/>
            <a:ext cx="8229600" cy="754062"/>
          </a:xfrm>
        </p:spPr>
        <p:txBody>
          <a:bodyPr anchor="t">
            <a:noAutofit/>
          </a:bodyPr>
          <a:lstStyle/>
          <a:p>
            <a:pPr algn="l"/>
            <a:r>
              <a:rPr lang="en-US" sz="3200" b="1" dirty="0" smtClean="0">
                <a:solidFill>
                  <a:srgbClr val="EDA320"/>
                </a:solidFill>
              </a:rPr>
              <a:t>Hungry Pests are Hitchhikers </a:t>
            </a:r>
            <a:r>
              <a:rPr lang="en-US" sz="4000" b="1" baseline="30000" dirty="0" smtClean="0">
                <a:solidFill>
                  <a:srgbClr val="EDA320"/>
                </a:solidFill>
              </a:rPr>
              <a:t/>
            </a:r>
            <a:br>
              <a:rPr lang="en-US" sz="4000" b="1" baseline="30000" dirty="0" smtClean="0">
                <a:solidFill>
                  <a:srgbClr val="EDA320"/>
                </a:solidFill>
              </a:rPr>
            </a:br>
            <a:endParaRPr lang="en-US" sz="4000" dirty="0">
              <a:solidFill>
                <a:srgbClr val="EDA3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1" y="1115804"/>
            <a:ext cx="8229600" cy="48936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500" dirty="0" smtClean="0">
                <a:latin typeface="Myriad Pro"/>
                <a:cs typeface="Myriad Pro"/>
              </a:rPr>
              <a:t>Cargo</a:t>
            </a:r>
            <a:r>
              <a:rPr lang="en-US" sz="2500" dirty="0">
                <a:latin typeface="Myriad Pro"/>
                <a:cs typeface="Myriad Pro"/>
              </a:rPr>
              <a:t>, mail, and passenger </a:t>
            </a:r>
            <a:r>
              <a:rPr lang="en-US" sz="2500" dirty="0" smtClean="0">
                <a:latin typeface="Myriad Pro"/>
                <a:cs typeface="Myriad Pro"/>
              </a:rPr>
              <a:t>baggage, </a:t>
            </a:r>
            <a:r>
              <a:rPr lang="en-US" sz="2500" dirty="0">
                <a:latin typeface="Myriad Pro"/>
                <a:cs typeface="Myriad Pro"/>
              </a:rPr>
              <a:t>or as</a:t>
            </a:r>
            <a:r>
              <a:rPr lang="en-US" sz="2500" dirty="0" smtClean="0">
                <a:latin typeface="Myriad Pro"/>
                <a:cs typeface="Myriad Pro"/>
              </a:rPr>
              <a:t> contaminants of commodities</a:t>
            </a:r>
          </a:p>
          <a:p>
            <a:pPr lvl="0">
              <a:spcAft>
                <a:spcPts val="6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  <a:endParaRPr lang="en-US" sz="800" dirty="0" smtClean="0">
              <a:latin typeface="Myriad Pro"/>
              <a:cs typeface="Myriad Pro"/>
            </a:endParaRPr>
          </a:p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500" dirty="0" smtClean="0">
                <a:latin typeface="Myriad Pro"/>
                <a:cs typeface="Myriad Pro"/>
              </a:rPr>
              <a:t>Containers</a:t>
            </a:r>
            <a:r>
              <a:rPr lang="en-US" sz="2500" dirty="0">
                <a:latin typeface="Myriad Pro"/>
                <a:cs typeface="Myriad Pro"/>
              </a:rPr>
              <a:t>, </a:t>
            </a:r>
            <a:r>
              <a:rPr lang="en-US" sz="2500" dirty="0" smtClean="0">
                <a:latin typeface="Myriad Pro"/>
                <a:cs typeface="Myriad Pro"/>
              </a:rPr>
              <a:t>crates, </a:t>
            </a:r>
            <a:r>
              <a:rPr lang="en-US" sz="2500" dirty="0">
                <a:latin typeface="Myriad Pro"/>
                <a:cs typeface="Myriad Pro"/>
              </a:rPr>
              <a:t>or </a:t>
            </a:r>
            <a:r>
              <a:rPr lang="en-US" sz="2500" dirty="0" smtClean="0">
                <a:latin typeface="Myriad Pro"/>
                <a:cs typeface="Myriad Pro"/>
              </a:rPr>
              <a:t>pallets</a:t>
            </a:r>
          </a:p>
          <a:p>
            <a:pPr lvl="0">
              <a:spcAft>
                <a:spcPts val="6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</a:p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500" dirty="0">
                <a:latin typeface="Myriad Pro"/>
                <a:cs typeface="Myriad Pro"/>
              </a:rPr>
              <a:t>Agricultural produce, nursery stock,</a:t>
            </a:r>
            <a:r>
              <a:rPr lang="en-US" sz="2500" dirty="0" smtClean="0">
                <a:latin typeface="Myriad Pro"/>
                <a:cs typeface="Myriad Pro"/>
              </a:rPr>
              <a:t> cut </a:t>
            </a:r>
            <a:r>
              <a:rPr lang="en-US" sz="2500" dirty="0">
                <a:latin typeface="Myriad Pro"/>
                <a:cs typeface="Myriad Pro"/>
              </a:rPr>
              <a:t>flowers, and </a:t>
            </a:r>
            <a:r>
              <a:rPr lang="en-US" sz="2500" dirty="0" smtClean="0">
                <a:latin typeface="Myriad Pro"/>
                <a:cs typeface="Myriad Pro"/>
              </a:rPr>
              <a:t>timber</a:t>
            </a:r>
          </a:p>
          <a:p>
            <a:pPr lvl="0">
              <a:spcAft>
                <a:spcPts val="6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</a:p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500" dirty="0">
                <a:latin typeface="Myriad Pro"/>
                <a:cs typeface="Myriad Pro"/>
              </a:rPr>
              <a:t>Military cargo </a:t>
            </a:r>
            <a:r>
              <a:rPr lang="en-US" sz="2500" dirty="0" smtClean="0">
                <a:latin typeface="Myriad Pro"/>
                <a:cs typeface="Myriad Pro"/>
              </a:rPr>
              <a:t>transport</a:t>
            </a:r>
          </a:p>
          <a:p>
            <a:pPr lvl="0">
              <a:spcAft>
                <a:spcPts val="6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</a:p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500" dirty="0">
                <a:latin typeface="Myriad Pro"/>
                <a:cs typeface="Myriad Pro"/>
              </a:rPr>
              <a:t>Ballast water released from ships as</a:t>
            </a:r>
            <a:r>
              <a:rPr lang="en-US" sz="2500" dirty="0" smtClean="0">
                <a:latin typeface="Myriad Pro"/>
                <a:cs typeface="Myriad Pro"/>
              </a:rPr>
              <a:t> cargo </a:t>
            </a:r>
            <a:r>
              <a:rPr lang="en-US" sz="2500" dirty="0">
                <a:latin typeface="Myriad Pro"/>
                <a:cs typeface="Myriad Pro"/>
              </a:rPr>
              <a:t>is loaded</a:t>
            </a:r>
            <a:r>
              <a:rPr lang="en-US" sz="2500" dirty="0" smtClean="0">
                <a:latin typeface="Myriad Pro"/>
                <a:cs typeface="Myriad Pro"/>
              </a:rPr>
              <a:t> </a:t>
            </a:r>
            <a:br>
              <a:rPr lang="en-US" sz="2500" dirty="0" smtClean="0">
                <a:latin typeface="Myriad Pro"/>
                <a:cs typeface="Myriad Pro"/>
              </a:rPr>
            </a:br>
            <a:r>
              <a:rPr lang="en-US" sz="2500" dirty="0" smtClean="0">
                <a:latin typeface="Myriad Pro"/>
                <a:cs typeface="Myriad Pro"/>
              </a:rPr>
              <a:t>and </a:t>
            </a:r>
            <a:r>
              <a:rPr lang="en-US" sz="2500" dirty="0">
                <a:latin typeface="Myriad Pro"/>
                <a:cs typeface="Myriad Pro"/>
              </a:rPr>
              <a:t>unloaded</a:t>
            </a:r>
          </a:p>
          <a:p>
            <a:pPr>
              <a:spcAft>
                <a:spcPts val="600"/>
              </a:spcAft>
            </a:pPr>
            <a:endParaRPr lang="en-US" sz="2400" dirty="0">
              <a:latin typeface="Myriad Pro"/>
              <a:cs typeface="Myriad Pro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2100" cy="10287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3728" y="173038"/>
            <a:ext cx="8229600" cy="754062"/>
          </a:xfrm>
        </p:spPr>
        <p:txBody>
          <a:bodyPr anchor="t">
            <a:noAutofit/>
          </a:bodyPr>
          <a:lstStyle/>
          <a:p>
            <a:pPr algn="l"/>
            <a:r>
              <a:rPr lang="en-US" sz="3200" b="1" dirty="0" smtClean="0">
                <a:solidFill>
                  <a:srgbClr val="EDA320"/>
                </a:solidFill>
              </a:rPr>
              <a:t>Hungry Pests are Hitchhikers </a:t>
            </a:r>
            <a:r>
              <a:rPr lang="en-US" sz="4000" b="1" baseline="30000" dirty="0" smtClean="0">
                <a:solidFill>
                  <a:srgbClr val="EDA320"/>
                </a:solidFill>
              </a:rPr>
              <a:t/>
            </a:r>
            <a:br>
              <a:rPr lang="en-US" sz="4000" b="1" baseline="30000" dirty="0" smtClean="0">
                <a:solidFill>
                  <a:srgbClr val="EDA320"/>
                </a:solidFill>
              </a:rPr>
            </a:br>
            <a:endParaRPr lang="en-US" sz="4000" dirty="0">
              <a:solidFill>
                <a:srgbClr val="EDA3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1" y="1115804"/>
            <a:ext cx="8229600" cy="48936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>
              <a:spcAft>
                <a:spcPts val="600"/>
              </a:spcAft>
            </a:pPr>
            <a:r>
              <a:rPr lang="en-US" sz="2500" b="1" dirty="0" smtClean="0">
                <a:latin typeface="Myriad Pro"/>
                <a:cs typeface="Myriad Pro"/>
              </a:rPr>
              <a:t>Once in the country, they </a:t>
            </a:r>
            <a:r>
              <a:rPr lang="en-US" sz="2500" b="1" dirty="0">
                <a:latin typeface="Myriad Pro"/>
                <a:cs typeface="Myriad Pro"/>
              </a:rPr>
              <a:t>hide </a:t>
            </a:r>
            <a:r>
              <a:rPr lang="en-US" sz="2500" b="1" dirty="0" smtClean="0">
                <a:latin typeface="Myriad Pro"/>
                <a:cs typeface="Myriad Pro"/>
              </a:rPr>
              <a:t>and ride in </a:t>
            </a:r>
            <a:r>
              <a:rPr lang="en-US" sz="2500" b="1" dirty="0">
                <a:latin typeface="Myriad Pro"/>
                <a:cs typeface="Myriad Pro"/>
              </a:rPr>
              <a:t>or </a:t>
            </a:r>
            <a:r>
              <a:rPr lang="en-US" sz="2500" b="1" dirty="0" smtClean="0">
                <a:latin typeface="Myriad Pro"/>
                <a:cs typeface="Myriad Pro"/>
              </a:rPr>
              <a:t>on:</a:t>
            </a:r>
          </a:p>
          <a:p>
            <a:pPr lvl="0">
              <a:spcAft>
                <a:spcPts val="600"/>
              </a:spcAft>
            </a:pPr>
            <a:r>
              <a:rPr lang="en-US" sz="800" dirty="0" smtClean="0">
                <a:latin typeface="Myriad Pro"/>
                <a:cs typeface="Myriad Pro"/>
              </a:rPr>
              <a:t> </a:t>
            </a:r>
          </a:p>
          <a:p>
            <a:pPr marL="342900" lvl="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500" dirty="0" smtClean="0">
                <a:latin typeface="Myriad Pro"/>
                <a:cs typeface="Myriad Pro"/>
              </a:rPr>
              <a:t>Plants</a:t>
            </a:r>
          </a:p>
          <a:p>
            <a:pPr lvl="0">
              <a:spcAft>
                <a:spcPts val="6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  <a:endParaRPr lang="en-US" sz="800" dirty="0" smtClean="0">
              <a:latin typeface="Myriad Pro"/>
              <a:cs typeface="Myriad Pro"/>
            </a:endParaRPr>
          </a:p>
          <a:p>
            <a:pPr marL="342900" lvl="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500" dirty="0" smtClean="0">
                <a:latin typeface="Myriad Pro"/>
                <a:cs typeface="Myriad Pro"/>
              </a:rPr>
              <a:t>Fruit and vegetables</a:t>
            </a:r>
          </a:p>
          <a:p>
            <a:pPr lvl="0">
              <a:spcAft>
                <a:spcPts val="6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  <a:endParaRPr lang="en-US" sz="800" dirty="0" smtClean="0">
              <a:latin typeface="Myriad Pro"/>
              <a:cs typeface="Myriad Pro"/>
            </a:endParaRPr>
          </a:p>
          <a:p>
            <a:pPr marL="342900" lvl="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500" dirty="0" smtClean="0">
                <a:latin typeface="Myriad Pro"/>
                <a:cs typeface="Myriad Pro"/>
              </a:rPr>
              <a:t>Firewood and </a:t>
            </a:r>
            <a:r>
              <a:rPr lang="en-US" sz="2500" dirty="0">
                <a:latin typeface="Myriad Pro"/>
                <a:cs typeface="Myriad Pro"/>
              </a:rPr>
              <a:t>camping </a:t>
            </a:r>
            <a:r>
              <a:rPr lang="en-US" sz="2500" dirty="0" smtClean="0">
                <a:latin typeface="Myriad Pro"/>
                <a:cs typeface="Myriad Pro"/>
              </a:rPr>
              <a:t>gear</a:t>
            </a:r>
          </a:p>
          <a:p>
            <a:pPr lvl="0">
              <a:spcAft>
                <a:spcPts val="6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  <a:endParaRPr lang="en-US" sz="800" dirty="0" smtClean="0">
              <a:latin typeface="Myriad Pro"/>
              <a:cs typeface="Myriad Pro"/>
            </a:endParaRPr>
          </a:p>
          <a:p>
            <a:pPr marL="342900" lvl="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500" dirty="0" smtClean="0">
                <a:latin typeface="Myriad Pro"/>
                <a:cs typeface="Myriad Pro"/>
              </a:rPr>
              <a:t>Boots and clothing</a:t>
            </a:r>
          </a:p>
          <a:p>
            <a:pPr lvl="0">
              <a:spcAft>
                <a:spcPts val="6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  <a:endParaRPr lang="en-US" sz="800" dirty="0" smtClean="0">
              <a:latin typeface="Myriad Pro"/>
              <a:cs typeface="Myriad Pro"/>
            </a:endParaRPr>
          </a:p>
          <a:p>
            <a:pPr marL="342900" lvl="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500" dirty="0" smtClean="0">
                <a:latin typeface="Myriad Pro"/>
                <a:cs typeface="Myriad Pro"/>
              </a:rPr>
              <a:t>Outdoor furniture and other outdoor items</a:t>
            </a:r>
            <a:endParaRPr lang="en-US" sz="2400" dirty="0">
              <a:latin typeface="Myriad Pro"/>
              <a:cs typeface="Myriad Pro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07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7311" y="-57150"/>
            <a:ext cx="5549900" cy="6972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442" y="874890"/>
            <a:ext cx="531495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2100" cy="10287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3728" y="132228"/>
            <a:ext cx="8229600" cy="754062"/>
          </a:xfrm>
        </p:spPr>
        <p:txBody>
          <a:bodyPr anchor="ctr" anchorCtr="0">
            <a:noAutofit/>
          </a:bodyPr>
          <a:lstStyle/>
          <a:p>
            <a:pPr algn="l"/>
            <a:r>
              <a:rPr lang="en-US" sz="3200" b="1" dirty="0">
                <a:solidFill>
                  <a:srgbClr val="EDA320"/>
                </a:solidFill>
              </a:rPr>
              <a:t>Protecting America Against Invasive </a:t>
            </a:r>
            <a:r>
              <a:rPr lang="en-US" sz="3200" b="1" dirty="0" smtClean="0">
                <a:solidFill>
                  <a:srgbClr val="EDA320"/>
                </a:solidFill>
              </a:rPr>
              <a:t>Species</a:t>
            </a:r>
            <a:endParaRPr lang="en-US" sz="3200" b="1" dirty="0">
              <a:solidFill>
                <a:srgbClr val="EDA32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8854" y="1852352"/>
            <a:ext cx="823079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Myriad Pro"/>
                <a:cs typeface="Myriad Pro"/>
              </a:rPr>
              <a:t>The job of </a:t>
            </a:r>
            <a:r>
              <a:rPr lang="en-US" sz="2800" b="1" dirty="0" smtClean="0">
                <a:latin typeface="Myriad Pro"/>
                <a:cs typeface="Myriad Pro"/>
              </a:rPr>
              <a:t>APHIS </a:t>
            </a:r>
            <a:r>
              <a:rPr lang="en-US" sz="2800" b="1" dirty="0">
                <a:latin typeface="Myriad Pro"/>
                <a:cs typeface="Myriad Pro"/>
              </a:rPr>
              <a:t>Plant Protection </a:t>
            </a:r>
            <a:r>
              <a:rPr lang="en-US" sz="2800" b="1" dirty="0" smtClean="0">
                <a:latin typeface="Myriad Pro"/>
                <a:cs typeface="Myriad Pro"/>
              </a:rPr>
              <a:t>and Quarantine </a:t>
            </a:r>
            <a:r>
              <a:rPr lang="en-US" sz="2800" dirty="0">
                <a:latin typeface="Myriad Pro"/>
                <a:cs typeface="Myriad Pro"/>
              </a:rPr>
              <a:t>(PPQ) program is to block the entry of these Hungry Pests, and if they do slip through, to respond rapidly and effectively to minimize the damage.</a:t>
            </a:r>
            <a:r>
              <a:rPr lang="en-US" sz="2800" dirty="0" smtClean="0">
                <a:latin typeface="Myriad Pro"/>
                <a:cs typeface="Myriad Pro"/>
              </a:rPr>
              <a:t> </a:t>
            </a:r>
            <a:endParaRPr lang="en-US" sz="2800" dirty="0">
              <a:latin typeface="Myriad Pro"/>
              <a:cs typeface="Myriad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2100" cy="10287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03727" y="122533"/>
            <a:ext cx="8740273" cy="754062"/>
          </a:xfrm>
        </p:spPr>
        <p:txBody>
          <a:bodyPr anchor="ctr" anchorCtr="0">
            <a:noAutofit/>
          </a:bodyPr>
          <a:lstStyle/>
          <a:p>
            <a:pPr algn="l"/>
            <a:r>
              <a:rPr lang="en-US" sz="3200" b="1" dirty="0">
                <a:solidFill>
                  <a:srgbClr val="EDA320"/>
                </a:solidFill>
              </a:rPr>
              <a:t>Protecting America Against Invasive </a:t>
            </a:r>
            <a:r>
              <a:rPr lang="en-US" sz="3200" b="1" dirty="0" smtClean="0">
                <a:solidFill>
                  <a:srgbClr val="EDA320"/>
                </a:solidFill>
              </a:rPr>
              <a:t>Species</a:t>
            </a:r>
            <a:endParaRPr lang="en-US" sz="3200" b="1" dirty="0">
              <a:solidFill>
                <a:srgbClr val="EDA32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1" y="1115804"/>
            <a:ext cx="8229600" cy="48936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>
              <a:spcAft>
                <a:spcPts val="600"/>
              </a:spcAft>
            </a:pPr>
            <a:r>
              <a:rPr lang="en-US" sz="2600" b="1" u="sng" dirty="0" smtClean="0">
                <a:latin typeface="Myriad Pro"/>
                <a:cs typeface="Myriad Pro"/>
              </a:rPr>
              <a:t>PPQ</a:t>
            </a:r>
            <a:r>
              <a:rPr lang="en-US" sz="2400" dirty="0" smtClean="0">
                <a:latin typeface="Myriad Pro"/>
                <a:cs typeface="Myriad Pro"/>
              </a:rPr>
              <a:t>:</a:t>
            </a:r>
          </a:p>
          <a:p>
            <a:pPr lvl="0">
              <a:spcAft>
                <a:spcPts val="600"/>
              </a:spcAft>
            </a:pPr>
            <a:endParaRPr lang="en-US" sz="2400" dirty="0" smtClean="0">
              <a:latin typeface="Myriad Pro"/>
              <a:cs typeface="Myriad Pro"/>
            </a:endParaRPr>
          </a:p>
          <a:p>
            <a:pPr marL="342900" lvl="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Safeguards</a:t>
            </a:r>
            <a:r>
              <a:rPr lang="en-US" sz="2400" dirty="0" smtClean="0">
                <a:latin typeface="Myriad Pro"/>
                <a:cs typeface="Myriad Pro"/>
              </a:rPr>
              <a:t> </a:t>
            </a:r>
            <a:r>
              <a:rPr lang="en-US" sz="2400" dirty="0">
                <a:latin typeface="Myriad Pro"/>
                <a:cs typeface="Myriad Pro"/>
              </a:rPr>
              <a:t>U.S. agricultural and natural resources from risks associated with the entry, establishment, or spread of agricultural pests and diseases, as well as invasive and harmful weeds</a:t>
            </a:r>
            <a:r>
              <a:rPr lang="en-US" sz="2400" dirty="0" smtClean="0">
                <a:latin typeface="Myriad Pro"/>
                <a:cs typeface="Myriad Pro"/>
              </a:rPr>
              <a:t>.</a:t>
            </a:r>
          </a:p>
          <a:p>
            <a:pPr lvl="0">
              <a:spcAft>
                <a:spcPts val="600"/>
              </a:spcAft>
            </a:pPr>
            <a:r>
              <a:rPr lang="en-US" sz="2500" dirty="0">
                <a:latin typeface="Myriad Pro"/>
                <a:cs typeface="Myriad Pro"/>
              </a:rPr>
              <a:t> </a:t>
            </a:r>
            <a:endParaRPr lang="en-US" sz="2500" dirty="0" smtClean="0">
              <a:latin typeface="Myriad Pro"/>
              <a:cs typeface="Myriad Pro"/>
            </a:endParaRPr>
          </a:p>
          <a:p>
            <a:pPr marL="342900" lvl="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Collaborates</a:t>
            </a:r>
            <a:r>
              <a:rPr lang="en-US" sz="2400" dirty="0" smtClean="0">
                <a:latin typeface="Myriad Pro"/>
                <a:cs typeface="Myriad Pro"/>
              </a:rPr>
              <a:t> with many </a:t>
            </a:r>
            <a:r>
              <a:rPr lang="en-US" sz="2400" dirty="0">
                <a:latin typeface="Myriad Pro"/>
                <a:cs typeface="Myriad Pro"/>
              </a:rPr>
              <a:t>government partners at the Federal, State, county, and local </a:t>
            </a:r>
            <a:r>
              <a:rPr lang="en-US" sz="2400" dirty="0" smtClean="0">
                <a:latin typeface="Myriad Pro"/>
                <a:cs typeface="Myriad Pro"/>
              </a:rPr>
              <a:t>levels, plus universities </a:t>
            </a:r>
            <a:r>
              <a:rPr lang="en-US" sz="2400" dirty="0">
                <a:latin typeface="Myriad Pro"/>
                <a:cs typeface="Myriad Pro"/>
              </a:rPr>
              <a:t>and nongovernmental organizations</a:t>
            </a:r>
            <a:r>
              <a:rPr lang="en-US" sz="2400" dirty="0" smtClean="0">
                <a:latin typeface="Myriad Pro"/>
                <a:cs typeface="Myriad Pro"/>
              </a:rPr>
              <a:t>.</a:t>
            </a:r>
            <a:endParaRPr lang="en-US" sz="200" dirty="0" smtClean="0">
              <a:latin typeface="Myriad Pro"/>
              <a:cs typeface="Myriad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1" y="1174430"/>
            <a:ext cx="8229600" cy="48936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2400" b="1" dirty="0" smtClean="0">
                <a:latin typeface="Myriad Pro"/>
                <a:cs typeface="Myriad Pro"/>
              </a:rPr>
              <a:t>PPQ fights invasive pests on 3 fronts:</a:t>
            </a:r>
          </a:p>
          <a:p>
            <a:pPr>
              <a:spcAft>
                <a:spcPts val="600"/>
              </a:spcAft>
            </a:pPr>
            <a:r>
              <a:rPr lang="en-US" sz="1200" dirty="0" smtClean="0">
                <a:latin typeface="Myriad Pro"/>
                <a:cs typeface="Myriad Pro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en-US" sz="2400" dirty="0" smtClean="0">
                <a:latin typeface="Myriad Pro"/>
                <a:cs typeface="Myriad Pro"/>
              </a:rPr>
              <a:t>The </a:t>
            </a:r>
            <a:r>
              <a:rPr lang="en-US" sz="2400" b="1" dirty="0">
                <a:latin typeface="Myriad Pro"/>
                <a:cs typeface="Myriad Pro"/>
              </a:rPr>
              <a:t>first</a:t>
            </a:r>
            <a:r>
              <a:rPr lang="en-US" sz="2400" dirty="0">
                <a:latin typeface="Myriad Pro"/>
                <a:cs typeface="Myriad Pro"/>
              </a:rPr>
              <a:t> front is Abroad—we fight pests and diseases over there so they don't come over here.  This means</a:t>
            </a:r>
            <a:r>
              <a:rPr lang="en-US" sz="2400" dirty="0" smtClean="0">
                <a:latin typeface="Myriad Pro"/>
                <a:cs typeface="Myriad Pro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</a:p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Assisting</a:t>
            </a:r>
            <a:r>
              <a:rPr lang="en-US" sz="2400" dirty="0" smtClean="0">
                <a:latin typeface="Myriad Pro"/>
                <a:cs typeface="Myriad Pro"/>
              </a:rPr>
              <a:t> </a:t>
            </a:r>
            <a:r>
              <a:rPr lang="en-US" sz="2400" dirty="0">
                <a:latin typeface="Myriad Pro"/>
                <a:cs typeface="Myriad Pro"/>
              </a:rPr>
              <a:t>other countries in their pest and disease survey, control, suppression and/or eradication </a:t>
            </a:r>
            <a:r>
              <a:rPr lang="en-US" sz="2400" dirty="0" smtClean="0">
                <a:latin typeface="Myriad Pro"/>
                <a:cs typeface="Myriad Pro"/>
              </a:rPr>
              <a:t>efforts.</a:t>
            </a:r>
          </a:p>
          <a:p>
            <a:pPr>
              <a:spcAft>
                <a:spcPts val="6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</a:p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Inspecting</a:t>
            </a:r>
            <a:r>
              <a:rPr lang="en-US" sz="2400" dirty="0" smtClean="0">
                <a:latin typeface="Myriad Pro"/>
                <a:cs typeface="Myriad Pro"/>
              </a:rPr>
              <a:t> </a:t>
            </a:r>
            <a:r>
              <a:rPr lang="en-US" sz="2400" dirty="0">
                <a:latin typeface="Myriad Pro"/>
                <a:cs typeface="Myriad Pro"/>
              </a:rPr>
              <a:t>certain U.S.-bound exports to ensure they're pest- and disease-free before they depart</a:t>
            </a:r>
            <a:r>
              <a:rPr lang="en-US" sz="2400" dirty="0" smtClean="0">
                <a:latin typeface="Myriad Pro"/>
                <a:cs typeface="Myriad Pro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</a:p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Helping</a:t>
            </a:r>
            <a:r>
              <a:rPr lang="en-US" sz="2400" dirty="0" smtClean="0">
                <a:latin typeface="Myriad Pro"/>
                <a:cs typeface="Myriad Pro"/>
              </a:rPr>
              <a:t> </a:t>
            </a:r>
            <a:r>
              <a:rPr lang="en-US" sz="2400" dirty="0">
                <a:latin typeface="Myriad Pro"/>
                <a:cs typeface="Myriad Pro"/>
              </a:rPr>
              <a:t>other countries to develop the capability to export safe agricultural products to the United </a:t>
            </a:r>
            <a:r>
              <a:rPr lang="en-US" sz="2400" dirty="0" smtClean="0">
                <a:latin typeface="Myriad Pro"/>
                <a:cs typeface="Myriad Pro"/>
              </a:rPr>
              <a:t>States.</a:t>
            </a:r>
            <a:endParaRPr lang="en-US" sz="2400" dirty="0">
              <a:latin typeface="Myriad Pro"/>
              <a:cs typeface="Myriad Pro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82100" cy="10287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03728" y="133663"/>
            <a:ext cx="8516866" cy="754062"/>
          </a:xfrm>
        </p:spPr>
        <p:txBody>
          <a:bodyPr anchor="ctr" anchorCtr="0">
            <a:noAutofit/>
          </a:bodyPr>
          <a:lstStyle/>
          <a:p>
            <a:pPr algn="l"/>
            <a:r>
              <a:rPr lang="en-US" sz="3200" b="1" dirty="0" smtClean="0">
                <a:solidFill>
                  <a:srgbClr val="EDA320"/>
                </a:solidFill>
                <a:cs typeface="Myriad Pro"/>
              </a:rPr>
              <a:t>How Do We Accomplish This Complex Mission?</a:t>
            </a:r>
            <a:endParaRPr lang="en-US" sz="3200" b="1" dirty="0">
              <a:solidFill>
                <a:srgbClr val="EDA320"/>
              </a:solidFill>
              <a:cs typeface="Myriad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57" y="5929243"/>
            <a:ext cx="9194800" cy="939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30421" y="1778000"/>
            <a:ext cx="65906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Myriad Pro"/>
                <a:cs typeface="Myriad Pro"/>
              </a:rPr>
              <a:t>Hungry Pests </a:t>
            </a:r>
            <a:r>
              <a:rPr lang="en-US" sz="3200" dirty="0">
                <a:latin typeface="Myriad Pro"/>
                <a:cs typeface="Myriad Pro"/>
              </a:rPr>
              <a:t>threaten to destroy America’s crops and ecosystem. They can harm the economy</a:t>
            </a:r>
            <a:r>
              <a:rPr lang="en-US" sz="3200" dirty="0" smtClean="0">
                <a:latin typeface="Myriad Pro"/>
                <a:cs typeface="Myriad Pro"/>
              </a:rPr>
              <a:t>, environment</a:t>
            </a:r>
            <a:r>
              <a:rPr lang="en-US" sz="3200" dirty="0">
                <a:latin typeface="Myriad Pro"/>
                <a:cs typeface="Myriad Pro"/>
              </a:rPr>
              <a:t>, and human health.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1" y="1174430"/>
            <a:ext cx="8229600" cy="48936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2400" dirty="0" smtClean="0">
                <a:latin typeface="Myriad Pro"/>
                <a:cs typeface="Myriad Pro"/>
              </a:rPr>
              <a:t>The </a:t>
            </a:r>
            <a:r>
              <a:rPr lang="en-US" sz="2400" b="1" dirty="0">
                <a:latin typeface="Myriad Pro"/>
                <a:cs typeface="Myriad Pro"/>
              </a:rPr>
              <a:t>second</a:t>
            </a:r>
            <a:r>
              <a:rPr lang="en-US" sz="2400" dirty="0">
                <a:latin typeface="Myriad Pro"/>
                <a:cs typeface="Myriad Pro"/>
              </a:rPr>
              <a:t> front is At the Border—we stop the pests at the gate.  This means</a:t>
            </a:r>
            <a:r>
              <a:rPr lang="en-US" sz="2400" dirty="0" smtClean="0">
                <a:latin typeface="Myriad Pro"/>
                <a:cs typeface="Myriad Pro"/>
              </a:rPr>
              <a:t>:</a:t>
            </a:r>
          </a:p>
          <a:p>
            <a:pPr>
              <a:spcAft>
                <a:spcPts val="6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</a:p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Establishing</a:t>
            </a:r>
            <a:r>
              <a:rPr lang="en-US" sz="2400" dirty="0" smtClean="0">
                <a:latin typeface="Myriad Pro"/>
                <a:cs typeface="Myriad Pro"/>
              </a:rPr>
              <a:t> </a:t>
            </a:r>
            <a:r>
              <a:rPr lang="en-US" sz="2400" dirty="0">
                <a:latin typeface="Myriad Pro"/>
                <a:cs typeface="Myriad Pro"/>
              </a:rPr>
              <a:t>import regulations and international standards to keep out foreign animal and plant pests and diseases, as well as harmful weeds</a:t>
            </a:r>
            <a:r>
              <a:rPr lang="en-US" sz="2400" dirty="0" smtClean="0">
                <a:latin typeface="Myriad Pro"/>
                <a:cs typeface="Myriad Pro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</a:p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Supporting</a:t>
            </a:r>
            <a:r>
              <a:rPr lang="en-US" sz="2400" dirty="0" smtClean="0">
                <a:latin typeface="Myriad Pro"/>
                <a:cs typeface="Myriad Pro"/>
              </a:rPr>
              <a:t> </a:t>
            </a:r>
            <a:r>
              <a:rPr lang="en-US" sz="2400" dirty="0">
                <a:latin typeface="Myriad Pro"/>
                <a:cs typeface="Myriad Pro"/>
              </a:rPr>
              <a:t>agricultural inspections at U.S. ports of entry by the U.S. Department of Homeland Security</a:t>
            </a:r>
            <a:r>
              <a:rPr lang="en-US" sz="2400" dirty="0" smtClean="0">
                <a:latin typeface="Myriad Pro"/>
                <a:cs typeface="Myriad Pro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</a:p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Preventing</a:t>
            </a:r>
            <a:r>
              <a:rPr lang="en-US" sz="2400" dirty="0" smtClean="0">
                <a:latin typeface="Myriad Pro"/>
                <a:cs typeface="Myriad Pro"/>
              </a:rPr>
              <a:t> </a:t>
            </a:r>
            <a:r>
              <a:rPr lang="en-US" sz="2400" dirty="0">
                <a:latin typeface="Myriad Pro"/>
                <a:cs typeface="Myriad Pro"/>
              </a:rPr>
              <a:t>the entry of smuggled agricultural goods.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82100" cy="10287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03727" y="133663"/>
            <a:ext cx="8485511" cy="754062"/>
          </a:xfrm>
        </p:spPr>
        <p:txBody>
          <a:bodyPr anchor="ctr" anchorCtr="0">
            <a:noAutofit/>
          </a:bodyPr>
          <a:lstStyle/>
          <a:p>
            <a:pPr algn="l"/>
            <a:r>
              <a:rPr lang="en-US" sz="3200" b="1" dirty="0" smtClean="0">
                <a:solidFill>
                  <a:srgbClr val="EDA320"/>
                </a:solidFill>
                <a:cs typeface="Myriad Pro"/>
              </a:rPr>
              <a:t>How Do We Accomplish This Complex Mission? </a:t>
            </a:r>
            <a:endParaRPr lang="en-US" sz="3200" b="1" dirty="0">
              <a:solidFill>
                <a:srgbClr val="EDA320"/>
              </a:solidFill>
              <a:cs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2216723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1" y="1174430"/>
            <a:ext cx="8229600" cy="48936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2400" dirty="0" smtClean="0">
                <a:latin typeface="Myriad Pro"/>
                <a:cs typeface="Myriad Pro"/>
              </a:rPr>
              <a:t>The </a:t>
            </a:r>
            <a:r>
              <a:rPr lang="en-US" sz="2400" b="1" dirty="0" smtClean="0">
                <a:latin typeface="Myriad Pro"/>
                <a:cs typeface="Myriad Pro"/>
              </a:rPr>
              <a:t>third</a:t>
            </a:r>
            <a:r>
              <a:rPr lang="en-US" sz="2400" dirty="0" smtClean="0">
                <a:latin typeface="Myriad Pro"/>
                <a:cs typeface="Myriad Pro"/>
              </a:rPr>
              <a:t> front </a:t>
            </a:r>
            <a:r>
              <a:rPr lang="en-US" sz="2400" dirty="0">
                <a:latin typeface="Myriad Pro"/>
                <a:cs typeface="Myriad Pro"/>
              </a:rPr>
              <a:t>is Across the </a:t>
            </a:r>
            <a:r>
              <a:rPr lang="en-US" sz="2400" dirty="0" smtClean="0">
                <a:latin typeface="Myriad Pro"/>
                <a:cs typeface="Myriad Pro"/>
              </a:rPr>
              <a:t>Country—we </a:t>
            </a:r>
            <a:r>
              <a:rPr lang="en-US" sz="2400" dirty="0">
                <a:latin typeface="Myriad Pro"/>
                <a:cs typeface="Myriad Pro"/>
              </a:rPr>
              <a:t>search for any agricultural threats that might have slipped through.  This means</a:t>
            </a:r>
            <a:r>
              <a:rPr lang="en-US" sz="2400" dirty="0" smtClean="0">
                <a:latin typeface="Myriad Pro"/>
                <a:cs typeface="Myriad Pro"/>
              </a:rPr>
              <a:t>:</a:t>
            </a:r>
          </a:p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Conducting</a:t>
            </a:r>
            <a:r>
              <a:rPr lang="en-US" sz="2400" dirty="0" smtClean="0">
                <a:latin typeface="Myriad Pro"/>
                <a:cs typeface="Myriad Pro"/>
              </a:rPr>
              <a:t> </a:t>
            </a:r>
            <a:r>
              <a:rPr lang="en-US" sz="2400" dirty="0">
                <a:latin typeface="Myriad Pro"/>
                <a:cs typeface="Myriad Pro"/>
              </a:rPr>
              <a:t>surveys </a:t>
            </a:r>
            <a:r>
              <a:rPr lang="en-US" sz="2400" dirty="0" smtClean="0">
                <a:latin typeface="Myriad Pro"/>
                <a:cs typeface="Myriad Pro"/>
              </a:rPr>
              <a:t>for </a:t>
            </a:r>
            <a:r>
              <a:rPr lang="en-US" sz="2400" dirty="0">
                <a:latin typeface="Myriad Pro"/>
                <a:cs typeface="Myriad Pro"/>
              </a:rPr>
              <a:t>invasive pests </a:t>
            </a:r>
            <a:r>
              <a:rPr lang="en-US" sz="2400" dirty="0" smtClean="0">
                <a:latin typeface="Myriad Pro"/>
                <a:cs typeface="Myriad Pro"/>
              </a:rPr>
              <a:t>each </a:t>
            </a:r>
            <a:r>
              <a:rPr lang="en-US" sz="2400" dirty="0">
                <a:latin typeface="Myriad Pro"/>
                <a:cs typeface="Myriad Pro"/>
              </a:rPr>
              <a:t>year with our State partners</a:t>
            </a:r>
            <a:r>
              <a:rPr lang="en-US" sz="2400" dirty="0" smtClean="0">
                <a:latin typeface="Myriad Pro"/>
                <a:cs typeface="Myriad Pro"/>
              </a:rPr>
              <a:t>.</a:t>
            </a:r>
          </a:p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Detecting</a:t>
            </a:r>
            <a:r>
              <a:rPr lang="en-US" sz="2400" dirty="0" smtClean="0">
                <a:latin typeface="Myriad Pro"/>
                <a:cs typeface="Myriad Pro"/>
              </a:rPr>
              <a:t> </a:t>
            </a:r>
            <a:r>
              <a:rPr lang="en-US" sz="2400" dirty="0">
                <a:latin typeface="Myriad Pro"/>
                <a:cs typeface="Myriad Pro"/>
              </a:rPr>
              <a:t>pests and diseases early and responding rapidly to avoid large-scale agricultural, environmental and economic losses—and to keep our export markets </a:t>
            </a:r>
            <a:r>
              <a:rPr lang="en-US" sz="2400" dirty="0" smtClean="0">
                <a:latin typeface="Myriad Pro"/>
                <a:cs typeface="Myriad Pro"/>
              </a:rPr>
              <a:t>open.</a:t>
            </a:r>
          </a:p>
          <a:p>
            <a:pPr marL="342900" indent="-3429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Informing</a:t>
            </a:r>
            <a:r>
              <a:rPr lang="en-US" sz="2400" dirty="0" smtClean="0">
                <a:latin typeface="Myriad Pro"/>
                <a:cs typeface="Myriad Pro"/>
              </a:rPr>
              <a:t> </a:t>
            </a:r>
            <a:r>
              <a:rPr lang="en-US" sz="2400" dirty="0">
                <a:latin typeface="Myriad Pro"/>
                <a:cs typeface="Myriad Pro"/>
              </a:rPr>
              <a:t>the public about the risk of invasive species and teaching them how to protect America's natural beauty and agricultural bounty.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82100" cy="10287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03728" y="117983"/>
            <a:ext cx="8454156" cy="754062"/>
          </a:xfrm>
        </p:spPr>
        <p:txBody>
          <a:bodyPr anchor="ctr" anchorCtr="0">
            <a:noAutofit/>
          </a:bodyPr>
          <a:lstStyle/>
          <a:p>
            <a:pPr algn="l"/>
            <a:r>
              <a:rPr lang="en-US" sz="3200" b="1" dirty="0" smtClean="0">
                <a:solidFill>
                  <a:srgbClr val="EDA320"/>
                </a:solidFill>
                <a:cs typeface="Myriad Pro"/>
              </a:rPr>
              <a:t>How Do We Accomplish This Complex Mission? </a:t>
            </a:r>
            <a:endParaRPr lang="en-US" sz="3200" b="1" dirty="0">
              <a:solidFill>
                <a:srgbClr val="EDA320"/>
              </a:solidFill>
              <a:cs typeface="Myriad Pro"/>
            </a:endParaRPr>
          </a:p>
        </p:txBody>
      </p:sp>
    </p:spTree>
    <p:extLst>
      <p:ext uri="{BB962C8B-B14F-4D97-AF65-F5344CB8AC3E}">
        <p14:creationId xmlns:p14="http://schemas.microsoft.com/office/powerpoint/2010/main" val="2216723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46355" y="1852352"/>
            <a:ext cx="664584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Myriad Pro"/>
                <a:cs typeface="Myriad Pro"/>
              </a:rPr>
              <a:t>All of these actions </a:t>
            </a:r>
            <a:r>
              <a:rPr lang="en-US" sz="2800" dirty="0" smtClean="0">
                <a:latin typeface="Myriad Pro"/>
                <a:cs typeface="Myriad Pro"/>
              </a:rPr>
              <a:t>help to ensure a diverse natural ecosystem and an abundant and healthy food supply for </a:t>
            </a:r>
          </a:p>
          <a:p>
            <a:r>
              <a:rPr lang="en-US" sz="2800" dirty="0" smtClean="0">
                <a:latin typeface="Myriad Pro"/>
                <a:cs typeface="Myriad Pro"/>
              </a:rPr>
              <a:t>all Americans </a:t>
            </a:r>
            <a:endParaRPr lang="en-US" sz="2800" dirty="0">
              <a:latin typeface="Myriad Pro"/>
              <a:cs typeface="Myriad Pro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1300" y="0"/>
            <a:ext cx="63627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57" y="5929243"/>
            <a:ext cx="9194800" cy="939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891" y="662056"/>
            <a:ext cx="3937000" cy="19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76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2100" cy="10287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3728" y="173038"/>
            <a:ext cx="8229600" cy="754062"/>
          </a:xfrm>
        </p:spPr>
        <p:txBody>
          <a:bodyPr anchor="t">
            <a:noAutofit/>
          </a:bodyPr>
          <a:lstStyle/>
          <a:p>
            <a:pPr algn="l"/>
            <a:r>
              <a:rPr lang="en-US" sz="3200" b="1" dirty="0" smtClean="0">
                <a:solidFill>
                  <a:srgbClr val="EDA320"/>
                </a:solidFill>
              </a:rPr>
              <a:t>But Enough About Us … </a:t>
            </a:r>
            <a:r>
              <a:rPr lang="en-US" sz="3200" b="1" baseline="30000" dirty="0" smtClean="0">
                <a:solidFill>
                  <a:srgbClr val="EDA320"/>
                </a:solidFill>
              </a:rPr>
              <a:t/>
            </a:r>
            <a:br>
              <a:rPr lang="en-US" sz="3200" b="1" baseline="30000" dirty="0" smtClean="0">
                <a:solidFill>
                  <a:srgbClr val="EDA320"/>
                </a:solidFill>
              </a:rPr>
            </a:br>
            <a:endParaRPr lang="en-US" sz="3200" b="1" dirty="0">
              <a:solidFill>
                <a:srgbClr val="EDA32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12237" y="1431070"/>
            <a:ext cx="6947448" cy="29025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30188" lvl="0" indent="-230188">
              <a:spcAft>
                <a:spcPts val="1200"/>
              </a:spcAft>
            </a:pPr>
            <a:r>
              <a:rPr lang="en-US" sz="2400" b="1" dirty="0" smtClean="0">
                <a:latin typeface="Myriad Pro"/>
                <a:cs typeface="Myriad Pro"/>
              </a:rPr>
              <a:t>What Can </a:t>
            </a:r>
            <a:r>
              <a:rPr lang="en-US" sz="2400" b="1" u="sng" dirty="0" smtClean="0">
                <a:latin typeface="Myriad Pro"/>
                <a:cs typeface="Myriad Pro"/>
              </a:rPr>
              <a:t>You</a:t>
            </a:r>
            <a:r>
              <a:rPr lang="en-US" sz="2400" b="1" dirty="0" smtClean="0">
                <a:latin typeface="Myriad Pro"/>
                <a:cs typeface="Myriad Pro"/>
              </a:rPr>
              <a:t> Do?</a:t>
            </a:r>
          </a:p>
          <a:p>
            <a:pPr marL="3175" lvl="0" indent="-3175">
              <a:spcAft>
                <a:spcPts val="600"/>
              </a:spcAft>
            </a:pPr>
            <a:r>
              <a:rPr lang="en-US" sz="2400" dirty="0" smtClean="0">
                <a:latin typeface="Myriad Pro"/>
                <a:cs typeface="Myriad Pro"/>
              </a:rPr>
              <a:t>Despite best efforts, APHIS and its partners can’t defeat invasive species alone. You can make all the difference in the fight.  </a:t>
            </a:r>
            <a:endParaRPr lang="en-US" sz="2400" dirty="0">
              <a:latin typeface="Myriad Pro"/>
              <a:cs typeface="Myriad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2100" cy="10287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3728" y="173038"/>
            <a:ext cx="8229600" cy="754062"/>
          </a:xfrm>
        </p:spPr>
        <p:txBody>
          <a:bodyPr anchor="t">
            <a:noAutofit/>
          </a:bodyPr>
          <a:lstStyle/>
          <a:p>
            <a:pPr algn="l"/>
            <a:r>
              <a:rPr lang="en-US" sz="3200" b="1" dirty="0" smtClean="0">
                <a:solidFill>
                  <a:srgbClr val="EDA320"/>
                </a:solidFill>
              </a:rPr>
              <a:t>Leave Hungry Pests Behind</a:t>
            </a:r>
            <a:r>
              <a:rPr lang="en-US" sz="3200" b="1" baseline="30000" dirty="0" smtClean="0">
                <a:solidFill>
                  <a:srgbClr val="EDA320"/>
                </a:solidFill>
              </a:rPr>
              <a:t/>
            </a:r>
            <a:br>
              <a:rPr lang="en-US" sz="3200" b="1" baseline="30000" dirty="0" smtClean="0">
                <a:solidFill>
                  <a:srgbClr val="EDA320"/>
                </a:solidFill>
              </a:rPr>
            </a:br>
            <a:endParaRPr lang="en-US" sz="3200" b="1" dirty="0">
              <a:solidFill>
                <a:srgbClr val="EDA32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49192" y="1810161"/>
            <a:ext cx="5961728" cy="29025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175" lvl="0" indent="-3175">
              <a:spcAft>
                <a:spcPts val="600"/>
              </a:spcAft>
            </a:pPr>
            <a:r>
              <a:rPr lang="en-US" sz="2400" dirty="0" smtClean="0">
                <a:latin typeface="Myriad Pro"/>
                <a:cs typeface="Myriad Pro"/>
              </a:rPr>
              <a:t>The most important thing anyone can do is to prevent the introduction and spread of invasive pests in the first place. </a:t>
            </a:r>
            <a:endParaRPr lang="en-US" sz="2400" dirty="0">
              <a:latin typeface="Myriad Pro"/>
              <a:cs typeface="Myriad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2100" cy="10287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3728" y="173038"/>
            <a:ext cx="8229600" cy="754062"/>
          </a:xfrm>
        </p:spPr>
        <p:txBody>
          <a:bodyPr anchor="t">
            <a:noAutofit/>
          </a:bodyPr>
          <a:lstStyle/>
          <a:p>
            <a:pPr algn="l"/>
            <a:r>
              <a:rPr lang="en-US" sz="3200" b="1" dirty="0" smtClean="0">
                <a:solidFill>
                  <a:srgbClr val="EDA320"/>
                </a:solidFill>
              </a:rPr>
              <a:t>Buy Local, Burn Local</a:t>
            </a:r>
            <a:r>
              <a:rPr lang="en-US" sz="3200" b="1" baseline="30000" dirty="0" smtClean="0">
                <a:solidFill>
                  <a:srgbClr val="EDA320"/>
                </a:solidFill>
              </a:rPr>
              <a:t/>
            </a:r>
            <a:br>
              <a:rPr lang="en-US" sz="3200" b="1" baseline="30000" dirty="0" smtClean="0">
                <a:solidFill>
                  <a:srgbClr val="EDA320"/>
                </a:solidFill>
              </a:rPr>
            </a:br>
            <a:endParaRPr lang="en-US" sz="3200" b="1" dirty="0">
              <a:solidFill>
                <a:srgbClr val="EDA32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86836" y="1810161"/>
            <a:ext cx="6142254" cy="29025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175" lvl="0" indent="-3175">
              <a:spcAft>
                <a:spcPts val="600"/>
              </a:spcAft>
            </a:pPr>
            <a:r>
              <a:rPr lang="en-US" sz="2400" dirty="0" smtClean="0">
                <a:latin typeface="Myriad Pro"/>
                <a:cs typeface="Myriad Pro"/>
              </a:rPr>
              <a:t>Invasive pests and larvae can hide and ride long distances in or on firewood. Don’t give them a free ride to start a new infestation—buy firewood where you burn it. </a:t>
            </a:r>
            <a:endParaRPr lang="en-US" sz="2400" dirty="0">
              <a:latin typeface="Myriad Pro"/>
              <a:cs typeface="Myriad Pro"/>
            </a:endParaRPr>
          </a:p>
        </p:txBody>
      </p:sp>
      <p:pic>
        <p:nvPicPr>
          <p:cNvPr id="8" name="Picture 7" descr="wood2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2061" y="3567920"/>
            <a:ext cx="3984260" cy="2083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2100" cy="10287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3728" y="173038"/>
            <a:ext cx="8229600" cy="754062"/>
          </a:xfrm>
        </p:spPr>
        <p:txBody>
          <a:bodyPr anchor="t">
            <a:noAutofit/>
          </a:bodyPr>
          <a:lstStyle/>
          <a:p>
            <a:pPr algn="l"/>
            <a:r>
              <a:rPr lang="en-US" sz="3200" b="1" dirty="0" smtClean="0">
                <a:solidFill>
                  <a:srgbClr val="EDA320"/>
                </a:solidFill>
              </a:rPr>
              <a:t>Plant Carefully</a:t>
            </a:r>
            <a:r>
              <a:rPr lang="en-US" sz="3200" b="1" baseline="30000" dirty="0" smtClean="0">
                <a:solidFill>
                  <a:srgbClr val="EDA320"/>
                </a:solidFill>
              </a:rPr>
              <a:t/>
            </a:r>
            <a:br>
              <a:rPr lang="en-US" sz="3200" b="1" baseline="30000" dirty="0" smtClean="0">
                <a:solidFill>
                  <a:srgbClr val="EDA320"/>
                </a:solidFill>
              </a:rPr>
            </a:br>
            <a:endParaRPr lang="en-US" sz="3200" b="1" dirty="0">
              <a:solidFill>
                <a:srgbClr val="EDA32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00840" y="1810161"/>
            <a:ext cx="5961728" cy="29025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175" lvl="0" indent="-3175">
              <a:spcAft>
                <a:spcPts val="600"/>
              </a:spcAft>
            </a:pPr>
            <a:r>
              <a:rPr lang="en-US" sz="2400" dirty="0" smtClean="0">
                <a:latin typeface="Myriad Pro"/>
                <a:cs typeface="Myriad Pro"/>
              </a:rPr>
              <a:t>Buy your plants from a reputable source and avoid using invasive plant species at all costs. </a:t>
            </a:r>
            <a:endParaRPr lang="en-US" sz="2400" dirty="0">
              <a:latin typeface="Myriad Pro"/>
              <a:cs typeface="Myriad Pro"/>
            </a:endParaRPr>
          </a:p>
        </p:txBody>
      </p:sp>
      <p:pic>
        <p:nvPicPr>
          <p:cNvPr id="2" name="Picture 1" descr="iStock_000015832262Large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5864" y="3205840"/>
            <a:ext cx="3747083" cy="24870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2100" cy="10287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3728" y="125998"/>
            <a:ext cx="8229600" cy="754062"/>
          </a:xfrm>
        </p:spPr>
        <p:txBody>
          <a:bodyPr anchor="ctr" anchorCtr="0">
            <a:noAutofit/>
          </a:bodyPr>
          <a:lstStyle/>
          <a:p>
            <a:pPr algn="l"/>
            <a:r>
              <a:rPr lang="en-US" sz="3200" b="1" dirty="0" smtClean="0">
                <a:solidFill>
                  <a:srgbClr val="EDA320"/>
                </a:solidFill>
              </a:rPr>
              <a:t>Take Care When Moving Plants and Produce</a:t>
            </a:r>
            <a:endParaRPr lang="en-US" sz="3200" b="1" dirty="0">
              <a:solidFill>
                <a:srgbClr val="EDA32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00839" y="1810161"/>
            <a:ext cx="6273159" cy="29025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175" lvl="0" indent="-3175">
              <a:spcAft>
                <a:spcPts val="600"/>
              </a:spcAft>
            </a:pPr>
            <a:r>
              <a:rPr lang="en-US" sz="2400" dirty="0" smtClean="0">
                <a:latin typeface="Myriad Pro"/>
                <a:cs typeface="Myriad Pro"/>
              </a:rPr>
              <a:t>Do not </a:t>
            </a:r>
            <a:r>
              <a:rPr lang="en-US" sz="2400" dirty="0">
                <a:latin typeface="Myriad Pro"/>
                <a:cs typeface="Myriad Pro"/>
              </a:rPr>
              <a:t>b</a:t>
            </a:r>
            <a:r>
              <a:rPr lang="en-US" sz="2400" dirty="0" smtClean="0">
                <a:latin typeface="Myriad Pro"/>
                <a:cs typeface="Myriad Pro"/>
              </a:rPr>
              <a:t>ring or mail fresh fruits, vegetables, or plants into your state or another state unless agricultural inspectors have cleared them beforehand. </a:t>
            </a:r>
            <a:endParaRPr lang="en-US" sz="2400" dirty="0">
              <a:latin typeface="Myriad Pro"/>
              <a:cs typeface="Myriad Pro"/>
            </a:endParaRPr>
          </a:p>
        </p:txBody>
      </p:sp>
      <p:pic>
        <p:nvPicPr>
          <p:cNvPr id="8" name="Picture 7" descr="iStock_000013710999Medium.jpg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8200" y="3201913"/>
            <a:ext cx="2879744" cy="24764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2100" cy="10287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03728" y="173038"/>
            <a:ext cx="8229600" cy="754062"/>
          </a:xfrm>
        </p:spPr>
        <p:txBody>
          <a:bodyPr anchor="t">
            <a:noAutofit/>
          </a:bodyPr>
          <a:lstStyle/>
          <a:p>
            <a:pPr algn="l"/>
            <a:r>
              <a:rPr lang="en-US" sz="3200" b="1" dirty="0" smtClean="0">
                <a:solidFill>
                  <a:srgbClr val="EDA320"/>
                </a:solidFill>
              </a:rPr>
              <a:t>Cooperate</a:t>
            </a:r>
            <a:r>
              <a:rPr lang="en-US" sz="3200" b="1" baseline="30000" dirty="0" smtClean="0">
                <a:solidFill>
                  <a:srgbClr val="EDA320"/>
                </a:solidFill>
              </a:rPr>
              <a:t/>
            </a:r>
            <a:br>
              <a:rPr lang="en-US" sz="3200" b="1" baseline="30000" dirty="0" smtClean="0">
                <a:solidFill>
                  <a:srgbClr val="EDA320"/>
                </a:solidFill>
              </a:rPr>
            </a:br>
            <a:endParaRPr lang="en-US" sz="3200" b="1" dirty="0">
              <a:solidFill>
                <a:srgbClr val="EDA32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00840" y="1810161"/>
            <a:ext cx="6122854" cy="29025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175" lvl="0" indent="-3175">
              <a:spcAft>
                <a:spcPts val="600"/>
              </a:spcAft>
            </a:pPr>
            <a:r>
              <a:rPr lang="en-US" sz="2400" dirty="0" smtClean="0">
                <a:latin typeface="Myriad Pro"/>
                <a:cs typeface="Myriad Pro"/>
              </a:rPr>
              <a:t>Follow any agricultural quarantine restrictions, and allow authorized agricultural workers access to your property for pest or disease surveys. </a:t>
            </a:r>
            <a:endParaRPr lang="en-US" sz="2400" dirty="0">
              <a:latin typeface="Myriad Pro"/>
              <a:cs typeface="Myriad Pro"/>
            </a:endParaRPr>
          </a:p>
        </p:txBody>
      </p:sp>
      <p:pic>
        <p:nvPicPr>
          <p:cNvPr id="6" name="Picture 5" descr="iStock_000017548120Large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1252" y="3350600"/>
            <a:ext cx="3663016" cy="24420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7311" y="-57150"/>
            <a:ext cx="5549900" cy="69723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469" y="362503"/>
            <a:ext cx="5130800" cy="29083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9757" y="5929243"/>
            <a:ext cx="9194800" cy="93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2100" cy="10287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3728" y="173038"/>
            <a:ext cx="8229600" cy="754062"/>
          </a:xfrm>
        </p:spPr>
        <p:txBody>
          <a:bodyPr anchor="t">
            <a:noAutofit/>
          </a:bodyPr>
          <a:lstStyle/>
          <a:p>
            <a:pPr algn="l"/>
            <a:r>
              <a:rPr lang="en-US" sz="3200" b="1" dirty="0" smtClean="0">
                <a:solidFill>
                  <a:srgbClr val="EDA320"/>
                </a:solidFill>
              </a:rPr>
              <a:t>Keep It Clean</a:t>
            </a:r>
            <a:r>
              <a:rPr lang="en-US" sz="3200" b="1" baseline="30000" dirty="0" smtClean="0">
                <a:solidFill>
                  <a:srgbClr val="EDA320"/>
                </a:solidFill>
              </a:rPr>
              <a:t/>
            </a:r>
            <a:br>
              <a:rPr lang="en-US" sz="3200" b="1" baseline="30000" dirty="0" smtClean="0">
                <a:solidFill>
                  <a:srgbClr val="EDA320"/>
                </a:solidFill>
              </a:rPr>
            </a:br>
            <a:endParaRPr lang="en-US" sz="3200" b="1" dirty="0">
              <a:solidFill>
                <a:srgbClr val="EDA32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20756" y="1810161"/>
            <a:ext cx="6511456" cy="29025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175" lvl="0" indent="-3175">
              <a:spcAft>
                <a:spcPts val="600"/>
              </a:spcAft>
            </a:pPr>
            <a:r>
              <a:rPr lang="en-US" sz="2400" dirty="0" smtClean="0">
                <a:latin typeface="Myriad Pro"/>
                <a:cs typeface="Myriad Pro"/>
              </a:rPr>
              <a:t>Wash outdoor gear and tires between fishing, hunting or camping trips. Clean lawn furniture and other outdoor items when moving from one home to another. </a:t>
            </a:r>
            <a:endParaRPr lang="en-US" sz="2400" dirty="0">
              <a:latin typeface="Myriad Pro"/>
              <a:cs typeface="Myriad Pro"/>
            </a:endParaRPr>
          </a:p>
        </p:txBody>
      </p:sp>
      <p:pic>
        <p:nvPicPr>
          <p:cNvPr id="2" name="Picture 1" descr="iStock_000007086467Medium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4800" y="3407252"/>
            <a:ext cx="3528648" cy="23600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2100" cy="10287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3728" y="173038"/>
            <a:ext cx="8229600" cy="754062"/>
          </a:xfrm>
        </p:spPr>
        <p:txBody>
          <a:bodyPr anchor="t">
            <a:noAutofit/>
          </a:bodyPr>
          <a:lstStyle/>
          <a:p>
            <a:pPr algn="l"/>
            <a:r>
              <a:rPr lang="en-US" sz="3200" b="1" dirty="0" smtClean="0">
                <a:solidFill>
                  <a:srgbClr val="EDA320"/>
                </a:solidFill>
              </a:rPr>
              <a:t>Learn to Identify</a:t>
            </a:r>
            <a:r>
              <a:rPr lang="en-US" sz="3200" b="1" baseline="30000" dirty="0" smtClean="0">
                <a:solidFill>
                  <a:srgbClr val="EDA320"/>
                </a:solidFill>
              </a:rPr>
              <a:t/>
            </a:r>
            <a:br>
              <a:rPr lang="en-US" sz="3200" b="1" baseline="30000" dirty="0" smtClean="0">
                <a:solidFill>
                  <a:srgbClr val="EDA320"/>
                </a:solidFill>
              </a:rPr>
            </a:br>
            <a:endParaRPr lang="en-US" sz="3200" b="1" dirty="0">
              <a:solidFill>
                <a:srgbClr val="EDA32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14801" y="1810161"/>
            <a:ext cx="6507577" cy="29025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175" lvl="0" indent="-3175">
              <a:spcAft>
                <a:spcPts val="600"/>
              </a:spcAft>
            </a:pPr>
            <a:r>
              <a:rPr lang="en-US" sz="2400" dirty="0" smtClean="0">
                <a:latin typeface="Myriad Pro"/>
                <a:cs typeface="Myriad Pro"/>
              </a:rPr>
              <a:t>If you see signs of an invasive pest or disease, write down or take a picture of what you see, and then report it at: </a:t>
            </a:r>
          </a:p>
          <a:p>
            <a:pPr marL="3175" lvl="0" indent="-3175">
              <a:spcAft>
                <a:spcPts val="600"/>
              </a:spcAft>
            </a:pPr>
            <a:r>
              <a:rPr lang="en-US" sz="4000" b="1" dirty="0" err="1" smtClean="0">
                <a:latin typeface="Myriad Pro"/>
                <a:cs typeface="Myriad Pro"/>
              </a:rPr>
              <a:t>HungryPests.com</a:t>
            </a:r>
            <a:endParaRPr lang="en-US" sz="4000" dirty="0">
              <a:latin typeface="Myriad Pro"/>
              <a:cs typeface="Myriad Pro"/>
            </a:endParaRPr>
          </a:p>
        </p:txBody>
      </p:sp>
      <p:pic>
        <p:nvPicPr>
          <p:cNvPr id="2" name="Picture 1" descr="iStock_000017757044Medium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400" y="3679528"/>
            <a:ext cx="2883972" cy="20977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2100" cy="10287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3728" y="173038"/>
            <a:ext cx="8229600" cy="754062"/>
          </a:xfrm>
        </p:spPr>
        <p:txBody>
          <a:bodyPr anchor="t">
            <a:noAutofit/>
          </a:bodyPr>
          <a:lstStyle/>
          <a:p>
            <a:pPr algn="l"/>
            <a:r>
              <a:rPr lang="en-US" sz="3200" b="1" dirty="0" smtClean="0">
                <a:solidFill>
                  <a:srgbClr val="EDA320"/>
                </a:solidFill>
              </a:rPr>
              <a:t>Speak Up</a:t>
            </a:r>
            <a:r>
              <a:rPr lang="en-US" sz="3200" b="1" baseline="30000" dirty="0" smtClean="0">
                <a:solidFill>
                  <a:srgbClr val="EDA320"/>
                </a:solidFill>
              </a:rPr>
              <a:t/>
            </a:r>
            <a:br>
              <a:rPr lang="en-US" sz="3200" b="1" baseline="30000" dirty="0" smtClean="0">
                <a:solidFill>
                  <a:srgbClr val="EDA320"/>
                </a:solidFill>
              </a:rPr>
            </a:br>
            <a:endParaRPr lang="en-US" sz="3200" b="1" dirty="0">
              <a:solidFill>
                <a:srgbClr val="EDA32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1" y="1115804"/>
            <a:ext cx="7959355" cy="48936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2400" dirty="0" smtClean="0">
                <a:latin typeface="Myriad Pro"/>
                <a:cs typeface="Myriad Pro"/>
              </a:rPr>
              <a:t>Declare all agricultural items to customs officials when returning from international travel. Call USDA to find out what’s allowed. </a:t>
            </a:r>
          </a:p>
          <a:p>
            <a:pPr>
              <a:spcAft>
                <a:spcPts val="600"/>
              </a:spcAft>
            </a:pPr>
            <a:r>
              <a:rPr lang="en-US" sz="800" dirty="0" smtClean="0">
                <a:latin typeface="Myriad Pro"/>
                <a:cs typeface="Myriad Pro"/>
              </a:rPr>
              <a:t> </a:t>
            </a:r>
          </a:p>
          <a:p>
            <a:pPr marL="227013" lvl="0" indent="-227013"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(301) 851-2046 </a:t>
            </a:r>
            <a:r>
              <a:rPr lang="en-US" sz="2400" dirty="0" smtClean="0">
                <a:latin typeface="Myriad Pro"/>
                <a:cs typeface="Myriad Pro"/>
              </a:rPr>
              <a:t>for questions about plants </a:t>
            </a:r>
            <a:br>
              <a:rPr lang="en-US" sz="2400" dirty="0" smtClean="0">
                <a:latin typeface="Myriad Pro"/>
                <a:cs typeface="Myriad Pro"/>
              </a:rPr>
            </a:br>
            <a:r>
              <a:rPr lang="en-US" sz="2400" dirty="0" smtClean="0">
                <a:latin typeface="Myriad Pro"/>
                <a:cs typeface="Myriad Pro"/>
              </a:rPr>
              <a:t>	— Or toll-free at </a:t>
            </a:r>
            <a:r>
              <a:rPr lang="en-US" sz="2400" b="1" dirty="0" smtClean="0">
                <a:latin typeface="Myriad Pro"/>
                <a:cs typeface="Myriad Pro"/>
              </a:rPr>
              <a:t>1-877-770-5990</a:t>
            </a:r>
          </a:p>
          <a:p>
            <a:pPr lvl="0"/>
            <a:r>
              <a:rPr lang="en-US" sz="800" b="1" dirty="0" smtClean="0">
                <a:latin typeface="Myriad Pro"/>
                <a:cs typeface="Myriad Pro"/>
              </a:rPr>
              <a:t> </a:t>
            </a:r>
          </a:p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(301) 851-3300 </a:t>
            </a:r>
            <a:r>
              <a:rPr lang="en-US" sz="2400" dirty="0" smtClean="0">
                <a:latin typeface="Myriad Pro"/>
                <a:cs typeface="Myriad Pro"/>
              </a:rPr>
              <a:t>for questions about animals</a:t>
            </a:r>
          </a:p>
          <a:p>
            <a:pPr lvl="0">
              <a:spcAft>
                <a:spcPts val="600"/>
              </a:spcAft>
            </a:pPr>
            <a:r>
              <a:rPr lang="en-US" sz="800" dirty="0" smtClean="0">
                <a:latin typeface="Myriad Pro"/>
                <a:cs typeface="Myriad Pro"/>
              </a:rPr>
              <a:t> </a:t>
            </a:r>
          </a:p>
          <a:p>
            <a:pPr marL="227013" lvl="0" indent="-227013">
              <a:buFont typeface="Arial"/>
              <a:buChar char="•"/>
            </a:pPr>
            <a:r>
              <a:rPr lang="en-US" sz="2400" dirty="0" smtClean="0">
                <a:latin typeface="Myriad Pro"/>
                <a:cs typeface="Myriad Pro"/>
              </a:rPr>
              <a:t>Visit USDA's “Agricultural Information for International Travelers” Web page at </a:t>
            </a:r>
            <a:r>
              <a:rPr lang="en-US" sz="2400" b="1" dirty="0" err="1" smtClean="0">
                <a:latin typeface="Myriad Pro"/>
                <a:cs typeface="Myriad Pro"/>
              </a:rPr>
              <a:t>www.aphis.usda.gov</a:t>
            </a:r>
            <a:r>
              <a:rPr lang="en-US" sz="2400" b="1" dirty="0" smtClean="0">
                <a:latin typeface="Myriad Pro"/>
                <a:cs typeface="Myriad Pro"/>
              </a:rPr>
              <a:t>/travel</a:t>
            </a:r>
            <a:r>
              <a:rPr lang="en-US" sz="2400" dirty="0" smtClean="0">
                <a:latin typeface="Myriad Pro"/>
                <a:cs typeface="Myriad Pro"/>
              </a:rPr>
              <a:t>.</a:t>
            </a:r>
            <a:endParaRPr lang="en-US" sz="2400" dirty="0">
              <a:latin typeface="Myriad Pro"/>
              <a:cs typeface="Myriad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2100" cy="10287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3728" y="173038"/>
            <a:ext cx="8229600" cy="754062"/>
          </a:xfrm>
        </p:spPr>
        <p:txBody>
          <a:bodyPr anchor="t">
            <a:noAutofit/>
          </a:bodyPr>
          <a:lstStyle/>
          <a:p>
            <a:pPr algn="l"/>
            <a:r>
              <a:rPr lang="en-US" sz="3200" b="1" dirty="0" smtClean="0">
                <a:solidFill>
                  <a:srgbClr val="EDA320"/>
                </a:solidFill>
              </a:rPr>
              <a:t>Outdoor Enthusiasts</a:t>
            </a:r>
            <a:r>
              <a:rPr lang="en-US" sz="3200" b="1" baseline="30000" dirty="0" smtClean="0">
                <a:solidFill>
                  <a:srgbClr val="EDA320"/>
                </a:solidFill>
              </a:rPr>
              <a:t/>
            </a:r>
            <a:br>
              <a:rPr lang="en-US" sz="3200" b="1" baseline="30000" dirty="0" smtClean="0">
                <a:solidFill>
                  <a:srgbClr val="EDA320"/>
                </a:solidFill>
              </a:rPr>
            </a:br>
            <a:endParaRPr lang="en-US" sz="3200" b="1" dirty="0">
              <a:solidFill>
                <a:srgbClr val="EDA32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1" y="1115804"/>
            <a:ext cx="7959355" cy="48936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27013" lvl="0" indent="-227013">
              <a:spcAft>
                <a:spcPts val="4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Learn</a:t>
            </a:r>
            <a:r>
              <a:rPr lang="en-US" sz="2400" dirty="0" smtClean="0">
                <a:latin typeface="Myriad Pro"/>
                <a:cs typeface="Myriad Pro"/>
              </a:rPr>
              <a:t> to recognize non-native plant infestations and avoid passing through </a:t>
            </a:r>
            <a:r>
              <a:rPr lang="en-US" sz="2400" dirty="0">
                <a:latin typeface="Myriad Pro"/>
                <a:cs typeface="Myriad Pro"/>
              </a:rPr>
              <a:t>them </a:t>
            </a:r>
            <a:r>
              <a:rPr lang="en-US" sz="2400" dirty="0" smtClean="0">
                <a:latin typeface="Myriad Pro"/>
                <a:cs typeface="Myriad Pro"/>
              </a:rPr>
              <a:t>to </a:t>
            </a:r>
            <a:r>
              <a:rPr lang="en-US" sz="2400" dirty="0">
                <a:latin typeface="Myriad Pro"/>
                <a:cs typeface="Myriad Pro"/>
              </a:rPr>
              <a:t>avoid spreading invasive plant </a:t>
            </a:r>
            <a:r>
              <a:rPr lang="en-US" sz="2400" dirty="0" smtClean="0">
                <a:latin typeface="Myriad Pro"/>
                <a:cs typeface="Myriad Pro"/>
              </a:rPr>
              <a:t>seed.</a:t>
            </a:r>
          </a:p>
          <a:p>
            <a:pPr lvl="0">
              <a:spcAft>
                <a:spcPts val="4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  <a:endParaRPr lang="en-US" sz="800" dirty="0" smtClean="0">
              <a:latin typeface="Myriad Pro"/>
              <a:cs typeface="Myriad Pro"/>
            </a:endParaRPr>
          </a:p>
          <a:p>
            <a:pPr marL="227013" lvl="0" indent="-227013">
              <a:spcAft>
                <a:spcPts val="4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Clean</a:t>
            </a:r>
            <a:r>
              <a:rPr lang="en-US" sz="2400" dirty="0" smtClean="0">
                <a:latin typeface="Myriad Pro"/>
                <a:cs typeface="Myriad Pro"/>
              </a:rPr>
              <a:t> equipment, boots, animals, and gear between trips, or preferably before leaving an infested area. Make sure to remove all seeds and other plant parts.</a:t>
            </a:r>
          </a:p>
          <a:p>
            <a:pPr lvl="0">
              <a:spcAft>
                <a:spcPts val="4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  <a:endParaRPr lang="en-US" sz="800" dirty="0" smtClean="0">
              <a:latin typeface="Myriad Pro"/>
              <a:cs typeface="Myriad Pro"/>
            </a:endParaRPr>
          </a:p>
          <a:p>
            <a:pPr marL="227013" lvl="0" indent="-227013">
              <a:spcAft>
                <a:spcPts val="4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Report</a:t>
            </a:r>
            <a:r>
              <a:rPr lang="en-US" sz="2400" dirty="0" smtClean="0">
                <a:latin typeface="Myriad Pro"/>
                <a:cs typeface="Myriad Pro"/>
              </a:rPr>
              <a:t> invasive pest sightings at </a:t>
            </a:r>
            <a:r>
              <a:rPr lang="en-US" sz="2400" b="1" dirty="0" smtClean="0">
                <a:latin typeface="Myriad Pro"/>
                <a:cs typeface="Myriad Pro"/>
              </a:rPr>
              <a:t>HungryPests.com</a:t>
            </a:r>
            <a:r>
              <a:rPr lang="en-US" sz="2400" dirty="0" smtClean="0">
                <a:latin typeface="Myriad Pro"/>
                <a:cs typeface="Myriad Pro"/>
              </a:rPr>
              <a:t>.</a:t>
            </a:r>
          </a:p>
          <a:p>
            <a:pPr lvl="0">
              <a:spcAft>
                <a:spcPts val="4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  <a:endParaRPr lang="en-US" sz="800" dirty="0" smtClean="0">
              <a:latin typeface="Myriad Pro"/>
              <a:cs typeface="Myriad Pro"/>
            </a:endParaRPr>
          </a:p>
          <a:p>
            <a:pPr marL="227013" lvl="0" indent="-227013">
              <a:spcAft>
                <a:spcPts val="4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Use</a:t>
            </a:r>
            <a:r>
              <a:rPr lang="en-US" sz="2400" dirty="0" smtClean="0">
                <a:latin typeface="Myriad Pro"/>
                <a:cs typeface="Myriad Pro"/>
              </a:rPr>
              <a:t> weed-free hay and feed for your animals.</a:t>
            </a:r>
          </a:p>
          <a:p>
            <a:pPr lvl="0">
              <a:spcAft>
                <a:spcPts val="4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  <a:endParaRPr lang="en-US" sz="800" dirty="0" smtClean="0">
              <a:latin typeface="Myriad Pro"/>
              <a:cs typeface="Myriad Pro"/>
            </a:endParaRPr>
          </a:p>
          <a:p>
            <a:pPr marL="227013" lvl="0" indent="-227013">
              <a:spcAft>
                <a:spcPts val="4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Don't</a:t>
            </a:r>
            <a:r>
              <a:rPr lang="en-US" sz="2400" dirty="0" smtClean="0">
                <a:latin typeface="Myriad Pro"/>
                <a:cs typeface="Myriad Pro"/>
              </a:rPr>
              <a:t> move firewood. Buy or use firewood that is close to your campsite.</a:t>
            </a:r>
            <a:endParaRPr lang="en-US" sz="2400" dirty="0">
              <a:latin typeface="Myriad Pro"/>
              <a:cs typeface="Myriad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2100" cy="10287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3728" y="173038"/>
            <a:ext cx="8229600" cy="754062"/>
          </a:xfrm>
        </p:spPr>
        <p:txBody>
          <a:bodyPr anchor="t">
            <a:noAutofit/>
          </a:bodyPr>
          <a:lstStyle/>
          <a:p>
            <a:pPr algn="l"/>
            <a:r>
              <a:rPr lang="en-US" sz="3200" b="1" dirty="0" smtClean="0">
                <a:solidFill>
                  <a:srgbClr val="EDA320"/>
                </a:solidFill>
              </a:rPr>
              <a:t>Hunters</a:t>
            </a:r>
            <a:r>
              <a:rPr lang="en-US" sz="3200" b="1" baseline="30000" dirty="0" smtClean="0">
                <a:solidFill>
                  <a:srgbClr val="EDA320"/>
                </a:solidFill>
              </a:rPr>
              <a:t/>
            </a:r>
            <a:br>
              <a:rPr lang="en-US" sz="3200" b="1" baseline="30000" dirty="0" smtClean="0">
                <a:solidFill>
                  <a:srgbClr val="EDA320"/>
                </a:solidFill>
              </a:rPr>
            </a:br>
            <a:endParaRPr lang="en-US" sz="3200" b="1" dirty="0">
              <a:solidFill>
                <a:srgbClr val="EDA32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1" y="1115804"/>
            <a:ext cx="7959355" cy="48936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27013" lvl="0" indent="-227013">
              <a:spcAft>
                <a:spcPts val="4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Use</a:t>
            </a:r>
            <a:r>
              <a:rPr lang="en-US" sz="2400" dirty="0" smtClean="0">
                <a:latin typeface="Myriad Pro"/>
                <a:cs typeface="Myriad Pro"/>
              </a:rPr>
              <a:t> only native plants for food plots. Native plants provide much better food and cover for wildlife.</a:t>
            </a:r>
          </a:p>
          <a:p>
            <a:pPr lvl="0">
              <a:spcAft>
                <a:spcPts val="4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  <a:endParaRPr lang="en-US" sz="800" dirty="0" smtClean="0">
              <a:latin typeface="Myriad Pro"/>
              <a:cs typeface="Myriad Pro"/>
            </a:endParaRPr>
          </a:p>
          <a:p>
            <a:pPr marL="227013" lvl="0" indent="-227013">
              <a:spcAft>
                <a:spcPts val="4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Clean</a:t>
            </a:r>
            <a:r>
              <a:rPr lang="en-US" sz="2400" dirty="0" smtClean="0">
                <a:latin typeface="Myriad Pro"/>
                <a:cs typeface="Myriad Pro"/>
              </a:rPr>
              <a:t> your boots, hunting gear, truck bed, and tires after a hunting trip to make sure you are not spreading seeds, insects, or spores to a new location.</a:t>
            </a:r>
          </a:p>
          <a:p>
            <a:pPr lvl="0">
              <a:spcAft>
                <a:spcPts val="4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  <a:endParaRPr lang="en-US" sz="800" dirty="0" smtClean="0">
              <a:latin typeface="Myriad Pro"/>
              <a:cs typeface="Myriad Pro"/>
            </a:endParaRPr>
          </a:p>
          <a:p>
            <a:pPr marL="227013" lvl="0" indent="-227013">
              <a:spcAft>
                <a:spcPts val="4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Don't</a:t>
            </a:r>
            <a:r>
              <a:rPr lang="en-US" sz="2400" dirty="0" smtClean="0">
                <a:latin typeface="Myriad Pro"/>
                <a:cs typeface="Myriad Pro"/>
              </a:rPr>
              <a:t> </a:t>
            </a:r>
            <a:r>
              <a:rPr lang="en-US" sz="2400" b="1" dirty="0" smtClean="0">
                <a:latin typeface="Myriad Pro"/>
                <a:cs typeface="Myriad Pro"/>
              </a:rPr>
              <a:t>move</a:t>
            </a:r>
            <a:r>
              <a:rPr lang="en-US" sz="2400" dirty="0" smtClean="0">
                <a:latin typeface="Myriad Pro"/>
                <a:cs typeface="Myriad Pro"/>
              </a:rPr>
              <a:t> firewood. Buy or use firewood that is close to your campsite.</a:t>
            </a:r>
          </a:p>
          <a:p>
            <a:pPr lvl="0">
              <a:spcAft>
                <a:spcPts val="4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  <a:endParaRPr lang="en-US" sz="800" dirty="0" smtClean="0">
              <a:latin typeface="Myriad Pro"/>
              <a:cs typeface="Myriad Pro"/>
            </a:endParaRPr>
          </a:p>
          <a:p>
            <a:pPr marL="227013" lvl="0" indent="-227013">
              <a:spcAft>
                <a:spcPts val="4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Learn</a:t>
            </a:r>
            <a:r>
              <a:rPr lang="en-US" sz="2400" dirty="0" smtClean="0">
                <a:latin typeface="Myriad Pro"/>
                <a:cs typeface="Myriad Pro"/>
              </a:rPr>
              <a:t> to identify the invasive species in your area.</a:t>
            </a:r>
          </a:p>
          <a:p>
            <a:pPr lvl="0">
              <a:spcAft>
                <a:spcPts val="4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  <a:endParaRPr lang="en-US" sz="800" dirty="0" smtClean="0">
              <a:latin typeface="Myriad Pro"/>
              <a:cs typeface="Myriad Pro"/>
            </a:endParaRPr>
          </a:p>
          <a:p>
            <a:pPr marL="227013" lvl="0" indent="-227013">
              <a:spcAft>
                <a:spcPts val="4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Report</a:t>
            </a:r>
            <a:r>
              <a:rPr lang="en-US" sz="2400" dirty="0" smtClean="0">
                <a:latin typeface="Myriad Pro"/>
                <a:cs typeface="Myriad Pro"/>
              </a:rPr>
              <a:t> any sightings at </a:t>
            </a:r>
            <a:r>
              <a:rPr lang="en-US" sz="2400" b="1" dirty="0" err="1" smtClean="0">
                <a:latin typeface="Myriad Pro"/>
                <a:cs typeface="Myriad Pro"/>
              </a:rPr>
              <a:t>HungryPests.com</a:t>
            </a:r>
            <a:r>
              <a:rPr lang="en-US" sz="2400" dirty="0" smtClean="0">
                <a:latin typeface="Myriad Pro"/>
                <a:cs typeface="Myriad Pro"/>
              </a:rPr>
              <a:t>.</a:t>
            </a:r>
            <a:endParaRPr lang="en-US" sz="2400" dirty="0">
              <a:latin typeface="Myriad Pro"/>
              <a:cs typeface="Myriad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2100" cy="10287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3728" y="173038"/>
            <a:ext cx="8229600" cy="754062"/>
          </a:xfrm>
        </p:spPr>
        <p:txBody>
          <a:bodyPr anchor="t">
            <a:noAutofit/>
          </a:bodyPr>
          <a:lstStyle/>
          <a:p>
            <a:pPr algn="l"/>
            <a:r>
              <a:rPr lang="en-US" sz="3200" b="1" dirty="0" smtClean="0">
                <a:solidFill>
                  <a:srgbClr val="EDA320"/>
                </a:solidFill>
              </a:rPr>
              <a:t>Gardeners</a:t>
            </a:r>
            <a:r>
              <a:rPr lang="en-US" sz="3200" b="1" baseline="30000" dirty="0" smtClean="0">
                <a:solidFill>
                  <a:srgbClr val="EDA320"/>
                </a:solidFill>
              </a:rPr>
              <a:t/>
            </a:r>
            <a:br>
              <a:rPr lang="en-US" sz="3200" b="1" baseline="30000" dirty="0" smtClean="0">
                <a:solidFill>
                  <a:srgbClr val="EDA320"/>
                </a:solidFill>
              </a:rPr>
            </a:br>
            <a:endParaRPr lang="en-US" sz="3200" b="1" dirty="0">
              <a:solidFill>
                <a:srgbClr val="EDA32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1" y="1115804"/>
            <a:ext cx="8490128" cy="48936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27013" lvl="0" indent="-227013">
              <a:spcAft>
                <a:spcPts val="4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Declare</a:t>
            </a:r>
            <a:r>
              <a:rPr lang="en-US" sz="2400" dirty="0" smtClean="0">
                <a:latin typeface="Myriad Pro"/>
                <a:cs typeface="Myriad Pro"/>
              </a:rPr>
              <a:t> any plant material brought in from travel abroad.</a:t>
            </a:r>
          </a:p>
          <a:p>
            <a:pPr lvl="0">
              <a:spcAft>
                <a:spcPts val="4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  <a:endParaRPr lang="en-US" sz="800" dirty="0" smtClean="0">
              <a:latin typeface="Myriad Pro"/>
              <a:cs typeface="Myriad Pro"/>
            </a:endParaRPr>
          </a:p>
          <a:p>
            <a:pPr marL="227013" lvl="0" indent="-227013">
              <a:spcAft>
                <a:spcPts val="4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Buy</a:t>
            </a:r>
            <a:r>
              <a:rPr lang="en-US" sz="2400" dirty="0" smtClean="0">
                <a:latin typeface="Myriad Pro"/>
                <a:cs typeface="Myriad Pro"/>
              </a:rPr>
              <a:t> your plants from a reputable source. Avoid using invasive plant species at all costs.</a:t>
            </a:r>
          </a:p>
          <a:p>
            <a:pPr lvl="0">
              <a:spcAft>
                <a:spcPts val="4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  <a:endParaRPr lang="en-US" sz="800" dirty="0" smtClean="0">
              <a:latin typeface="Myriad Pro"/>
              <a:cs typeface="Myriad Pro"/>
            </a:endParaRPr>
          </a:p>
          <a:p>
            <a:pPr marL="227013" lvl="0" indent="-227013">
              <a:spcAft>
                <a:spcPts val="4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Remove</a:t>
            </a:r>
            <a:r>
              <a:rPr lang="en-US" sz="2400" dirty="0" smtClean="0">
                <a:latin typeface="Myriad Pro"/>
                <a:cs typeface="Myriad Pro"/>
              </a:rPr>
              <a:t> invasive plants from your garden.</a:t>
            </a:r>
          </a:p>
          <a:p>
            <a:pPr lvl="0">
              <a:spcAft>
                <a:spcPts val="4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  <a:endParaRPr lang="en-US" sz="800" dirty="0" smtClean="0">
              <a:latin typeface="Myriad Pro"/>
              <a:cs typeface="Myriad Pro"/>
            </a:endParaRPr>
          </a:p>
          <a:p>
            <a:pPr marL="227013" lvl="0" indent="-227013">
              <a:spcAft>
                <a:spcPts val="400"/>
              </a:spcAft>
              <a:buFont typeface="Arial"/>
              <a:buChar char="•"/>
            </a:pPr>
            <a:r>
              <a:rPr lang="en-US" sz="2400" dirty="0" smtClean="0">
                <a:latin typeface="Myriad Pro"/>
                <a:cs typeface="Myriad Pro"/>
              </a:rPr>
              <a:t>Until you are able to rid your garden of invasive plants, </a:t>
            </a:r>
            <a:r>
              <a:rPr lang="en-US" sz="2400" b="1" dirty="0" smtClean="0">
                <a:latin typeface="Myriad Pro"/>
                <a:cs typeface="Myriad Pro"/>
              </a:rPr>
              <a:t>be responsible</a:t>
            </a:r>
            <a:r>
              <a:rPr lang="en-US" sz="2400" dirty="0" smtClean="0">
                <a:latin typeface="Myriad Pro"/>
                <a:cs typeface="Myriad Pro"/>
              </a:rPr>
              <a:t> and remember to remove and destroy seed </a:t>
            </a:r>
            <a:br>
              <a:rPr lang="en-US" sz="2400" dirty="0" smtClean="0">
                <a:latin typeface="Myriad Pro"/>
                <a:cs typeface="Myriad Pro"/>
              </a:rPr>
            </a:br>
            <a:r>
              <a:rPr lang="en-US" sz="2400" dirty="0" smtClean="0">
                <a:latin typeface="Myriad Pro"/>
                <a:cs typeface="Myriad Pro"/>
              </a:rPr>
              <a:t>heads before they can spread. Also, don’t share </a:t>
            </a:r>
            <a:r>
              <a:rPr lang="en-US" sz="2400" dirty="0" err="1" smtClean="0">
                <a:latin typeface="Myriad Pro"/>
                <a:cs typeface="Myriad Pro"/>
              </a:rPr>
              <a:t>invasives</a:t>
            </a:r>
            <a:r>
              <a:rPr lang="en-US" sz="2400" dirty="0" smtClean="0">
                <a:latin typeface="Myriad Pro"/>
                <a:cs typeface="Myriad Pro"/>
              </a:rPr>
              <a:t> </a:t>
            </a:r>
            <a:br>
              <a:rPr lang="en-US" sz="2400" dirty="0" smtClean="0">
                <a:latin typeface="Myriad Pro"/>
                <a:cs typeface="Myriad Pro"/>
              </a:rPr>
            </a:br>
            <a:r>
              <a:rPr lang="en-US" sz="2400" dirty="0" smtClean="0">
                <a:latin typeface="Myriad Pro"/>
                <a:cs typeface="Myriad Pro"/>
              </a:rPr>
              <a:t>with other gardeners.</a:t>
            </a:r>
          </a:p>
          <a:p>
            <a:pPr lvl="0">
              <a:spcAft>
                <a:spcPts val="4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  <a:endParaRPr lang="en-US" sz="800" dirty="0" smtClean="0">
              <a:latin typeface="Myriad Pro"/>
              <a:cs typeface="Myriad Pro"/>
            </a:endParaRPr>
          </a:p>
          <a:p>
            <a:pPr marL="227013" lvl="0" indent="-227013">
              <a:spcAft>
                <a:spcPts val="4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Learn</a:t>
            </a:r>
            <a:r>
              <a:rPr lang="en-US" sz="2400" dirty="0" smtClean="0">
                <a:latin typeface="Myriad Pro"/>
                <a:cs typeface="Myriad Pro"/>
              </a:rPr>
              <a:t> how to apply for a plant import permit at </a:t>
            </a:r>
            <a:r>
              <a:rPr lang="en-US" sz="2400" b="1" dirty="0" err="1" smtClean="0">
                <a:latin typeface="Myriad Pro"/>
                <a:cs typeface="Myriad Pro"/>
              </a:rPr>
              <a:t>www.aphis.usda.gov</a:t>
            </a:r>
            <a:r>
              <a:rPr lang="en-US" sz="2400" b="1" dirty="0" smtClean="0">
                <a:latin typeface="Myriad Pro"/>
                <a:cs typeface="Myriad Pro"/>
              </a:rPr>
              <a:t>/</a:t>
            </a:r>
            <a:r>
              <a:rPr lang="en-US" sz="2400" b="1" dirty="0" err="1" smtClean="0">
                <a:latin typeface="Myriad Pro"/>
                <a:cs typeface="Myriad Pro"/>
              </a:rPr>
              <a:t>plant_health</a:t>
            </a:r>
            <a:r>
              <a:rPr lang="en-US" sz="2400" b="1" dirty="0" smtClean="0">
                <a:latin typeface="Myriad Pro"/>
                <a:cs typeface="Myriad Pro"/>
              </a:rPr>
              <a:t>/permits</a:t>
            </a:r>
            <a:endParaRPr lang="en-US" sz="2400" b="1" dirty="0">
              <a:latin typeface="Myriad Pro"/>
              <a:cs typeface="Myriad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2100" cy="10287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3728" y="173038"/>
            <a:ext cx="8229600" cy="754062"/>
          </a:xfrm>
        </p:spPr>
        <p:txBody>
          <a:bodyPr anchor="t">
            <a:noAutofit/>
          </a:bodyPr>
          <a:lstStyle/>
          <a:p>
            <a:pPr algn="l"/>
            <a:r>
              <a:rPr lang="en-US" sz="3200" b="1" dirty="0" smtClean="0">
                <a:solidFill>
                  <a:srgbClr val="EDA320"/>
                </a:solidFill>
              </a:rPr>
              <a:t>Gardeners</a:t>
            </a:r>
            <a:r>
              <a:rPr lang="en-US" sz="3200" b="1" baseline="30000" dirty="0" smtClean="0">
                <a:solidFill>
                  <a:srgbClr val="EDA320"/>
                </a:solidFill>
              </a:rPr>
              <a:t/>
            </a:r>
            <a:br>
              <a:rPr lang="en-US" sz="3200" b="1" baseline="30000" dirty="0" smtClean="0">
                <a:solidFill>
                  <a:srgbClr val="EDA320"/>
                </a:solidFill>
              </a:rPr>
            </a:br>
            <a:endParaRPr lang="en-US" sz="3200" b="1" dirty="0">
              <a:solidFill>
                <a:srgbClr val="EDA32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1" y="1115804"/>
            <a:ext cx="8490128" cy="48936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Talk</a:t>
            </a:r>
            <a:r>
              <a:rPr lang="en-US" sz="2400" dirty="0" smtClean="0">
                <a:latin typeface="Myriad Pro"/>
                <a:cs typeface="Myriad Pro"/>
              </a:rPr>
              <a:t> to other gardeners about </a:t>
            </a:r>
            <a:r>
              <a:rPr lang="en-US" sz="2400" dirty="0" err="1" smtClean="0">
                <a:latin typeface="Myriad Pro"/>
                <a:cs typeface="Myriad Pro"/>
              </a:rPr>
              <a:t>invasives</a:t>
            </a:r>
            <a:r>
              <a:rPr lang="en-US" sz="2400" dirty="0" smtClean="0">
                <a:latin typeface="Myriad Pro"/>
                <a:cs typeface="Myriad Pro"/>
              </a:rPr>
              <a:t> and how you plan to help in the fight against them.</a:t>
            </a:r>
          </a:p>
          <a:p>
            <a:pPr lvl="0">
              <a:spcAft>
                <a:spcPts val="6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  <a:endParaRPr lang="en-US" sz="800" dirty="0" smtClean="0">
              <a:latin typeface="Myriad Pro"/>
              <a:cs typeface="Myriad Pro"/>
            </a:endParaRPr>
          </a:p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Talk</a:t>
            </a:r>
            <a:r>
              <a:rPr lang="en-US" sz="2400" dirty="0" smtClean="0">
                <a:latin typeface="Myriad Pro"/>
                <a:cs typeface="Myriad Pro"/>
              </a:rPr>
              <a:t> to your local native plant society or exotic pest plant </a:t>
            </a:r>
            <a:r>
              <a:rPr lang="en-US" sz="2400" dirty="0">
                <a:latin typeface="Myriad Pro"/>
                <a:cs typeface="Myriad Pro"/>
              </a:rPr>
              <a:t>council </a:t>
            </a:r>
            <a:r>
              <a:rPr lang="en-US" sz="2400" dirty="0" smtClean="0">
                <a:latin typeface="Myriad Pro"/>
                <a:cs typeface="Myriad Pro"/>
              </a:rPr>
              <a:t>if you </a:t>
            </a:r>
            <a:r>
              <a:rPr lang="en-US" sz="2400" dirty="0">
                <a:latin typeface="Myriad Pro"/>
                <a:cs typeface="Myriad Pro"/>
              </a:rPr>
              <a:t>are worried that your garden will lose its luster after removing </a:t>
            </a:r>
            <a:r>
              <a:rPr lang="en-US" sz="2400" dirty="0" err="1">
                <a:latin typeface="Myriad Pro"/>
                <a:cs typeface="Myriad Pro"/>
              </a:rPr>
              <a:t>invasives</a:t>
            </a:r>
            <a:r>
              <a:rPr lang="en-US" sz="2400" dirty="0">
                <a:latin typeface="Myriad Pro"/>
                <a:cs typeface="Myriad Pro"/>
              </a:rPr>
              <a:t>. </a:t>
            </a:r>
            <a:r>
              <a:rPr lang="en-US" sz="2400" dirty="0" smtClean="0">
                <a:latin typeface="Myriad Pro"/>
                <a:cs typeface="Myriad Pro"/>
              </a:rPr>
              <a:t>They can suggest suitable native replacements.</a:t>
            </a:r>
          </a:p>
          <a:p>
            <a:pPr lvl="0">
              <a:spcAft>
                <a:spcPts val="6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  <a:endParaRPr lang="en-US" sz="800" dirty="0" smtClean="0">
              <a:latin typeface="Myriad Pro"/>
              <a:cs typeface="Myriad Pro"/>
            </a:endParaRPr>
          </a:p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Report</a:t>
            </a:r>
            <a:r>
              <a:rPr lang="en-US" sz="2400" dirty="0" smtClean="0">
                <a:latin typeface="Myriad Pro"/>
                <a:cs typeface="Myriad Pro"/>
              </a:rPr>
              <a:t> suspected invasive species at </a:t>
            </a:r>
            <a:r>
              <a:rPr lang="en-US" sz="2400" b="1" dirty="0" smtClean="0">
                <a:latin typeface="Myriad Pro"/>
                <a:cs typeface="Myriad Pro"/>
              </a:rPr>
              <a:t>HungryPests.com</a:t>
            </a:r>
            <a:r>
              <a:rPr lang="en-US" sz="2400" dirty="0" smtClean="0">
                <a:latin typeface="Myriad Pro"/>
                <a:cs typeface="Myriad Pro"/>
              </a:rPr>
              <a:t>.</a:t>
            </a:r>
          </a:p>
          <a:p>
            <a:pPr lvl="0">
              <a:spcAft>
                <a:spcPts val="6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  <a:endParaRPr lang="en-US" sz="800" dirty="0" smtClean="0">
              <a:latin typeface="Myriad Pro"/>
              <a:cs typeface="Myriad Pro"/>
            </a:endParaRPr>
          </a:p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latin typeface="Myriad Pro"/>
                <a:cs typeface="Myriad Pro"/>
              </a:rPr>
              <a:t>If you suspect agricultural smuggling, please </a:t>
            </a:r>
            <a:r>
              <a:rPr lang="en-US" sz="2400" b="1" dirty="0" smtClean="0">
                <a:latin typeface="Myriad Pro"/>
                <a:cs typeface="Myriad Pro"/>
              </a:rPr>
              <a:t>call</a:t>
            </a:r>
            <a:r>
              <a:rPr lang="en-US" sz="2400" dirty="0" smtClean="0">
                <a:latin typeface="Myriad Pro"/>
                <a:cs typeface="Myriad Pro"/>
              </a:rPr>
              <a:t> USDA's Smuggling Interdiction and Trade Compliance unit at </a:t>
            </a:r>
            <a:br>
              <a:rPr lang="en-US" sz="2400" dirty="0" smtClean="0">
                <a:latin typeface="Myriad Pro"/>
                <a:cs typeface="Myriad Pro"/>
              </a:rPr>
            </a:br>
            <a:r>
              <a:rPr lang="en-US" sz="2400" b="1" dirty="0" smtClean="0">
                <a:latin typeface="Myriad Pro"/>
                <a:cs typeface="Myriad Pro"/>
              </a:rPr>
              <a:t>(800) 877-3835</a:t>
            </a:r>
            <a:r>
              <a:rPr lang="en-US" sz="2400" dirty="0" smtClean="0">
                <a:latin typeface="Myriad Pro"/>
                <a:cs typeface="Myriad Pro"/>
              </a:rPr>
              <a:t>.</a:t>
            </a:r>
            <a:endParaRPr lang="en-US" sz="2400" dirty="0">
              <a:latin typeface="Myriad Pro"/>
              <a:cs typeface="Myriad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2100" cy="10287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03728" y="173038"/>
            <a:ext cx="8229600" cy="754062"/>
          </a:xfrm>
        </p:spPr>
        <p:txBody>
          <a:bodyPr anchor="t">
            <a:noAutofit/>
          </a:bodyPr>
          <a:lstStyle/>
          <a:p>
            <a:pPr algn="l"/>
            <a:r>
              <a:rPr lang="en-US" sz="3200" b="1" dirty="0" smtClean="0">
                <a:solidFill>
                  <a:srgbClr val="EDA320"/>
                </a:solidFill>
              </a:rPr>
              <a:t>Bird Watchers</a:t>
            </a:r>
            <a:r>
              <a:rPr lang="en-US" sz="3200" b="1" baseline="30000" dirty="0" smtClean="0">
                <a:solidFill>
                  <a:srgbClr val="EDA320"/>
                </a:solidFill>
              </a:rPr>
              <a:t/>
            </a:r>
            <a:br>
              <a:rPr lang="en-US" sz="3200" b="1" baseline="30000" dirty="0" smtClean="0">
                <a:solidFill>
                  <a:srgbClr val="EDA320"/>
                </a:solidFill>
              </a:rPr>
            </a:br>
            <a:endParaRPr lang="en-US" sz="3200" b="1" dirty="0">
              <a:solidFill>
                <a:srgbClr val="EDA32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1" y="1115804"/>
            <a:ext cx="8490128" cy="48936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Learn</a:t>
            </a:r>
            <a:r>
              <a:rPr lang="en-US" sz="2400" dirty="0" smtClean="0">
                <a:latin typeface="Myriad Pro"/>
                <a:cs typeface="Myriad Pro"/>
              </a:rPr>
              <a:t> to recognize infestations and avoid passing through them</a:t>
            </a:r>
            <a:r>
              <a:rPr lang="en-US" sz="2400" dirty="0">
                <a:latin typeface="Myriad Pro"/>
                <a:cs typeface="Myriad Pro"/>
              </a:rPr>
              <a:t> </a:t>
            </a:r>
            <a:r>
              <a:rPr lang="en-US" sz="2400" dirty="0" smtClean="0">
                <a:latin typeface="Myriad Pro"/>
                <a:cs typeface="Myriad Pro"/>
              </a:rPr>
              <a:t>to </a:t>
            </a:r>
            <a:r>
              <a:rPr lang="en-US" sz="2400" dirty="0">
                <a:latin typeface="Myriad Pro"/>
                <a:cs typeface="Myriad Pro"/>
              </a:rPr>
              <a:t>avoid spreading seed of invasive </a:t>
            </a:r>
            <a:r>
              <a:rPr lang="en-US" sz="2400" dirty="0" smtClean="0">
                <a:latin typeface="Myriad Pro"/>
                <a:cs typeface="Myriad Pro"/>
              </a:rPr>
              <a:t>plants.</a:t>
            </a:r>
          </a:p>
          <a:p>
            <a:pPr lvl="0">
              <a:spcAft>
                <a:spcPts val="6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  <a:endParaRPr lang="en-US" sz="800" dirty="0" smtClean="0">
              <a:latin typeface="Myriad Pro"/>
              <a:cs typeface="Myriad Pro"/>
            </a:endParaRPr>
          </a:p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Clean</a:t>
            </a:r>
            <a:r>
              <a:rPr lang="en-US" sz="2400" dirty="0" smtClean="0">
                <a:latin typeface="Myriad Pro"/>
                <a:cs typeface="Myriad Pro"/>
              </a:rPr>
              <a:t> equipment, boots, and gear between trips or, preferably, before leaving an infested area. Make sure to remove all seeds and other plant parts.</a:t>
            </a:r>
          </a:p>
          <a:p>
            <a:pPr lvl="0">
              <a:spcAft>
                <a:spcPts val="6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  <a:endParaRPr lang="en-US" sz="800" dirty="0" smtClean="0">
              <a:latin typeface="Myriad Pro"/>
              <a:cs typeface="Myriad Pro"/>
            </a:endParaRPr>
          </a:p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Report</a:t>
            </a:r>
            <a:r>
              <a:rPr lang="en-US" sz="2400" dirty="0" smtClean="0">
                <a:latin typeface="Myriad Pro"/>
                <a:cs typeface="Myriad Pro"/>
              </a:rPr>
              <a:t> any invasive sightings at </a:t>
            </a:r>
            <a:r>
              <a:rPr lang="en-US" sz="2400" b="1" dirty="0" smtClean="0">
                <a:latin typeface="Myriad Pro"/>
                <a:cs typeface="Myriad Pro"/>
              </a:rPr>
              <a:t>HungryPests.com</a:t>
            </a:r>
            <a:r>
              <a:rPr lang="en-US" sz="2400" dirty="0" smtClean="0">
                <a:latin typeface="Myriad Pro"/>
                <a:cs typeface="Myriad Pro"/>
              </a:rPr>
              <a:t>. </a:t>
            </a:r>
          </a:p>
          <a:p>
            <a:pPr lvl="0">
              <a:spcAft>
                <a:spcPts val="6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  <a:endParaRPr lang="en-US" sz="800" dirty="0" smtClean="0">
              <a:latin typeface="Myriad Pro"/>
              <a:cs typeface="Myriad Pro"/>
            </a:endParaRPr>
          </a:p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Change</a:t>
            </a:r>
            <a:r>
              <a:rPr lang="en-US" sz="2400" dirty="0" smtClean="0">
                <a:latin typeface="Myriad Pro"/>
                <a:cs typeface="Myriad Pro"/>
              </a:rPr>
              <a:t> the water in birdbaths often to prevent mosquitoes from breeding.</a:t>
            </a:r>
            <a:endParaRPr lang="en-US" sz="2400" dirty="0">
              <a:latin typeface="Myriad Pro"/>
              <a:cs typeface="Myriad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2100" cy="10287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3728" y="173038"/>
            <a:ext cx="8229600" cy="754062"/>
          </a:xfrm>
        </p:spPr>
        <p:txBody>
          <a:bodyPr anchor="t">
            <a:noAutofit/>
          </a:bodyPr>
          <a:lstStyle/>
          <a:p>
            <a:pPr algn="l"/>
            <a:r>
              <a:rPr lang="en-US" sz="3200" b="1" dirty="0" smtClean="0">
                <a:solidFill>
                  <a:srgbClr val="EDA320"/>
                </a:solidFill>
              </a:rPr>
              <a:t>International Travelers</a:t>
            </a:r>
            <a:r>
              <a:rPr lang="en-US" sz="3200" b="1" baseline="30000" dirty="0" smtClean="0">
                <a:solidFill>
                  <a:srgbClr val="EDA320"/>
                </a:solidFill>
              </a:rPr>
              <a:t/>
            </a:r>
            <a:br>
              <a:rPr lang="en-US" sz="3200" b="1" baseline="30000" dirty="0" smtClean="0">
                <a:solidFill>
                  <a:srgbClr val="EDA320"/>
                </a:solidFill>
              </a:rPr>
            </a:br>
            <a:endParaRPr lang="en-US" sz="3200" b="1" dirty="0">
              <a:solidFill>
                <a:srgbClr val="EDA32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1" y="1115804"/>
            <a:ext cx="8490128" cy="48936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Declare</a:t>
            </a:r>
            <a:r>
              <a:rPr lang="en-US" sz="2400" dirty="0" smtClean="0">
                <a:latin typeface="Myriad Pro"/>
                <a:cs typeface="Myriad Pro"/>
              </a:rPr>
              <a:t> all food, live animals, and plant or animal products to a U.S. Customs and Border Protection officer or agriculture specialist at the first port of entry.</a:t>
            </a:r>
          </a:p>
          <a:p>
            <a:pPr lvl="0">
              <a:spcAft>
                <a:spcPts val="6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  <a:endParaRPr lang="en-US" sz="800" dirty="0" smtClean="0">
              <a:latin typeface="Myriad Pro"/>
              <a:cs typeface="Myriad Pro"/>
            </a:endParaRPr>
          </a:p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Research</a:t>
            </a:r>
            <a:r>
              <a:rPr lang="en-US" sz="2400" dirty="0" smtClean="0">
                <a:latin typeface="Myriad Pro"/>
                <a:cs typeface="Myriad Pro"/>
              </a:rPr>
              <a:t> the admissibility of plant and animal products before your trip. You can call USDA at </a:t>
            </a:r>
            <a:r>
              <a:rPr lang="en-US" sz="2400" b="1" dirty="0" smtClean="0">
                <a:latin typeface="Myriad Pro"/>
                <a:cs typeface="Myriad Pro"/>
              </a:rPr>
              <a:t>(301) 851-2046 </a:t>
            </a:r>
            <a:r>
              <a:rPr lang="en-US" sz="2400" dirty="0" smtClean="0">
                <a:latin typeface="Myriad Pro"/>
                <a:cs typeface="Myriad Pro"/>
              </a:rPr>
              <a:t>for questions about plants and plant products, and </a:t>
            </a:r>
            <a:r>
              <a:rPr lang="en-US" sz="2400" b="1" dirty="0" smtClean="0">
                <a:latin typeface="Myriad Pro"/>
                <a:cs typeface="Myriad Pro"/>
              </a:rPr>
              <a:t>(301) 851-3300 </a:t>
            </a:r>
            <a:r>
              <a:rPr lang="en-US" sz="2400" dirty="0" smtClean="0">
                <a:latin typeface="Myriad Pro"/>
                <a:cs typeface="Myriad Pro"/>
              </a:rPr>
              <a:t>for questions about animals and animal products.</a:t>
            </a:r>
          </a:p>
          <a:p>
            <a:pPr lvl="0">
              <a:spcAft>
                <a:spcPts val="6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  <a:endParaRPr lang="en-US" sz="800" dirty="0" smtClean="0">
              <a:latin typeface="Myriad Pro"/>
              <a:cs typeface="Myriad Pro"/>
            </a:endParaRPr>
          </a:p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Visit</a:t>
            </a:r>
            <a:r>
              <a:rPr lang="en-US" sz="2400" dirty="0" smtClean="0">
                <a:latin typeface="Myriad Pro"/>
                <a:cs typeface="Myriad Pro"/>
              </a:rPr>
              <a:t> USDA's “Agricultural Information for International Travelers” Web page at </a:t>
            </a:r>
            <a:r>
              <a:rPr lang="en-US" sz="2400" b="1" dirty="0" err="1" smtClean="0">
                <a:latin typeface="Myriad Pro"/>
                <a:cs typeface="Myriad Pro"/>
              </a:rPr>
              <a:t>www.aphis.usda.gov</a:t>
            </a:r>
            <a:r>
              <a:rPr lang="en-US" sz="2400" b="1" dirty="0" smtClean="0">
                <a:latin typeface="Myriad Pro"/>
                <a:cs typeface="Myriad Pro"/>
              </a:rPr>
              <a:t>/travel</a:t>
            </a:r>
            <a:r>
              <a:rPr lang="en-US" sz="2400" dirty="0" smtClean="0">
                <a:latin typeface="Myriad Pro"/>
                <a:cs typeface="Myriad Pro"/>
              </a:rPr>
              <a:t>.</a:t>
            </a:r>
            <a:endParaRPr lang="en-US" sz="2400" dirty="0">
              <a:latin typeface="Myriad Pro"/>
              <a:cs typeface="Myriad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2100" cy="10287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03728" y="173038"/>
            <a:ext cx="8229600" cy="754062"/>
          </a:xfrm>
        </p:spPr>
        <p:txBody>
          <a:bodyPr anchor="t">
            <a:noAutofit/>
          </a:bodyPr>
          <a:lstStyle/>
          <a:p>
            <a:pPr algn="l"/>
            <a:r>
              <a:rPr lang="en-US" sz="3200" b="1" dirty="0" smtClean="0">
                <a:solidFill>
                  <a:srgbClr val="EDA320"/>
                </a:solidFill>
              </a:rPr>
              <a:t>International Travelers</a:t>
            </a:r>
            <a:r>
              <a:rPr lang="en-US" sz="3200" b="1" baseline="30000" dirty="0" smtClean="0">
                <a:solidFill>
                  <a:srgbClr val="EDA320"/>
                </a:solidFill>
              </a:rPr>
              <a:t/>
            </a:r>
            <a:br>
              <a:rPr lang="en-US" sz="3200" b="1" baseline="30000" dirty="0" smtClean="0">
                <a:solidFill>
                  <a:srgbClr val="EDA320"/>
                </a:solidFill>
              </a:rPr>
            </a:br>
            <a:endParaRPr lang="en-US" sz="3200" b="1" dirty="0">
              <a:solidFill>
                <a:srgbClr val="EDA32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2" y="1115804"/>
            <a:ext cx="8044658" cy="315845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Keep</a:t>
            </a:r>
            <a:r>
              <a:rPr lang="en-US" sz="2400" dirty="0" smtClean="0">
                <a:latin typeface="Myriad Pro"/>
                <a:cs typeface="Myriad Pro"/>
              </a:rPr>
              <a:t> in mind that certain foods are restricted in order to protect community health, preserve the environment, and prevent the introduction of devastating pests and diseases to domestic plants and animals.</a:t>
            </a:r>
          </a:p>
          <a:p>
            <a:pPr lvl="0">
              <a:spcAft>
                <a:spcPts val="6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  <a:endParaRPr lang="en-US" sz="800" dirty="0" smtClean="0">
              <a:latin typeface="Myriad Pro"/>
              <a:cs typeface="Myriad Pro"/>
            </a:endParaRPr>
          </a:p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latin typeface="Myriad Pro"/>
                <a:cs typeface="Myriad Pro"/>
              </a:rPr>
              <a:t>If you suspect agricultural smuggling, please </a:t>
            </a:r>
            <a:r>
              <a:rPr lang="en-US" sz="2400" b="1" dirty="0" smtClean="0">
                <a:latin typeface="Myriad Pro"/>
                <a:cs typeface="Myriad Pro"/>
              </a:rPr>
              <a:t>call</a:t>
            </a:r>
            <a:r>
              <a:rPr lang="en-US" sz="2400" dirty="0" smtClean="0">
                <a:latin typeface="Myriad Pro"/>
                <a:cs typeface="Myriad Pro"/>
              </a:rPr>
              <a:t> USDA's Smuggling Interdiction and Trade Compliance Unit at </a:t>
            </a:r>
            <a:r>
              <a:rPr lang="en-US" sz="2400" b="1" dirty="0" smtClean="0">
                <a:latin typeface="Myriad Pro"/>
                <a:cs typeface="Myriad Pro"/>
              </a:rPr>
              <a:t>(800) 877-3835</a:t>
            </a:r>
            <a:r>
              <a:rPr lang="en-US" sz="2400" dirty="0" smtClean="0">
                <a:latin typeface="Myriad Pro"/>
                <a:cs typeface="Myriad Pro"/>
              </a:rPr>
              <a:t>.</a:t>
            </a:r>
            <a:endParaRPr lang="en-US" sz="2400" dirty="0">
              <a:latin typeface="Myriad Pro"/>
              <a:cs typeface="Myriad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6128" y="1605520"/>
            <a:ext cx="731406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Myriad Pro"/>
                <a:cs typeface="Myriad Pro"/>
              </a:rPr>
              <a:t>Some scientists estimate that the economic impact exceeds </a:t>
            </a:r>
            <a:r>
              <a:rPr lang="en-US" sz="3200" b="1" dirty="0" smtClean="0">
                <a:latin typeface="Myriad Pro"/>
                <a:cs typeface="Myriad Pro"/>
              </a:rPr>
              <a:t>$1 billion annually </a:t>
            </a:r>
            <a:r>
              <a:rPr lang="en-US" sz="3200" dirty="0" smtClean="0">
                <a:latin typeface="Myriad Pro"/>
                <a:cs typeface="Myriad Pro"/>
              </a:rPr>
              <a:t>due to lost revenue and </a:t>
            </a:r>
            <a:r>
              <a:rPr lang="en-US" sz="3200" dirty="0" err="1" smtClean="0">
                <a:latin typeface="Myriad Pro"/>
                <a:cs typeface="Myriad Pro"/>
              </a:rPr>
              <a:t>clean-up</a:t>
            </a:r>
            <a:r>
              <a:rPr lang="en-US" sz="3200" dirty="0" smtClean="0">
                <a:latin typeface="Myriad Pro"/>
                <a:cs typeface="Myriad Pro"/>
              </a:rPr>
              <a:t> costs</a:t>
            </a:r>
            <a:r>
              <a:rPr lang="en-US" sz="3200" dirty="0">
                <a:latin typeface="Myriad Pro"/>
                <a:cs typeface="Myriad Pro"/>
              </a:rPr>
              <a:t>. </a:t>
            </a:r>
            <a:endParaRPr lang="en-US" sz="3200" dirty="0" smtClean="0">
              <a:latin typeface="Myriad Pro"/>
              <a:cs typeface="Myriad Pro"/>
            </a:endParaRPr>
          </a:p>
          <a:p>
            <a:endParaRPr lang="en-US" sz="3200" dirty="0">
              <a:latin typeface="Myriad Pro"/>
              <a:cs typeface="Myriad Pro"/>
            </a:endParaRPr>
          </a:p>
          <a:p>
            <a:r>
              <a:rPr lang="en-US" sz="3200" dirty="0" smtClean="0">
                <a:latin typeface="Myriad Pro"/>
                <a:cs typeface="Myriad Pro"/>
              </a:rPr>
              <a:t>Managing </a:t>
            </a:r>
            <a:r>
              <a:rPr lang="en-US" sz="3200" dirty="0">
                <a:latin typeface="Myriad Pro"/>
                <a:cs typeface="Myriad Pro"/>
              </a:rPr>
              <a:t>invasive pests requires costly research, development, and application of control technologies</a:t>
            </a:r>
            <a:r>
              <a:rPr lang="en-US" sz="3200" dirty="0" smtClean="0">
                <a:latin typeface="Myriad Pro"/>
                <a:cs typeface="Myriad Pro"/>
              </a:rPr>
              <a:t>.</a:t>
            </a:r>
            <a:endParaRPr lang="en-US" sz="3200" dirty="0">
              <a:latin typeface="Myriad Pro"/>
              <a:cs typeface="Myriad Pro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57" y="5929243"/>
            <a:ext cx="9194800" cy="9398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03728" y="173038"/>
            <a:ext cx="8229600" cy="754062"/>
          </a:xfrm>
        </p:spPr>
        <p:txBody>
          <a:bodyPr anchor="t">
            <a:noAutofit/>
          </a:bodyPr>
          <a:lstStyle/>
          <a:p>
            <a:pPr algn="l"/>
            <a:r>
              <a:rPr lang="en-US" sz="3200" b="1" dirty="0" smtClean="0">
                <a:solidFill>
                  <a:srgbClr val="EDA320"/>
                </a:solidFill>
              </a:rPr>
              <a:t>The Cost of Invasive Pests</a:t>
            </a:r>
            <a:r>
              <a:rPr lang="en-US" sz="4000" b="1" baseline="30000" dirty="0" smtClean="0">
                <a:solidFill>
                  <a:srgbClr val="EDA320"/>
                </a:solidFill>
              </a:rPr>
              <a:t/>
            </a:r>
            <a:br>
              <a:rPr lang="en-US" sz="4000" b="1" baseline="30000" dirty="0" smtClean="0">
                <a:solidFill>
                  <a:srgbClr val="EDA320"/>
                </a:solidFill>
              </a:rPr>
            </a:br>
            <a:endParaRPr lang="en-US" sz="4000" dirty="0">
              <a:solidFill>
                <a:srgbClr val="EDA32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281180" cy="10287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556128" y="184318"/>
            <a:ext cx="8229600" cy="7540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Myriad Pro"/>
                <a:ea typeface="+mj-ea"/>
                <a:cs typeface="+mj-cs"/>
              </a:defRPr>
            </a:lvl1pPr>
          </a:lstStyle>
          <a:p>
            <a:pPr algn="l"/>
            <a:r>
              <a:rPr lang="en-US" sz="3200" b="1" dirty="0" smtClean="0">
                <a:solidFill>
                  <a:srgbClr val="EDA320"/>
                </a:solidFill>
              </a:rPr>
              <a:t>The Cost of Invasive Pests</a:t>
            </a:r>
            <a:r>
              <a:rPr lang="en-US" sz="4000" b="1" baseline="30000" dirty="0" smtClean="0">
                <a:solidFill>
                  <a:srgbClr val="EDA320"/>
                </a:solidFill>
              </a:rPr>
              <a:t/>
            </a:r>
            <a:br>
              <a:rPr lang="en-US" sz="4000" b="1" baseline="30000" dirty="0" smtClean="0">
                <a:solidFill>
                  <a:srgbClr val="EDA320"/>
                </a:solidFill>
              </a:rPr>
            </a:br>
            <a:endParaRPr lang="en-US" sz="4000" dirty="0">
              <a:solidFill>
                <a:srgbClr val="EDA32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11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2100" cy="10287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3728" y="173038"/>
            <a:ext cx="8229600" cy="754062"/>
          </a:xfrm>
        </p:spPr>
        <p:txBody>
          <a:bodyPr anchor="t">
            <a:noAutofit/>
          </a:bodyPr>
          <a:lstStyle/>
          <a:p>
            <a:pPr algn="l"/>
            <a:r>
              <a:rPr lang="en-US" sz="3200" b="1" dirty="0" smtClean="0">
                <a:solidFill>
                  <a:srgbClr val="EDA320"/>
                </a:solidFill>
              </a:rPr>
              <a:t>Ranchers and Farmers</a:t>
            </a:r>
            <a:r>
              <a:rPr lang="en-US" sz="3200" b="1" baseline="30000" dirty="0" smtClean="0">
                <a:solidFill>
                  <a:srgbClr val="EDA320"/>
                </a:solidFill>
              </a:rPr>
              <a:t/>
            </a:r>
            <a:br>
              <a:rPr lang="en-US" sz="3200" b="1" baseline="30000" dirty="0" smtClean="0">
                <a:solidFill>
                  <a:srgbClr val="EDA320"/>
                </a:solidFill>
              </a:rPr>
            </a:br>
            <a:endParaRPr lang="en-US" sz="3200" b="1" dirty="0">
              <a:solidFill>
                <a:srgbClr val="EDA32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1" y="1115804"/>
            <a:ext cx="8556475" cy="46274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Learn</a:t>
            </a:r>
            <a:r>
              <a:rPr lang="en-US" sz="2400" dirty="0" smtClean="0">
                <a:latin typeface="Myriad Pro"/>
                <a:cs typeface="Myriad Pro"/>
              </a:rPr>
              <a:t> to identify the invasive species in your area. </a:t>
            </a:r>
          </a:p>
          <a:p>
            <a:pPr lvl="0">
              <a:spcAft>
                <a:spcPts val="600"/>
              </a:spcAft>
            </a:pPr>
            <a:r>
              <a:rPr lang="en-US" sz="400" dirty="0">
                <a:latin typeface="Myriad Pro"/>
                <a:cs typeface="Myriad Pro"/>
              </a:rPr>
              <a:t> </a:t>
            </a:r>
            <a:endParaRPr lang="en-US" sz="400" dirty="0" smtClean="0">
              <a:latin typeface="Myriad Pro"/>
              <a:cs typeface="Myriad Pro"/>
            </a:endParaRPr>
          </a:p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Report</a:t>
            </a:r>
            <a:r>
              <a:rPr lang="en-US" sz="2400" dirty="0" smtClean="0">
                <a:latin typeface="Myriad Pro"/>
                <a:cs typeface="Myriad Pro"/>
              </a:rPr>
              <a:t> any sightings at </a:t>
            </a:r>
            <a:r>
              <a:rPr lang="en-US" sz="2400" b="1" dirty="0" err="1" smtClean="0">
                <a:latin typeface="Myriad Pro"/>
                <a:cs typeface="Myriad Pro"/>
              </a:rPr>
              <a:t>HungryPests.com</a:t>
            </a:r>
            <a:r>
              <a:rPr lang="en-US" sz="2400" dirty="0" smtClean="0">
                <a:latin typeface="Myriad Pro"/>
                <a:cs typeface="Myriad Pro"/>
              </a:rPr>
              <a:t>. The sooner </a:t>
            </a:r>
            <a:br>
              <a:rPr lang="en-US" sz="2400" dirty="0" smtClean="0">
                <a:latin typeface="Myriad Pro"/>
                <a:cs typeface="Myriad Pro"/>
              </a:rPr>
            </a:br>
            <a:r>
              <a:rPr lang="en-US" sz="2400" dirty="0" smtClean="0">
                <a:latin typeface="Myriad Pro"/>
                <a:cs typeface="Myriad Pro"/>
              </a:rPr>
              <a:t>invasive species are detected, the easier and cheaper it is to control them. </a:t>
            </a:r>
          </a:p>
          <a:p>
            <a:pPr lvl="0">
              <a:spcAft>
                <a:spcPts val="600"/>
              </a:spcAft>
            </a:pPr>
            <a:r>
              <a:rPr lang="en-US" sz="400" dirty="0">
                <a:latin typeface="Myriad Pro"/>
                <a:cs typeface="Myriad Pro"/>
              </a:rPr>
              <a:t> </a:t>
            </a:r>
            <a:endParaRPr lang="en-US" sz="400" dirty="0" smtClean="0">
              <a:latin typeface="Myriad Pro"/>
              <a:cs typeface="Myriad Pro"/>
            </a:endParaRPr>
          </a:p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Clean</a:t>
            </a:r>
            <a:r>
              <a:rPr lang="en-US" sz="2400" dirty="0" smtClean="0">
                <a:latin typeface="Myriad Pro"/>
                <a:cs typeface="Myriad Pro"/>
              </a:rPr>
              <a:t> your boots, gear, truck bed, tires, and harvesting equipment after working a site to make sure you are not spreading seeds, insects, or spores to a new location. </a:t>
            </a:r>
          </a:p>
          <a:p>
            <a:pPr lvl="0">
              <a:spcAft>
                <a:spcPts val="600"/>
              </a:spcAft>
            </a:pPr>
            <a:r>
              <a:rPr lang="en-US" sz="400" dirty="0" smtClean="0">
                <a:latin typeface="Myriad Pro"/>
                <a:cs typeface="Myriad Pro"/>
              </a:rPr>
              <a:t>  </a:t>
            </a:r>
          </a:p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Be</a:t>
            </a:r>
            <a:r>
              <a:rPr lang="en-US" sz="2400" dirty="0" smtClean="0">
                <a:latin typeface="Myriad Pro"/>
                <a:cs typeface="Myriad Pro"/>
              </a:rPr>
              <a:t> sure to control invasive plants along fencerows, ditches, </a:t>
            </a:r>
            <a:br>
              <a:rPr lang="en-US" sz="2400" dirty="0" smtClean="0">
                <a:latin typeface="Myriad Pro"/>
                <a:cs typeface="Myriad Pro"/>
              </a:rPr>
            </a:br>
            <a:r>
              <a:rPr lang="en-US" sz="2400" dirty="0" smtClean="0">
                <a:latin typeface="Myriad Pro"/>
                <a:cs typeface="Myriad Pro"/>
              </a:rPr>
              <a:t>and other areas adjacent to fields.</a:t>
            </a:r>
          </a:p>
          <a:p>
            <a:pPr lvl="0">
              <a:spcAft>
                <a:spcPts val="600"/>
              </a:spcAft>
            </a:pPr>
            <a:r>
              <a:rPr lang="en-US" sz="400" dirty="0" smtClean="0">
                <a:latin typeface="Myriad Pro"/>
                <a:cs typeface="Myriad Pro"/>
              </a:rPr>
              <a:t>  </a:t>
            </a:r>
          </a:p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Use</a:t>
            </a:r>
            <a:r>
              <a:rPr lang="en-US" sz="2400" dirty="0" smtClean="0">
                <a:latin typeface="Myriad Pro"/>
                <a:cs typeface="Myriad Pro"/>
              </a:rPr>
              <a:t> weed-free hay and feed for your animals.</a:t>
            </a:r>
            <a:endParaRPr lang="en-US" sz="2400" dirty="0">
              <a:latin typeface="Myriad Pro"/>
              <a:cs typeface="Myriad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2100" cy="10287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3728" y="173038"/>
            <a:ext cx="8229600" cy="754062"/>
          </a:xfrm>
        </p:spPr>
        <p:txBody>
          <a:bodyPr anchor="t">
            <a:noAutofit/>
          </a:bodyPr>
          <a:lstStyle/>
          <a:p>
            <a:pPr algn="l"/>
            <a:r>
              <a:rPr lang="en-US" sz="3200" b="1" dirty="0" smtClean="0">
                <a:solidFill>
                  <a:srgbClr val="EDA320"/>
                </a:solidFill>
              </a:rPr>
              <a:t>Loggers and Foresters</a:t>
            </a:r>
            <a:r>
              <a:rPr lang="en-US" sz="3200" b="1" baseline="30000" dirty="0" smtClean="0">
                <a:solidFill>
                  <a:srgbClr val="EDA320"/>
                </a:solidFill>
              </a:rPr>
              <a:t/>
            </a:r>
            <a:br>
              <a:rPr lang="en-US" sz="3200" b="1" baseline="30000" dirty="0" smtClean="0">
                <a:solidFill>
                  <a:srgbClr val="EDA320"/>
                </a:solidFill>
              </a:rPr>
            </a:br>
            <a:endParaRPr lang="en-US" sz="3200" b="1" dirty="0">
              <a:solidFill>
                <a:srgbClr val="EDA32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1" y="1115804"/>
            <a:ext cx="8556475" cy="46274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Learn</a:t>
            </a:r>
            <a:r>
              <a:rPr lang="en-US" sz="2400" dirty="0" smtClean="0">
                <a:latin typeface="Myriad Pro"/>
                <a:cs typeface="Myriad Pro"/>
              </a:rPr>
              <a:t> to identify the invasive species in your area. </a:t>
            </a:r>
          </a:p>
          <a:p>
            <a:pPr lvl="0">
              <a:spcAft>
                <a:spcPts val="600"/>
              </a:spcAft>
            </a:pPr>
            <a:r>
              <a:rPr lang="en-US" sz="400" dirty="0">
                <a:latin typeface="Myriad Pro"/>
                <a:cs typeface="Myriad Pro"/>
              </a:rPr>
              <a:t> </a:t>
            </a:r>
            <a:endParaRPr lang="en-US" sz="400" dirty="0" smtClean="0">
              <a:latin typeface="Myriad Pro"/>
              <a:cs typeface="Myriad Pro"/>
            </a:endParaRPr>
          </a:p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Report</a:t>
            </a:r>
            <a:r>
              <a:rPr lang="en-US" sz="2400" dirty="0" smtClean="0">
                <a:latin typeface="Myriad Pro"/>
                <a:cs typeface="Myriad Pro"/>
              </a:rPr>
              <a:t> any sightings at </a:t>
            </a:r>
            <a:r>
              <a:rPr lang="en-US" sz="2400" b="1" dirty="0" err="1" smtClean="0">
                <a:latin typeface="Myriad Pro"/>
                <a:cs typeface="Myriad Pro"/>
              </a:rPr>
              <a:t>HungryPests.com</a:t>
            </a:r>
            <a:r>
              <a:rPr lang="en-US" sz="2400" dirty="0" smtClean="0">
                <a:latin typeface="Myriad Pro"/>
                <a:cs typeface="Myriad Pro"/>
              </a:rPr>
              <a:t>. The sooner </a:t>
            </a:r>
            <a:br>
              <a:rPr lang="en-US" sz="2400" dirty="0" smtClean="0">
                <a:latin typeface="Myriad Pro"/>
                <a:cs typeface="Myriad Pro"/>
              </a:rPr>
            </a:br>
            <a:r>
              <a:rPr lang="en-US" sz="2400" dirty="0" smtClean="0">
                <a:latin typeface="Myriad Pro"/>
                <a:cs typeface="Myriad Pro"/>
              </a:rPr>
              <a:t>invasive species are detected, the easier and cheaper it is to control them.</a:t>
            </a:r>
          </a:p>
          <a:p>
            <a:pPr lvl="0">
              <a:spcAft>
                <a:spcPts val="600"/>
              </a:spcAft>
            </a:pPr>
            <a:r>
              <a:rPr lang="en-US" sz="400" dirty="0">
                <a:latin typeface="Myriad Pro"/>
                <a:cs typeface="Myriad Pro"/>
              </a:rPr>
              <a:t> </a:t>
            </a:r>
            <a:endParaRPr lang="en-US" sz="400" dirty="0" smtClean="0">
              <a:latin typeface="Myriad Pro"/>
              <a:cs typeface="Myriad Pro"/>
            </a:endParaRPr>
          </a:p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Control</a:t>
            </a:r>
            <a:r>
              <a:rPr lang="en-US" sz="2400" dirty="0" smtClean="0">
                <a:latin typeface="Myriad Pro"/>
                <a:cs typeface="Myriad Pro"/>
              </a:rPr>
              <a:t> invasive species before the start of harvesting activities (this includes raking for pine straw). Invasive plants spread quickly after a disturbance. Reducing populations before disturbing them is the best defense. </a:t>
            </a:r>
          </a:p>
          <a:p>
            <a:pPr lvl="0">
              <a:spcAft>
                <a:spcPts val="600"/>
              </a:spcAft>
            </a:pPr>
            <a:r>
              <a:rPr lang="en-US" sz="400" dirty="0">
                <a:latin typeface="Myriad Pro"/>
                <a:cs typeface="Myriad Pro"/>
              </a:rPr>
              <a:t> </a:t>
            </a:r>
            <a:endParaRPr lang="en-US" sz="400" dirty="0" smtClean="0">
              <a:latin typeface="Myriad Pro"/>
              <a:cs typeface="Myriad Pro"/>
            </a:endParaRPr>
          </a:p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Clean</a:t>
            </a:r>
            <a:r>
              <a:rPr lang="en-US" sz="2400" dirty="0" smtClean="0">
                <a:latin typeface="Myriad Pro"/>
                <a:cs typeface="Myriad Pro"/>
              </a:rPr>
              <a:t> your boots, gear, truck bed, tires, and harvesting equipment after working a site to make sure you are not spreading seeds, insects, or spores to a new location.</a:t>
            </a:r>
            <a:endParaRPr lang="en-US" sz="2400" dirty="0">
              <a:latin typeface="Myriad Pro"/>
              <a:cs typeface="Myriad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82100" cy="10287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3728" y="173038"/>
            <a:ext cx="8229600" cy="754062"/>
          </a:xfrm>
        </p:spPr>
        <p:txBody>
          <a:bodyPr anchor="t">
            <a:noAutofit/>
          </a:bodyPr>
          <a:lstStyle/>
          <a:p>
            <a:pPr algn="l"/>
            <a:r>
              <a:rPr lang="en-US" sz="3200" b="1" dirty="0" smtClean="0">
                <a:solidFill>
                  <a:srgbClr val="EDA320"/>
                </a:solidFill>
              </a:rPr>
              <a:t>Commercial Producers</a:t>
            </a:r>
            <a:r>
              <a:rPr lang="en-US" sz="3200" b="1" baseline="30000" dirty="0" smtClean="0">
                <a:solidFill>
                  <a:srgbClr val="EDA320"/>
                </a:solidFill>
              </a:rPr>
              <a:t/>
            </a:r>
            <a:br>
              <a:rPr lang="en-US" sz="3200" b="1" baseline="30000" dirty="0" smtClean="0">
                <a:solidFill>
                  <a:srgbClr val="EDA320"/>
                </a:solidFill>
              </a:rPr>
            </a:br>
            <a:endParaRPr lang="en-US" sz="3200" b="1" dirty="0">
              <a:solidFill>
                <a:srgbClr val="EDA32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1" y="1115804"/>
            <a:ext cx="8556475" cy="46274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400" b="1" dirty="0" smtClean="0">
                <a:latin typeface="Myriad Pro"/>
                <a:cs typeface="Myriad Pro"/>
              </a:rPr>
              <a:t>Never bring </a:t>
            </a:r>
            <a:r>
              <a:rPr lang="en-US" sz="2400" dirty="0" smtClean="0">
                <a:latin typeface="Myriad Pro"/>
                <a:cs typeface="Myriad Pro"/>
              </a:rPr>
              <a:t>nursery stock, </a:t>
            </a:r>
            <a:r>
              <a:rPr lang="en-US" sz="2400" dirty="0" err="1" smtClean="0">
                <a:latin typeface="Myriad Pro"/>
                <a:cs typeface="Myriad Pro"/>
              </a:rPr>
              <a:t>budwood</a:t>
            </a:r>
            <a:r>
              <a:rPr lang="en-US" sz="2400" dirty="0" smtClean="0">
                <a:latin typeface="Myriad Pro"/>
                <a:cs typeface="Myriad Pro"/>
              </a:rPr>
              <a:t>, or bees into the country unless you have a permit from USDA and follow all permit requirements. Doing so could introduce devastating pests and diseases.</a:t>
            </a:r>
          </a:p>
          <a:p>
            <a:pPr lvl="0">
              <a:spcAft>
                <a:spcPts val="600"/>
              </a:spcAft>
            </a:pPr>
            <a:r>
              <a:rPr lang="en-US" sz="800">
                <a:latin typeface="Myriad Pro"/>
                <a:cs typeface="Myriad Pro"/>
              </a:rPr>
              <a:t> </a:t>
            </a:r>
            <a:endParaRPr lang="en-US" sz="800" dirty="0" smtClean="0">
              <a:latin typeface="Myriad Pro"/>
              <a:cs typeface="Myriad Pro"/>
            </a:endParaRPr>
          </a:p>
          <a:p>
            <a:pPr marL="227013" indent="-227013">
              <a:spcAft>
                <a:spcPts val="600"/>
              </a:spcAft>
              <a:buFont typeface="Arial"/>
              <a:buChar char="•"/>
            </a:pPr>
            <a:r>
              <a:rPr lang="en-US" sz="2400" b="1" dirty="0">
                <a:latin typeface="Myriad Pro"/>
                <a:cs typeface="Myriad Pro"/>
              </a:rPr>
              <a:t>Learn</a:t>
            </a:r>
            <a:r>
              <a:rPr lang="en-US" sz="2400" dirty="0">
                <a:latin typeface="Myriad Pro"/>
                <a:cs typeface="Myriad Pro"/>
              </a:rPr>
              <a:t> how to apply for a plant import permit at </a:t>
            </a:r>
            <a:r>
              <a:rPr lang="en-US" sz="2400" b="1" dirty="0" smtClean="0">
                <a:latin typeface="Myriad Pro"/>
                <a:cs typeface="Myriad Pro"/>
              </a:rPr>
              <a:t>www.aphis.usda.gov/plant_health/permits</a:t>
            </a:r>
            <a:endParaRPr lang="en-US" sz="2400" dirty="0" smtClean="0">
              <a:latin typeface="Myriad Pro"/>
              <a:cs typeface="Myriad Pro"/>
            </a:endParaRPr>
          </a:p>
          <a:p>
            <a:pPr lvl="0">
              <a:spcAft>
                <a:spcPts val="600"/>
              </a:spcAft>
            </a:pPr>
            <a:r>
              <a:rPr lang="en-US" sz="800" dirty="0">
                <a:latin typeface="Myriad Pro"/>
                <a:cs typeface="Myriad Pro"/>
              </a:rPr>
              <a:t> </a:t>
            </a:r>
            <a:endParaRPr lang="en-US" sz="800" dirty="0" smtClean="0">
              <a:latin typeface="Myriad Pro"/>
              <a:cs typeface="Myriad Pro"/>
            </a:endParaRPr>
          </a:p>
          <a:p>
            <a:pPr marL="227013" lvl="0" indent="-227013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latin typeface="Myriad Pro"/>
                <a:cs typeface="Myriad Pro"/>
              </a:rPr>
              <a:t>If you suspect agricultural smuggling, please </a:t>
            </a:r>
            <a:r>
              <a:rPr lang="en-US" sz="2400" b="1" dirty="0" smtClean="0">
                <a:latin typeface="Myriad Pro"/>
                <a:cs typeface="Myriad Pro"/>
              </a:rPr>
              <a:t>call</a:t>
            </a:r>
            <a:r>
              <a:rPr lang="en-US" sz="2400" dirty="0" smtClean="0">
                <a:latin typeface="Myriad Pro"/>
                <a:cs typeface="Myriad Pro"/>
              </a:rPr>
              <a:t> USDA's Smuggling Interdiction and Trade Compliance Unit at </a:t>
            </a:r>
            <a:br>
              <a:rPr lang="en-US" sz="2400" dirty="0" smtClean="0">
                <a:latin typeface="Myriad Pro"/>
                <a:cs typeface="Myriad Pro"/>
              </a:rPr>
            </a:br>
            <a:r>
              <a:rPr lang="en-US" sz="2400" b="1" dirty="0" smtClean="0">
                <a:latin typeface="Myriad Pro"/>
                <a:cs typeface="Myriad Pro"/>
              </a:rPr>
              <a:t>(800) 877-3835</a:t>
            </a:r>
            <a:r>
              <a:rPr lang="en-US" sz="2400" dirty="0" smtClean="0">
                <a:latin typeface="Myriad Pro"/>
                <a:cs typeface="Myriad Pro"/>
              </a:rPr>
              <a:t>.</a:t>
            </a:r>
            <a:endParaRPr lang="en-US" sz="2400" dirty="0">
              <a:latin typeface="Myriad Pro"/>
              <a:cs typeface="Myriad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8363" y="0"/>
            <a:ext cx="54991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0715"/>
            <a:ext cx="5466535" cy="26734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55043" cy="10287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03728" y="173038"/>
            <a:ext cx="8229600" cy="754062"/>
          </a:xfrm>
        </p:spPr>
        <p:txBody>
          <a:bodyPr anchor="t">
            <a:noAutofit/>
          </a:bodyPr>
          <a:lstStyle/>
          <a:p>
            <a:pPr algn="l"/>
            <a:r>
              <a:rPr lang="en-US" sz="3200" b="1" dirty="0" smtClean="0">
                <a:solidFill>
                  <a:srgbClr val="EDA320"/>
                </a:solidFill>
              </a:rPr>
              <a:t>For More Information, Visit:</a:t>
            </a:r>
            <a:r>
              <a:rPr lang="en-US" sz="3200" b="1" baseline="30000" dirty="0" smtClean="0">
                <a:solidFill>
                  <a:srgbClr val="EDA320"/>
                </a:solidFill>
              </a:rPr>
              <a:t/>
            </a:r>
            <a:br>
              <a:rPr lang="en-US" sz="3200" b="1" baseline="30000" dirty="0" smtClean="0">
                <a:solidFill>
                  <a:srgbClr val="EDA320"/>
                </a:solidFill>
              </a:rPr>
            </a:br>
            <a:endParaRPr lang="en-US" sz="3200" b="1" dirty="0">
              <a:solidFill>
                <a:srgbClr val="EDA32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7163" y="1656653"/>
            <a:ext cx="6121400" cy="2971800"/>
          </a:xfrm>
          <a:prstGeom prst="rect">
            <a:avLst/>
          </a:prstGeom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9757" y="5929243"/>
            <a:ext cx="9194800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65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65502" cy="1028700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03728" y="173038"/>
            <a:ext cx="8229600" cy="754062"/>
          </a:xfrm>
        </p:spPr>
        <p:txBody>
          <a:bodyPr anchor="t">
            <a:noAutofit/>
          </a:bodyPr>
          <a:lstStyle/>
          <a:p>
            <a:pPr algn="l"/>
            <a:r>
              <a:rPr lang="en-US" sz="3200" b="1" dirty="0" smtClean="0">
                <a:solidFill>
                  <a:srgbClr val="EDA320"/>
                </a:solidFill>
              </a:rPr>
              <a:t>The Cost of Invasive Pests</a:t>
            </a:r>
            <a:r>
              <a:rPr lang="en-US" sz="4000" b="1" baseline="30000" dirty="0" smtClean="0">
                <a:solidFill>
                  <a:srgbClr val="EDA320"/>
                </a:solidFill>
              </a:rPr>
              <a:t/>
            </a:r>
            <a:br>
              <a:rPr lang="en-US" sz="4000" b="1" baseline="30000" dirty="0" smtClean="0">
                <a:solidFill>
                  <a:srgbClr val="EDA320"/>
                </a:solidFill>
              </a:rPr>
            </a:br>
            <a:endParaRPr lang="en-US" sz="4000" dirty="0">
              <a:solidFill>
                <a:srgbClr val="EDA32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1" y="1711644"/>
            <a:ext cx="8229600" cy="48936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>
              <a:spcAft>
                <a:spcPts val="600"/>
              </a:spcAft>
              <a:buSzPct val="100000"/>
            </a:pPr>
            <a:r>
              <a:rPr lang="en-US" sz="2400" dirty="0" smtClean="0">
                <a:latin typeface="Myriad Pro"/>
                <a:cs typeface="Myriad Pro"/>
              </a:rPr>
              <a:t>Invasive </a:t>
            </a:r>
            <a:r>
              <a:rPr lang="en-US" sz="2400" dirty="0">
                <a:latin typeface="Myriad Pro"/>
                <a:cs typeface="Myriad Pro"/>
              </a:rPr>
              <a:t>pests </a:t>
            </a:r>
            <a:r>
              <a:rPr lang="en-US" sz="2400" dirty="0" smtClean="0">
                <a:latin typeface="Myriad Pro"/>
                <a:cs typeface="Myriad Pro"/>
              </a:rPr>
              <a:t>threaten agricultural jobs and raise our food prices by:</a:t>
            </a:r>
          </a:p>
          <a:p>
            <a:pPr marL="685800" lvl="1" indent="-457200" defTabSz="231775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latin typeface="Myriad Pro"/>
                <a:cs typeface="Myriad Pro"/>
              </a:rPr>
              <a:t>Damaging crops</a:t>
            </a:r>
          </a:p>
          <a:p>
            <a:pPr marL="685800" lvl="1" indent="-457200" defTabSz="231775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latin typeface="Myriad Pro"/>
                <a:cs typeface="Myriad Pro"/>
              </a:rPr>
              <a:t>Costing millions of dollars in treatments to farmers and government agencies at all levels</a:t>
            </a:r>
          </a:p>
          <a:p>
            <a:pPr marL="685800" lvl="1" indent="-457200" defTabSz="231775">
              <a:spcAft>
                <a:spcPts val="600"/>
              </a:spcAft>
              <a:buFont typeface="Arial"/>
              <a:buChar char="•"/>
            </a:pPr>
            <a:r>
              <a:rPr lang="en-US" sz="2400" dirty="0" smtClean="0">
                <a:latin typeface="Myriad Pro"/>
                <a:cs typeface="Myriad Pro"/>
              </a:rPr>
              <a:t>Closing foreign markets to U.S. products from affected areas</a:t>
            </a:r>
          </a:p>
          <a:p>
            <a:pPr>
              <a:spcAft>
                <a:spcPts val="600"/>
              </a:spcAft>
            </a:pPr>
            <a:endParaRPr lang="en-US" sz="2400" dirty="0">
              <a:latin typeface="Myriad Pro"/>
              <a:cs typeface="Myriad Pro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57" y="5929243"/>
            <a:ext cx="9194800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93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57159" y="1778000"/>
            <a:ext cx="63901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Myriad Pro"/>
                <a:cs typeface="Myriad Pro"/>
              </a:rPr>
              <a:t>In today’s global marketplace, </a:t>
            </a:r>
            <a:r>
              <a:rPr lang="en-US" sz="3200" dirty="0">
                <a:latin typeface="Myriad Pro"/>
                <a:cs typeface="Myriad Pro"/>
              </a:rPr>
              <a:t>the volume of international trade brings increased potential for these invaders to enter our country.</a:t>
            </a:r>
            <a:r>
              <a:rPr lang="en-US" sz="3200" dirty="0" smtClean="0">
                <a:latin typeface="Myriad Pro"/>
                <a:cs typeface="Myriad Pro"/>
              </a:rPr>
              <a:t> </a:t>
            </a:r>
            <a:endParaRPr lang="en-US" sz="3200" dirty="0">
              <a:latin typeface="Myriad Pro"/>
              <a:cs typeface="Myriad Pro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57" y="5929243"/>
            <a:ext cx="9194800" cy="93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1564" y="1279460"/>
            <a:ext cx="794276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Myriad Pro"/>
                <a:cs typeface="Myriad Pro"/>
              </a:rPr>
              <a:t>Keeping </a:t>
            </a:r>
            <a:r>
              <a:rPr lang="en-US" sz="3200" dirty="0">
                <a:latin typeface="Myriad Pro"/>
                <a:cs typeface="Myriad Pro"/>
              </a:rPr>
              <a:t>these pests and diseases out of the country is the </a:t>
            </a:r>
            <a:r>
              <a:rPr lang="en-US" sz="3200" b="1" i="1" dirty="0">
                <a:latin typeface="Myriad Pro"/>
                <a:cs typeface="Myriad Pro"/>
              </a:rPr>
              <a:t>number one priority </a:t>
            </a:r>
            <a:r>
              <a:rPr lang="en-US" sz="3200" dirty="0" smtClean="0">
                <a:latin typeface="Myriad Pro"/>
                <a:cs typeface="Myriad Pro"/>
              </a:rPr>
              <a:t>of </a:t>
            </a:r>
            <a:r>
              <a:rPr lang="en-US" sz="3200" dirty="0">
                <a:latin typeface="Myriad Pro"/>
                <a:cs typeface="Myriad Pro"/>
              </a:rPr>
              <a:t>the</a:t>
            </a:r>
            <a:r>
              <a:rPr lang="en-US" sz="3200" dirty="0" smtClean="0">
                <a:latin typeface="Myriad Pro"/>
                <a:cs typeface="Myriad Pro"/>
              </a:rPr>
              <a:t> </a:t>
            </a:r>
            <a:r>
              <a:rPr lang="en-US" sz="3200" b="1" dirty="0" smtClean="0">
                <a:latin typeface="Myriad Pro"/>
                <a:cs typeface="Myriad Pro"/>
              </a:rPr>
              <a:t>U.S</a:t>
            </a:r>
            <a:r>
              <a:rPr lang="en-US" sz="3200" b="1" dirty="0">
                <a:latin typeface="Myriad Pro"/>
                <a:cs typeface="Myriad Pro"/>
              </a:rPr>
              <a:t>. Department of Agriculture’s Animal and Plant Health Inspection Service (APHIS</a:t>
            </a:r>
            <a:r>
              <a:rPr lang="en-US" sz="3200" b="1" dirty="0" smtClean="0">
                <a:latin typeface="Myriad Pro"/>
                <a:cs typeface="Myriad Pro"/>
              </a:rPr>
              <a:t>) </a:t>
            </a:r>
            <a:r>
              <a:rPr lang="en-US" sz="3200" dirty="0" smtClean="0">
                <a:latin typeface="Myriad Pro"/>
                <a:cs typeface="Myriad Pro"/>
              </a:rPr>
              <a:t>and the reason we developed this outreach effort. </a:t>
            </a:r>
            <a:endParaRPr lang="en-US" sz="3200" dirty="0">
              <a:latin typeface="Myriad Pro"/>
              <a:cs typeface="Myriad Pro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57" y="5929243"/>
            <a:ext cx="9194800" cy="93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469" y="0"/>
            <a:ext cx="9156700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57" y="5929243"/>
            <a:ext cx="9194800" cy="93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" y="5931568"/>
            <a:ext cx="9220200" cy="939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77311" y="1858212"/>
            <a:ext cx="57711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yriad Pro"/>
                <a:cs typeface="Myriad Pro"/>
              </a:rPr>
              <a:t>Just How Damaging are Invasive Pests to America’s Farmland and Natural Ecosystems?</a:t>
            </a:r>
            <a:r>
              <a:rPr lang="en-US" sz="3200" dirty="0" smtClean="0">
                <a:latin typeface="Myriad Pro"/>
                <a:cs typeface="Myriad Pro"/>
              </a:rPr>
              <a:t> </a:t>
            </a:r>
            <a:endParaRPr lang="en-US" sz="3200" dirty="0">
              <a:latin typeface="Myriad Pro"/>
              <a:cs typeface="Myriad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1299</TotalTime>
  <Words>1673</Words>
  <Application>Microsoft Office PowerPoint</Application>
  <PresentationFormat>On-screen Show (4:3)</PresentationFormat>
  <Paragraphs>200</Paragraphs>
  <Slides>44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Office Theme</vt:lpstr>
      <vt:lpstr>PowerPoint Presentation</vt:lpstr>
      <vt:lpstr>PowerPoint Presentation</vt:lpstr>
      <vt:lpstr>PowerPoint Presentation</vt:lpstr>
      <vt:lpstr>The Cost of Invasive Pests </vt:lpstr>
      <vt:lpstr>The Cost of Invasive Pests </vt:lpstr>
      <vt:lpstr>PowerPoint Presentation</vt:lpstr>
      <vt:lpstr>PowerPoint Presentation</vt:lpstr>
      <vt:lpstr>PowerPoint Presentation</vt:lpstr>
      <vt:lpstr>PowerPoint Presentation</vt:lpstr>
      <vt:lpstr>Hungry Pests  </vt:lpstr>
      <vt:lpstr>Hungry Pests Directly Affect Your Life </vt:lpstr>
      <vt:lpstr>How Do They Get Here?  </vt:lpstr>
      <vt:lpstr>PowerPoint Presentation</vt:lpstr>
      <vt:lpstr>Hungry Pests are Hitchhikers  </vt:lpstr>
      <vt:lpstr>Hungry Pests are Hitchhikers  </vt:lpstr>
      <vt:lpstr>PowerPoint Presentation</vt:lpstr>
      <vt:lpstr>Protecting America Against Invasive Species</vt:lpstr>
      <vt:lpstr>Protecting America Against Invasive Species</vt:lpstr>
      <vt:lpstr>How Do We Accomplish This Complex Mission?</vt:lpstr>
      <vt:lpstr>How Do We Accomplish This Complex Mission? </vt:lpstr>
      <vt:lpstr>How Do We Accomplish This Complex Mission? </vt:lpstr>
      <vt:lpstr>PowerPoint Presentation</vt:lpstr>
      <vt:lpstr>PowerPoint Presentation</vt:lpstr>
      <vt:lpstr>But Enough About Us …  </vt:lpstr>
      <vt:lpstr>Leave Hungry Pests Behind </vt:lpstr>
      <vt:lpstr>Buy Local, Burn Local </vt:lpstr>
      <vt:lpstr>Plant Carefully </vt:lpstr>
      <vt:lpstr>Take Care When Moving Plants and Produce</vt:lpstr>
      <vt:lpstr>Cooperate </vt:lpstr>
      <vt:lpstr>Keep It Clean </vt:lpstr>
      <vt:lpstr>Learn to Identify </vt:lpstr>
      <vt:lpstr>Speak Up </vt:lpstr>
      <vt:lpstr>Outdoor Enthusiasts </vt:lpstr>
      <vt:lpstr>Hunters </vt:lpstr>
      <vt:lpstr>Gardeners </vt:lpstr>
      <vt:lpstr>Gardeners </vt:lpstr>
      <vt:lpstr>Bird Watchers </vt:lpstr>
      <vt:lpstr>International Travelers </vt:lpstr>
      <vt:lpstr>International Travelers </vt:lpstr>
      <vt:lpstr>Ranchers and Farmers </vt:lpstr>
      <vt:lpstr>Loggers and Foresters </vt:lpstr>
      <vt:lpstr>Commercial Producers </vt:lpstr>
      <vt:lpstr>PowerPoint Presentation</vt:lpstr>
      <vt:lpstr>For More Information, Visit: </vt:lpstr>
    </vt:vector>
  </TitlesOfParts>
  <Company>Lamar-Smith Graphics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Karen  Smith</dc:creator>
  <cp:lastModifiedBy>Madeline Beck</cp:lastModifiedBy>
  <cp:revision>97</cp:revision>
  <dcterms:created xsi:type="dcterms:W3CDTF">2012-04-20T19:09:48Z</dcterms:created>
  <dcterms:modified xsi:type="dcterms:W3CDTF">2012-05-15T21:10:47Z</dcterms:modified>
</cp:coreProperties>
</file>